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64" r:id="rId3"/>
    <p:sldId id="269" r:id="rId4"/>
    <p:sldId id="270" r:id="rId5"/>
    <p:sldId id="271" r:id="rId6"/>
    <p:sldId id="272" r:id="rId7"/>
    <p:sldId id="273" r:id="rId8"/>
    <p:sldId id="274" r:id="rId9"/>
    <p:sldId id="275" r:id="rId10"/>
    <p:sldId id="276" r:id="rId11"/>
    <p:sldId id="277" r:id="rId12"/>
    <p:sldId id="267" r:id="rId13"/>
  </p:sldIdLst>
  <p:sldSz cx="9144000" cy="6858000" type="screen4x3"/>
  <p:notesSz cx="6858000" cy="9144000"/>
  <p:embeddedFontLst>
    <p:embeddedFont>
      <p:font typeface="Twinkl SemiBold" pitchFamily="2" charset="0"/>
      <p:bold r:id="rId16"/>
    </p:embeddedFont>
    <p:embeddedFont>
      <p:font typeface="Sassoon Infant Rg" panose="02000503030000020003" pitchFamily="50" charset="0"/>
      <p:regular r:id="rId17"/>
      <p:bold r:id="rId18"/>
    </p:embeddedFont>
    <p:embeddedFont>
      <p:font typeface="Twinkl" pitchFamily="2" charset="0"/>
      <p:regular r:id="rId19"/>
      <p:bold r:id="rId20"/>
    </p:embeddedFont>
    <p:embeddedFont>
      <p:font typeface="Calibri" panose="020F0502020204030204" pitchFamily="34" charset="0"/>
      <p:regular r:id="rId21"/>
      <p:bold r:id="rId22"/>
      <p:italic r:id="rId23"/>
      <p:boldItalic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E1E5A"/>
    <a:srgbClr val="18A0DB"/>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7" autoAdjust="0"/>
    <p:restoredTop sz="94660"/>
  </p:normalViewPr>
  <p:slideViewPr>
    <p:cSldViewPr snapToGrid="0" showGuides="1">
      <p:cViewPr varScale="1">
        <p:scale>
          <a:sx n="109" d="100"/>
          <a:sy n="109" d="100"/>
        </p:scale>
        <p:origin x="1422" y="1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06/02/2018</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06/02/2018</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765175"/>
            <a:ext cx="7632700" cy="1530401"/>
          </a:xfrm>
          <a:prstGeom prst="rect">
            <a:avLst/>
          </a:prstGeom>
        </p:spPr>
        <p:txBody>
          <a:bodyPr wrap="square" lIns="0" tIns="72000" rIns="0" bIns="72000">
            <a:spAutoFit/>
          </a:bodyPr>
          <a:lstStyle/>
          <a:p>
            <a:pPr algn="ctr"/>
            <a:r>
              <a:rPr lang="en-GB" dirty="0">
                <a:latin typeface="Twinkl" pitchFamily="50" charset="0"/>
              </a:rPr>
              <a:t>Many hundreds of years ago, on the banks of </a:t>
            </a:r>
            <a:r>
              <a:rPr lang="en-GB" dirty="0" err="1">
                <a:latin typeface="Twinkl" pitchFamily="50" charset="0"/>
              </a:rPr>
              <a:t>Bala</a:t>
            </a:r>
            <a:r>
              <a:rPr lang="en-GB" dirty="0">
                <a:latin typeface="Twinkl" pitchFamily="50" charset="0"/>
              </a:rPr>
              <a:t> Lake (</a:t>
            </a:r>
            <a:r>
              <a:rPr lang="en-GB" dirty="0" err="1">
                <a:latin typeface="Twinkl" pitchFamily="50" charset="0"/>
              </a:rPr>
              <a:t>Llyn</a:t>
            </a:r>
            <a:r>
              <a:rPr lang="en-GB" dirty="0">
                <a:latin typeface="Twinkl" pitchFamily="50" charset="0"/>
              </a:rPr>
              <a:t> </a:t>
            </a:r>
            <a:r>
              <a:rPr lang="en-GB" dirty="0" err="1">
                <a:latin typeface="Twinkl" pitchFamily="50" charset="0"/>
              </a:rPr>
              <a:t>Tegid</a:t>
            </a:r>
            <a:r>
              <a:rPr lang="en-GB" dirty="0">
                <a:latin typeface="Twinkl" pitchFamily="50" charset="0"/>
              </a:rPr>
              <a:t>), there lived a powerful witch called </a:t>
            </a:r>
            <a:r>
              <a:rPr lang="en-GB" dirty="0" err="1">
                <a:latin typeface="Twinkl" pitchFamily="50" charset="0"/>
              </a:rPr>
              <a:t>Ceridwen</a:t>
            </a:r>
            <a:r>
              <a:rPr lang="en-GB" dirty="0">
                <a:latin typeface="Twinkl" pitchFamily="50" charset="0"/>
              </a:rPr>
              <a:t>.</a:t>
            </a:r>
          </a:p>
          <a:p>
            <a:pPr algn="ctr"/>
            <a:r>
              <a:rPr lang="en-GB" dirty="0" err="1">
                <a:latin typeface="Twinkl" pitchFamily="50" charset="0"/>
              </a:rPr>
              <a:t>Ceridwen</a:t>
            </a:r>
            <a:r>
              <a:rPr lang="en-GB" dirty="0">
                <a:latin typeface="Twinkl" pitchFamily="50" charset="0"/>
              </a:rPr>
              <a:t> was married to the giant, </a:t>
            </a:r>
            <a:r>
              <a:rPr lang="en-GB" dirty="0" err="1">
                <a:latin typeface="Twinkl" pitchFamily="50" charset="0"/>
              </a:rPr>
              <a:t>Tegid</a:t>
            </a:r>
            <a:r>
              <a:rPr lang="en-GB" dirty="0">
                <a:latin typeface="Twinkl" pitchFamily="50" charset="0"/>
              </a:rPr>
              <a:t> </a:t>
            </a:r>
            <a:r>
              <a:rPr lang="en-GB" dirty="0" err="1">
                <a:latin typeface="Twinkl" pitchFamily="50" charset="0"/>
              </a:rPr>
              <a:t>Foel</a:t>
            </a:r>
            <a:r>
              <a:rPr lang="en-GB" dirty="0">
                <a:latin typeface="Twinkl" pitchFamily="50" charset="0"/>
              </a:rPr>
              <a:t>. Their daughter, </a:t>
            </a:r>
            <a:r>
              <a:rPr lang="en-GB" dirty="0" err="1">
                <a:latin typeface="Twinkl" pitchFamily="50" charset="0"/>
              </a:rPr>
              <a:t>Crearwy</a:t>
            </a:r>
            <a:r>
              <a:rPr lang="en-GB" dirty="0">
                <a:latin typeface="Twinkl" pitchFamily="50" charset="0"/>
              </a:rPr>
              <a:t>, was very beautiful, but their son, </a:t>
            </a:r>
            <a:r>
              <a:rPr lang="en-GB" dirty="0" err="1">
                <a:latin typeface="Twinkl" pitchFamily="50" charset="0"/>
              </a:rPr>
              <a:t>Morfran</a:t>
            </a:r>
            <a:r>
              <a:rPr lang="en-GB" dirty="0">
                <a:latin typeface="Twinkl" pitchFamily="50" charset="0"/>
              </a:rPr>
              <a:t>, was very stupid and </a:t>
            </a:r>
            <a:br>
              <a:rPr lang="en-GB" dirty="0">
                <a:latin typeface="Twinkl" pitchFamily="50" charset="0"/>
              </a:rPr>
            </a:br>
            <a:r>
              <a:rPr lang="en-GB" dirty="0">
                <a:latin typeface="Twinkl" pitchFamily="50" charset="0"/>
              </a:rPr>
              <a:t>extremely ugly.</a:t>
            </a:r>
          </a:p>
        </p:txBody>
      </p:sp>
      <p:pic>
        <p:nvPicPr>
          <p:cNvPr id="3" name="Picture 2">
            <a:extLst>
              <a:ext uri="{FF2B5EF4-FFF2-40B4-BE49-F238E27FC236}">
                <a16:creationId xmlns:a16="http://schemas.microsoft.com/office/drawing/2014/main" id="{06BEE2C3-50FC-4515-9B0D-866F4D771E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66192" y="2549034"/>
            <a:ext cx="5011615" cy="3543791"/>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72000" y="1555804"/>
            <a:ext cx="3816350" cy="3746392"/>
          </a:xfrm>
          <a:prstGeom prst="rect">
            <a:avLst/>
          </a:prstGeom>
        </p:spPr>
        <p:txBody>
          <a:bodyPr wrap="square" lIns="0" tIns="72000" rIns="0" bIns="72000">
            <a:spAutoFit/>
          </a:bodyPr>
          <a:lstStyle/>
          <a:p>
            <a:r>
              <a:rPr lang="en-GB" dirty="0" err="1">
                <a:latin typeface="Twinkl" pitchFamily="50" charset="0"/>
              </a:rPr>
              <a:t>Ceridwen</a:t>
            </a:r>
            <a:r>
              <a:rPr lang="en-GB" dirty="0">
                <a:latin typeface="Twinkl" pitchFamily="50" charset="0"/>
              </a:rPr>
              <a:t> decided to brew a powerful potion in her cauldron to make </a:t>
            </a:r>
            <a:r>
              <a:rPr lang="en-GB" dirty="0" err="1">
                <a:latin typeface="Twinkl" pitchFamily="50" charset="0"/>
              </a:rPr>
              <a:t>Morfran</a:t>
            </a:r>
            <a:r>
              <a:rPr lang="en-GB" dirty="0">
                <a:latin typeface="Twinkl" pitchFamily="50" charset="0"/>
              </a:rPr>
              <a:t> handsome and clever.</a:t>
            </a:r>
          </a:p>
          <a:p>
            <a:r>
              <a:rPr lang="en-GB" dirty="0">
                <a:latin typeface="Twinkl" pitchFamily="50" charset="0"/>
              </a:rPr>
              <a:t>The potion had to be stirred for a year and a day for the magic brew to work. She told </a:t>
            </a:r>
            <a:r>
              <a:rPr lang="en-GB" dirty="0" err="1">
                <a:latin typeface="Twinkl" pitchFamily="50" charset="0"/>
              </a:rPr>
              <a:t>Gwion</a:t>
            </a:r>
            <a:r>
              <a:rPr lang="en-GB" dirty="0">
                <a:latin typeface="Twinkl" pitchFamily="50" charset="0"/>
              </a:rPr>
              <a:t> Bach, her serving boy, to stir the mixture, and </a:t>
            </a:r>
            <a:r>
              <a:rPr lang="en-GB" dirty="0" err="1">
                <a:latin typeface="Twinkl" pitchFamily="50" charset="0"/>
              </a:rPr>
              <a:t>Morda</a:t>
            </a:r>
            <a:r>
              <a:rPr lang="en-GB" dirty="0">
                <a:latin typeface="Twinkl" pitchFamily="50" charset="0"/>
              </a:rPr>
              <a:t>, a blind old man, to keep the fire underneath the cauldron alight.</a:t>
            </a:r>
          </a:p>
          <a:p>
            <a:r>
              <a:rPr lang="en-GB" dirty="0" err="1">
                <a:latin typeface="Twinkl" pitchFamily="50" charset="0"/>
              </a:rPr>
              <a:t>Ceridwen</a:t>
            </a:r>
            <a:r>
              <a:rPr lang="en-GB" dirty="0">
                <a:latin typeface="Twinkl" pitchFamily="50" charset="0"/>
              </a:rPr>
              <a:t> said that the first three drops of the potion would give great wisdom, but the rest would be deadly poisonous.</a:t>
            </a:r>
            <a:endParaRPr lang="en-GB" dirty="0"/>
          </a:p>
        </p:txBody>
      </p:sp>
      <p:pic>
        <p:nvPicPr>
          <p:cNvPr id="4" name="Picture 3">
            <a:extLst>
              <a:ext uri="{FF2B5EF4-FFF2-40B4-BE49-F238E27FC236}">
                <a16:creationId xmlns:a16="http://schemas.microsoft.com/office/drawing/2014/main" id="{8E721DC2-2AEF-4D0E-8622-6FB5AE6EB93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7936" y="1832803"/>
            <a:ext cx="3348774" cy="3349869"/>
          </a:xfrm>
          <a:prstGeom prst="rect">
            <a:avLst/>
          </a:prstGeom>
        </p:spPr>
      </p:pic>
    </p:spTree>
    <p:extLst>
      <p:ext uri="{BB962C8B-B14F-4D97-AF65-F5344CB8AC3E}">
        <p14:creationId xmlns:p14="http://schemas.microsoft.com/office/powerpoint/2010/main" val="14955044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694303"/>
            <a:ext cx="3816350" cy="3469393"/>
          </a:xfrm>
          <a:prstGeom prst="rect">
            <a:avLst/>
          </a:prstGeom>
        </p:spPr>
        <p:txBody>
          <a:bodyPr wrap="square" lIns="0" tIns="72000" rIns="0" bIns="72000">
            <a:spAutoFit/>
          </a:bodyPr>
          <a:lstStyle/>
          <a:p>
            <a:r>
              <a:rPr lang="en-GB" dirty="0">
                <a:latin typeface="Twinkl" pitchFamily="50" charset="0"/>
              </a:rPr>
              <a:t>One day, while stirring the potion, three drops splashed onto </a:t>
            </a:r>
            <a:r>
              <a:rPr lang="en-GB" dirty="0" err="1">
                <a:latin typeface="Twinkl" pitchFamily="50" charset="0"/>
              </a:rPr>
              <a:t>Gwion’s</a:t>
            </a:r>
            <a:r>
              <a:rPr lang="en-GB" dirty="0">
                <a:latin typeface="Twinkl" pitchFamily="50" charset="0"/>
              </a:rPr>
              <a:t> hand. He quickly licked the drops off his hand, but suddenly realised what he had done!</a:t>
            </a:r>
          </a:p>
          <a:p>
            <a:r>
              <a:rPr lang="en-GB" dirty="0">
                <a:latin typeface="Twinkl" pitchFamily="50" charset="0"/>
              </a:rPr>
              <a:t>Fearing that </a:t>
            </a:r>
            <a:r>
              <a:rPr lang="en-GB" dirty="0" err="1">
                <a:latin typeface="Twinkl" pitchFamily="50" charset="0"/>
              </a:rPr>
              <a:t>Ceridwen</a:t>
            </a:r>
            <a:r>
              <a:rPr lang="en-GB" dirty="0">
                <a:latin typeface="Twinkl" pitchFamily="50" charset="0"/>
              </a:rPr>
              <a:t> would be very angry to learn what he had done, he decided to run away.</a:t>
            </a:r>
          </a:p>
          <a:p>
            <a:r>
              <a:rPr lang="en-GB" dirty="0">
                <a:latin typeface="Twinkl" pitchFamily="50" charset="0"/>
              </a:rPr>
              <a:t>The magic potion had given </a:t>
            </a:r>
            <a:r>
              <a:rPr lang="en-GB" dirty="0" err="1">
                <a:latin typeface="Twinkl" pitchFamily="50" charset="0"/>
              </a:rPr>
              <a:t>Gwion</a:t>
            </a:r>
            <a:r>
              <a:rPr lang="en-GB" dirty="0">
                <a:latin typeface="Twinkl" pitchFamily="50" charset="0"/>
              </a:rPr>
              <a:t> the ability to change shape, so he changed into a rabbit to hide from </a:t>
            </a:r>
            <a:r>
              <a:rPr lang="en-GB" dirty="0" err="1">
                <a:latin typeface="Twinkl" pitchFamily="50" charset="0"/>
              </a:rPr>
              <a:t>Ceridwen</a:t>
            </a:r>
            <a:r>
              <a:rPr lang="en-GB" dirty="0">
                <a:latin typeface="Twinkl" pitchFamily="50" charset="0"/>
              </a:rPr>
              <a:t>.</a:t>
            </a:r>
            <a:endParaRPr lang="en-GB" dirty="0"/>
          </a:p>
        </p:txBody>
      </p:sp>
      <p:pic>
        <p:nvPicPr>
          <p:cNvPr id="3" name="Picture 2">
            <a:extLst>
              <a:ext uri="{FF2B5EF4-FFF2-40B4-BE49-F238E27FC236}">
                <a16:creationId xmlns:a16="http://schemas.microsoft.com/office/drawing/2014/main" id="{E7D83F7E-8F46-4E7D-9625-963C353C95C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2596" t="17909" r="27308"/>
          <a:stretch/>
        </p:blipFill>
        <p:spPr>
          <a:xfrm>
            <a:off x="4721957" y="775041"/>
            <a:ext cx="3666393" cy="5307917"/>
          </a:xfrm>
          <a:prstGeom prst="rect">
            <a:avLst/>
          </a:prstGeom>
        </p:spPr>
      </p:pic>
    </p:spTree>
    <p:extLst>
      <p:ext uri="{BB962C8B-B14F-4D97-AF65-F5344CB8AC3E}">
        <p14:creationId xmlns:p14="http://schemas.microsoft.com/office/powerpoint/2010/main" val="27060664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765175"/>
            <a:ext cx="7632700" cy="1807400"/>
          </a:xfrm>
          <a:prstGeom prst="rect">
            <a:avLst/>
          </a:prstGeom>
        </p:spPr>
        <p:txBody>
          <a:bodyPr wrap="square" lIns="0" tIns="72000" rIns="0" bIns="72000">
            <a:spAutoFit/>
          </a:bodyPr>
          <a:lstStyle/>
          <a:p>
            <a:pPr algn="ctr"/>
            <a:r>
              <a:rPr lang="en-GB" dirty="0">
                <a:latin typeface="Twinkl" pitchFamily="50" charset="0"/>
              </a:rPr>
              <a:t>When </a:t>
            </a:r>
            <a:r>
              <a:rPr lang="en-GB" dirty="0" err="1">
                <a:latin typeface="Twinkl" pitchFamily="50" charset="0"/>
              </a:rPr>
              <a:t>Ceridwen</a:t>
            </a:r>
            <a:r>
              <a:rPr lang="en-GB" dirty="0">
                <a:latin typeface="Twinkl" pitchFamily="50" charset="0"/>
              </a:rPr>
              <a:t> learned what had happened, she changed herself into a dog and went to chase </a:t>
            </a:r>
            <a:r>
              <a:rPr lang="en-GB" dirty="0" err="1">
                <a:latin typeface="Twinkl" pitchFamily="50" charset="0"/>
              </a:rPr>
              <a:t>Gwion</a:t>
            </a:r>
            <a:r>
              <a:rPr lang="en-GB" dirty="0">
                <a:latin typeface="Twinkl" pitchFamily="50" charset="0"/>
              </a:rPr>
              <a:t>, in order to kill him for ruining the potion that was meant for </a:t>
            </a:r>
            <a:r>
              <a:rPr lang="en-GB" dirty="0" err="1">
                <a:latin typeface="Twinkl" pitchFamily="50" charset="0"/>
              </a:rPr>
              <a:t>Morfran</a:t>
            </a:r>
            <a:r>
              <a:rPr lang="en-GB" dirty="0">
                <a:latin typeface="Twinkl" pitchFamily="50" charset="0"/>
              </a:rPr>
              <a:t>.</a:t>
            </a:r>
          </a:p>
          <a:p>
            <a:pPr algn="ctr"/>
            <a:r>
              <a:rPr lang="en-GB" dirty="0">
                <a:latin typeface="Twinkl" pitchFamily="50" charset="0"/>
              </a:rPr>
              <a:t>Seeing the dog, </a:t>
            </a:r>
            <a:r>
              <a:rPr lang="en-GB" dirty="0" err="1">
                <a:latin typeface="Twinkl" pitchFamily="50" charset="0"/>
              </a:rPr>
              <a:t>Gwion</a:t>
            </a:r>
            <a:r>
              <a:rPr lang="en-GB" dirty="0">
                <a:latin typeface="Twinkl" pitchFamily="50" charset="0"/>
              </a:rPr>
              <a:t> changed into a fish and jumped into the river. But </a:t>
            </a:r>
            <a:r>
              <a:rPr lang="en-GB" dirty="0" err="1">
                <a:latin typeface="Twinkl" pitchFamily="50" charset="0"/>
              </a:rPr>
              <a:t>Ceridwen</a:t>
            </a:r>
            <a:r>
              <a:rPr lang="en-GB" dirty="0">
                <a:latin typeface="Twinkl" pitchFamily="50" charset="0"/>
              </a:rPr>
              <a:t> changed herself into an otter, and jumped </a:t>
            </a:r>
            <a:br>
              <a:rPr lang="en-GB" dirty="0">
                <a:latin typeface="Twinkl" pitchFamily="50" charset="0"/>
              </a:rPr>
            </a:br>
            <a:r>
              <a:rPr lang="en-GB" dirty="0">
                <a:latin typeface="Twinkl" pitchFamily="50" charset="0"/>
              </a:rPr>
              <a:t>into the river after him.</a:t>
            </a:r>
          </a:p>
        </p:txBody>
      </p:sp>
      <p:pic>
        <p:nvPicPr>
          <p:cNvPr id="4" name="Picture 3">
            <a:extLst>
              <a:ext uri="{FF2B5EF4-FFF2-40B4-BE49-F238E27FC236}">
                <a16:creationId xmlns:a16="http://schemas.microsoft.com/office/drawing/2014/main" id="{C8935EE5-645A-4C4B-A519-C3CB37DC56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86332" y="2598483"/>
            <a:ext cx="4771336" cy="3373886"/>
          </a:xfrm>
          <a:prstGeom prst="rect">
            <a:avLst/>
          </a:prstGeom>
        </p:spPr>
      </p:pic>
    </p:spTree>
    <p:extLst>
      <p:ext uri="{BB962C8B-B14F-4D97-AF65-F5344CB8AC3E}">
        <p14:creationId xmlns:p14="http://schemas.microsoft.com/office/powerpoint/2010/main" val="12991115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765175"/>
            <a:ext cx="7632700" cy="976403"/>
          </a:xfrm>
          <a:prstGeom prst="rect">
            <a:avLst/>
          </a:prstGeom>
        </p:spPr>
        <p:txBody>
          <a:bodyPr wrap="square" lIns="0" tIns="72000" rIns="0" bIns="72000">
            <a:spAutoFit/>
          </a:bodyPr>
          <a:lstStyle/>
          <a:p>
            <a:pPr algn="ctr"/>
            <a:r>
              <a:rPr lang="en-GB" dirty="0">
                <a:latin typeface="Twinkl" pitchFamily="50" charset="0"/>
              </a:rPr>
              <a:t>Fearing for his life, </a:t>
            </a:r>
            <a:r>
              <a:rPr lang="en-GB" dirty="0" err="1">
                <a:latin typeface="Twinkl" pitchFamily="50" charset="0"/>
              </a:rPr>
              <a:t>Gwion</a:t>
            </a:r>
            <a:r>
              <a:rPr lang="en-GB" dirty="0">
                <a:latin typeface="Twinkl" pitchFamily="50" charset="0"/>
              </a:rPr>
              <a:t> changed into a bird and flew away, but once again </a:t>
            </a:r>
            <a:r>
              <a:rPr lang="en-GB" dirty="0" err="1">
                <a:latin typeface="Twinkl" pitchFamily="50" charset="0"/>
              </a:rPr>
              <a:t>Ceridwen</a:t>
            </a:r>
            <a:r>
              <a:rPr lang="en-GB" dirty="0">
                <a:latin typeface="Twinkl" pitchFamily="50" charset="0"/>
              </a:rPr>
              <a:t> changed, this time into a bird of prey, and flew </a:t>
            </a:r>
            <a:br>
              <a:rPr lang="en-GB" dirty="0">
                <a:latin typeface="Twinkl" pitchFamily="50" charset="0"/>
              </a:rPr>
            </a:br>
            <a:r>
              <a:rPr lang="en-GB" dirty="0">
                <a:latin typeface="Twinkl" pitchFamily="50" charset="0"/>
              </a:rPr>
              <a:t>off in pursuit of </a:t>
            </a:r>
            <a:r>
              <a:rPr lang="en-GB" dirty="0" err="1">
                <a:latin typeface="Twinkl" pitchFamily="50" charset="0"/>
              </a:rPr>
              <a:t>Gwion</a:t>
            </a:r>
            <a:r>
              <a:rPr lang="en-GB" dirty="0">
                <a:latin typeface="Twinkl" pitchFamily="50" charset="0"/>
              </a:rPr>
              <a:t>.</a:t>
            </a:r>
          </a:p>
        </p:txBody>
      </p:sp>
      <p:pic>
        <p:nvPicPr>
          <p:cNvPr id="3" name="Picture 2">
            <a:extLst>
              <a:ext uri="{FF2B5EF4-FFF2-40B4-BE49-F238E27FC236}">
                <a16:creationId xmlns:a16="http://schemas.microsoft.com/office/drawing/2014/main" id="{E82BED19-2AF9-4458-91B1-75F36E94BD0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37567" y="1942859"/>
            <a:ext cx="5868866" cy="4149966"/>
          </a:xfrm>
          <a:prstGeom prst="rect">
            <a:avLst/>
          </a:prstGeom>
        </p:spPr>
      </p:pic>
    </p:spTree>
    <p:extLst>
      <p:ext uri="{BB962C8B-B14F-4D97-AF65-F5344CB8AC3E}">
        <p14:creationId xmlns:p14="http://schemas.microsoft.com/office/powerpoint/2010/main" val="29665503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984982"/>
            <a:ext cx="7848600" cy="976403"/>
          </a:xfrm>
          <a:prstGeom prst="rect">
            <a:avLst/>
          </a:prstGeom>
        </p:spPr>
        <p:txBody>
          <a:bodyPr wrap="square" lIns="0" tIns="72000" rIns="0" bIns="72000">
            <a:spAutoFit/>
          </a:bodyPr>
          <a:lstStyle/>
          <a:p>
            <a:pPr algn="ctr"/>
            <a:r>
              <a:rPr lang="en-GB" dirty="0" err="1">
                <a:latin typeface="Twinkl" pitchFamily="50" charset="0"/>
              </a:rPr>
              <a:t>Gwion</a:t>
            </a:r>
            <a:r>
              <a:rPr lang="en-GB" dirty="0">
                <a:latin typeface="Twinkl" pitchFamily="50" charset="0"/>
              </a:rPr>
              <a:t> saw the bird of prey, and changed himself into a grain of corn. </a:t>
            </a:r>
            <a:r>
              <a:rPr lang="en-GB" dirty="0" err="1">
                <a:latin typeface="Twinkl" pitchFamily="50" charset="0"/>
              </a:rPr>
              <a:t>Ceridwen</a:t>
            </a:r>
            <a:r>
              <a:rPr lang="en-GB">
                <a:latin typeface="Twinkl" pitchFamily="50" charset="0"/>
              </a:rPr>
              <a:t> then </a:t>
            </a:r>
            <a:r>
              <a:rPr lang="en-GB" dirty="0">
                <a:latin typeface="Twinkl" pitchFamily="50" charset="0"/>
              </a:rPr>
              <a:t>changed from a bird of prey into a hen, and ate </a:t>
            </a:r>
            <a:r>
              <a:rPr lang="en-GB">
                <a:latin typeface="Twinkl" pitchFamily="50" charset="0"/>
              </a:rPr>
              <a:t>the </a:t>
            </a:r>
            <a:br>
              <a:rPr lang="en-GB">
                <a:latin typeface="Twinkl" pitchFamily="50" charset="0"/>
              </a:rPr>
            </a:br>
            <a:r>
              <a:rPr lang="en-GB">
                <a:latin typeface="Twinkl" pitchFamily="50" charset="0"/>
              </a:rPr>
              <a:t>grain </a:t>
            </a:r>
            <a:r>
              <a:rPr lang="en-GB" dirty="0">
                <a:latin typeface="Twinkl" pitchFamily="50" charset="0"/>
              </a:rPr>
              <a:t>of corn.</a:t>
            </a:r>
          </a:p>
        </p:txBody>
      </p:sp>
      <p:pic>
        <p:nvPicPr>
          <p:cNvPr id="4" name="Picture 3">
            <a:extLst>
              <a:ext uri="{FF2B5EF4-FFF2-40B4-BE49-F238E27FC236}">
                <a16:creationId xmlns:a16="http://schemas.microsoft.com/office/drawing/2014/main" id="{4CB1D52D-EB2E-4A63-8EB9-DE4E6EFB338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80135" y="2003060"/>
            <a:ext cx="5783729" cy="4089765"/>
          </a:xfrm>
          <a:prstGeom prst="rect">
            <a:avLst/>
          </a:prstGeom>
        </p:spPr>
      </p:pic>
    </p:spTree>
    <p:extLst>
      <p:ext uri="{BB962C8B-B14F-4D97-AF65-F5344CB8AC3E}">
        <p14:creationId xmlns:p14="http://schemas.microsoft.com/office/powerpoint/2010/main" val="1750565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765175"/>
            <a:ext cx="7632700" cy="1530401"/>
          </a:xfrm>
          <a:prstGeom prst="rect">
            <a:avLst/>
          </a:prstGeom>
        </p:spPr>
        <p:txBody>
          <a:bodyPr wrap="square" lIns="0" tIns="72000" rIns="0" bIns="72000">
            <a:spAutoFit/>
          </a:bodyPr>
          <a:lstStyle/>
          <a:p>
            <a:pPr algn="ctr"/>
            <a:r>
              <a:rPr lang="en-GB" dirty="0">
                <a:latin typeface="Twinkl" pitchFamily="50" charset="0"/>
              </a:rPr>
              <a:t>When </a:t>
            </a:r>
            <a:r>
              <a:rPr lang="en-GB" dirty="0" err="1">
                <a:latin typeface="Twinkl" pitchFamily="50" charset="0"/>
              </a:rPr>
              <a:t>Ceridwen</a:t>
            </a:r>
            <a:r>
              <a:rPr lang="en-GB" dirty="0">
                <a:latin typeface="Twinkl" pitchFamily="50" charset="0"/>
              </a:rPr>
              <a:t> changed back into a woman, she realised that she was expecting a baby. She knew the baby was </a:t>
            </a:r>
            <a:r>
              <a:rPr lang="en-GB" dirty="0" err="1">
                <a:latin typeface="Twinkl" pitchFamily="50" charset="0"/>
              </a:rPr>
              <a:t>Gwion</a:t>
            </a:r>
            <a:r>
              <a:rPr lang="en-GB" dirty="0">
                <a:latin typeface="Twinkl" pitchFamily="50" charset="0"/>
              </a:rPr>
              <a:t>!</a:t>
            </a:r>
          </a:p>
          <a:p>
            <a:pPr algn="ctr"/>
            <a:r>
              <a:rPr lang="en-GB" dirty="0">
                <a:latin typeface="Twinkl" pitchFamily="50" charset="0"/>
              </a:rPr>
              <a:t>She planned to kill the baby, but when he was born, he was so beautiful </a:t>
            </a:r>
            <a:r>
              <a:rPr lang="en-GB" dirty="0" err="1">
                <a:latin typeface="Twinkl" pitchFamily="50" charset="0"/>
              </a:rPr>
              <a:t>Ceridwen</a:t>
            </a:r>
            <a:r>
              <a:rPr lang="en-GB" dirty="0">
                <a:latin typeface="Twinkl" pitchFamily="50" charset="0"/>
              </a:rPr>
              <a:t> could not bring herself to kill him. Instead, she placed him in a leather bag and sent him out to sea.</a:t>
            </a:r>
          </a:p>
        </p:txBody>
      </p:sp>
      <p:pic>
        <p:nvPicPr>
          <p:cNvPr id="3" name="Picture 2">
            <a:extLst>
              <a:ext uri="{FF2B5EF4-FFF2-40B4-BE49-F238E27FC236}">
                <a16:creationId xmlns:a16="http://schemas.microsoft.com/office/drawing/2014/main" id="{54F7E285-912B-4B45-961F-1A047A1EF7E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49225" y="2666462"/>
            <a:ext cx="4845549" cy="3426363"/>
          </a:xfrm>
          <a:prstGeom prst="rect">
            <a:avLst/>
          </a:prstGeom>
        </p:spPr>
      </p:pic>
    </p:spTree>
    <p:extLst>
      <p:ext uri="{BB962C8B-B14F-4D97-AF65-F5344CB8AC3E}">
        <p14:creationId xmlns:p14="http://schemas.microsoft.com/office/powerpoint/2010/main" val="2963954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765175"/>
            <a:ext cx="7632700" cy="1530401"/>
          </a:xfrm>
          <a:prstGeom prst="rect">
            <a:avLst/>
          </a:prstGeom>
        </p:spPr>
        <p:txBody>
          <a:bodyPr wrap="square" lIns="0" tIns="72000" rIns="0" bIns="72000">
            <a:spAutoFit/>
          </a:bodyPr>
          <a:lstStyle/>
          <a:p>
            <a:pPr algn="ctr"/>
            <a:r>
              <a:rPr lang="en-GB" dirty="0">
                <a:latin typeface="Twinkl" pitchFamily="50" charset="0"/>
              </a:rPr>
              <a:t>The bag floated on the waves, and drifted down the coast where it was found by Prince </a:t>
            </a:r>
            <a:r>
              <a:rPr lang="en-GB" dirty="0" err="1">
                <a:latin typeface="Twinkl" pitchFamily="50" charset="0"/>
              </a:rPr>
              <a:t>Elffin</a:t>
            </a:r>
            <a:r>
              <a:rPr lang="en-GB" dirty="0">
                <a:latin typeface="Twinkl" pitchFamily="50" charset="0"/>
              </a:rPr>
              <a:t>, the son of </a:t>
            </a:r>
            <a:r>
              <a:rPr lang="en-GB" dirty="0" err="1">
                <a:latin typeface="Twinkl" pitchFamily="50" charset="0"/>
              </a:rPr>
              <a:t>Gwyddno</a:t>
            </a:r>
            <a:r>
              <a:rPr lang="en-GB" dirty="0">
                <a:latin typeface="Twinkl" pitchFamily="50" charset="0"/>
              </a:rPr>
              <a:t> </a:t>
            </a:r>
            <a:r>
              <a:rPr lang="en-GB" dirty="0" err="1">
                <a:latin typeface="Twinkl" pitchFamily="50" charset="0"/>
              </a:rPr>
              <a:t>Garanhir</a:t>
            </a:r>
            <a:r>
              <a:rPr lang="en-GB" dirty="0">
                <a:latin typeface="Twinkl" pitchFamily="50" charset="0"/>
              </a:rPr>
              <a:t> of </a:t>
            </a:r>
            <a:r>
              <a:rPr lang="en-GB" dirty="0" err="1">
                <a:latin typeface="Twinkl" pitchFamily="50" charset="0"/>
              </a:rPr>
              <a:t>Cantre’r</a:t>
            </a:r>
            <a:r>
              <a:rPr lang="en-GB" dirty="0">
                <a:latin typeface="Twinkl" pitchFamily="50" charset="0"/>
              </a:rPr>
              <a:t> </a:t>
            </a:r>
            <a:r>
              <a:rPr lang="en-GB" dirty="0" err="1">
                <a:latin typeface="Twinkl" pitchFamily="50" charset="0"/>
              </a:rPr>
              <a:t>Gwaelod</a:t>
            </a:r>
            <a:r>
              <a:rPr lang="en-GB" dirty="0">
                <a:latin typeface="Twinkl" pitchFamily="50" charset="0"/>
              </a:rPr>
              <a:t>.</a:t>
            </a:r>
          </a:p>
          <a:p>
            <a:pPr algn="ctr"/>
            <a:r>
              <a:rPr lang="en-GB" dirty="0">
                <a:latin typeface="Twinkl" pitchFamily="50" charset="0"/>
              </a:rPr>
              <a:t>When Prince </a:t>
            </a:r>
            <a:r>
              <a:rPr lang="en-GB" dirty="0" err="1">
                <a:latin typeface="Twinkl" pitchFamily="50" charset="0"/>
              </a:rPr>
              <a:t>Elffin</a:t>
            </a:r>
            <a:r>
              <a:rPr lang="en-GB" dirty="0">
                <a:latin typeface="Twinkl" pitchFamily="50" charset="0"/>
              </a:rPr>
              <a:t> opened the bag, he saw the beautiful baby </a:t>
            </a:r>
            <a:br>
              <a:rPr lang="en-GB" dirty="0">
                <a:latin typeface="Twinkl" pitchFamily="50" charset="0"/>
              </a:rPr>
            </a:br>
            <a:r>
              <a:rPr lang="en-GB" dirty="0">
                <a:latin typeface="Twinkl" pitchFamily="50" charset="0"/>
              </a:rPr>
              <a:t>and named him Taliesin, meaning ‘how radiant his brow is’, and took him back to his palace.</a:t>
            </a:r>
          </a:p>
        </p:txBody>
      </p:sp>
      <p:pic>
        <p:nvPicPr>
          <p:cNvPr id="3" name="Picture 2">
            <a:extLst>
              <a:ext uri="{FF2B5EF4-FFF2-40B4-BE49-F238E27FC236}">
                <a16:creationId xmlns:a16="http://schemas.microsoft.com/office/drawing/2014/main" id="{54F7E285-912B-4B45-961F-1A047A1EF7E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49225" y="2666462"/>
            <a:ext cx="4845549" cy="3426362"/>
          </a:xfrm>
          <a:prstGeom prst="rect">
            <a:avLst/>
          </a:prstGeom>
        </p:spPr>
      </p:pic>
    </p:spTree>
    <p:extLst>
      <p:ext uri="{BB962C8B-B14F-4D97-AF65-F5344CB8AC3E}">
        <p14:creationId xmlns:p14="http://schemas.microsoft.com/office/powerpoint/2010/main" val="32444546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765175"/>
            <a:ext cx="7632700" cy="1807400"/>
          </a:xfrm>
          <a:prstGeom prst="rect">
            <a:avLst/>
          </a:prstGeom>
        </p:spPr>
        <p:txBody>
          <a:bodyPr wrap="square" lIns="0" tIns="72000" rIns="0" bIns="72000">
            <a:spAutoFit/>
          </a:bodyPr>
          <a:lstStyle/>
          <a:p>
            <a:pPr algn="ctr"/>
            <a:r>
              <a:rPr lang="en-GB" dirty="0">
                <a:latin typeface="Twinkl" pitchFamily="50" charset="0"/>
              </a:rPr>
              <a:t>On the journey to the palace, Taliesin began to speak and recite poetry. He told the Prince that he had been sent to protect and guide him. From that day forward, Prince </a:t>
            </a:r>
            <a:r>
              <a:rPr lang="en-GB" dirty="0" err="1">
                <a:latin typeface="Twinkl" pitchFamily="50" charset="0"/>
              </a:rPr>
              <a:t>Elffin</a:t>
            </a:r>
            <a:r>
              <a:rPr lang="en-GB" dirty="0">
                <a:latin typeface="Twinkl" pitchFamily="50" charset="0"/>
              </a:rPr>
              <a:t> became famous for defeating </a:t>
            </a:r>
            <a:br>
              <a:rPr lang="en-GB" dirty="0">
                <a:latin typeface="Twinkl" pitchFamily="50" charset="0"/>
              </a:rPr>
            </a:br>
            <a:r>
              <a:rPr lang="en-GB" dirty="0">
                <a:latin typeface="Twinkl" pitchFamily="50" charset="0"/>
              </a:rPr>
              <a:t>all his enemies in battle.</a:t>
            </a:r>
          </a:p>
          <a:p>
            <a:pPr algn="ctr"/>
            <a:r>
              <a:rPr lang="en-GB" dirty="0">
                <a:latin typeface="Twinkl" pitchFamily="50" charset="0"/>
              </a:rPr>
              <a:t>Taliesin grew up to be the most famous bard in Wales and he was credited for inspiring his Celtic countrymen to defeat the Saxons.</a:t>
            </a:r>
          </a:p>
        </p:txBody>
      </p:sp>
      <p:pic>
        <p:nvPicPr>
          <p:cNvPr id="3" name="Picture 2">
            <a:extLst>
              <a:ext uri="{FF2B5EF4-FFF2-40B4-BE49-F238E27FC236}">
                <a16:creationId xmlns:a16="http://schemas.microsoft.com/office/drawing/2014/main" id="{54F7E285-912B-4B45-961F-1A047A1EF7E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49226" y="2666462"/>
            <a:ext cx="4845547" cy="3426362"/>
          </a:xfrm>
          <a:prstGeom prst="rect">
            <a:avLst/>
          </a:prstGeom>
        </p:spPr>
      </p:pic>
    </p:spTree>
    <p:extLst>
      <p:ext uri="{BB962C8B-B14F-4D97-AF65-F5344CB8AC3E}">
        <p14:creationId xmlns:p14="http://schemas.microsoft.com/office/powerpoint/2010/main" val="25908649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765175"/>
            <a:ext cx="7632700" cy="2084399"/>
          </a:xfrm>
          <a:prstGeom prst="rect">
            <a:avLst/>
          </a:prstGeom>
        </p:spPr>
        <p:txBody>
          <a:bodyPr wrap="square" lIns="0" tIns="72000" rIns="0" bIns="72000">
            <a:spAutoFit/>
          </a:bodyPr>
          <a:lstStyle/>
          <a:p>
            <a:pPr algn="ctr"/>
            <a:r>
              <a:rPr lang="en-GB" dirty="0"/>
              <a:t>Towards the end of his life, Taliesin made a prediction which still has meaning for Welsh people to </a:t>
            </a:r>
            <a:r>
              <a:rPr lang="en-GB"/>
              <a:t>this day</a:t>
            </a:r>
            <a:r>
              <a:rPr lang="en-GB" dirty="0"/>
              <a:t>:</a:t>
            </a:r>
          </a:p>
          <a:p>
            <a:pPr algn="ctr"/>
            <a:br>
              <a:rPr lang="en-GB" i="1" dirty="0"/>
            </a:br>
            <a:r>
              <a:rPr lang="en-GB" dirty="0"/>
              <a:t>“Their Lord they shall praise,</a:t>
            </a:r>
            <a:br>
              <a:rPr lang="en-GB" dirty="0"/>
            </a:br>
            <a:r>
              <a:rPr lang="en-GB" dirty="0"/>
              <a:t>Their language they shall keep,</a:t>
            </a:r>
            <a:br>
              <a:rPr lang="en-GB" dirty="0"/>
            </a:br>
            <a:r>
              <a:rPr lang="en-GB" dirty="0"/>
              <a:t>Their land they shall lose –</a:t>
            </a:r>
            <a:br>
              <a:rPr lang="en-GB" dirty="0"/>
            </a:br>
            <a:r>
              <a:rPr lang="en-GB" dirty="0"/>
              <a:t>Except wild Wales.”</a:t>
            </a:r>
          </a:p>
        </p:txBody>
      </p:sp>
      <p:pic>
        <p:nvPicPr>
          <p:cNvPr id="3" name="Picture 2">
            <a:extLst>
              <a:ext uri="{FF2B5EF4-FFF2-40B4-BE49-F238E27FC236}">
                <a16:creationId xmlns:a16="http://schemas.microsoft.com/office/drawing/2014/main" id="{54F7E285-912B-4B45-961F-1A047A1EF7E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21084" y="3050933"/>
            <a:ext cx="4301832" cy="3041892"/>
          </a:xfrm>
          <a:prstGeom prst="rect">
            <a:avLst/>
          </a:prstGeom>
        </p:spPr>
      </p:pic>
    </p:spTree>
    <p:extLst>
      <p:ext uri="{BB962C8B-B14F-4D97-AF65-F5344CB8AC3E}">
        <p14:creationId xmlns:p14="http://schemas.microsoft.com/office/powerpoint/2010/main" val="23325874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44</TotalTime>
  <Words>508</Words>
  <Application>Microsoft Office PowerPoint</Application>
  <PresentationFormat>On-screen Show (4:3)</PresentationFormat>
  <Paragraphs>20</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Twinkl SemiBold</vt:lpstr>
      <vt:lpstr>Sassoon Infant Rg</vt:lpstr>
      <vt:lpstr>Arial</vt:lpstr>
      <vt:lpstr>Twinkl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Harvey Johnson</cp:lastModifiedBy>
  <cp:revision>8</cp:revision>
  <dcterms:created xsi:type="dcterms:W3CDTF">2018-01-16T10:51:21Z</dcterms:created>
  <dcterms:modified xsi:type="dcterms:W3CDTF">2018-02-06T11:05:38Z</dcterms:modified>
</cp:coreProperties>
</file>