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4"/>
  </p:sldMasterIdLst>
  <p:notesMasterIdLst>
    <p:notesMasterId r:id="rId30"/>
  </p:notesMasterIdLst>
  <p:sldIdLst>
    <p:sldId id="266" r:id="rId5"/>
    <p:sldId id="256" r:id="rId6"/>
    <p:sldId id="259" r:id="rId7"/>
    <p:sldId id="263" r:id="rId8"/>
    <p:sldId id="268" r:id="rId9"/>
    <p:sldId id="260" r:id="rId10"/>
    <p:sldId id="265" r:id="rId11"/>
    <p:sldId id="270" r:id="rId12"/>
    <p:sldId id="269" r:id="rId13"/>
    <p:sldId id="275" r:id="rId14"/>
    <p:sldId id="271" r:id="rId15"/>
    <p:sldId id="272" r:id="rId16"/>
    <p:sldId id="277" r:id="rId17"/>
    <p:sldId id="278" r:id="rId18"/>
    <p:sldId id="279" r:id="rId19"/>
    <p:sldId id="274" r:id="rId20"/>
    <p:sldId id="280" r:id="rId21"/>
    <p:sldId id="273" r:id="rId22"/>
    <p:sldId id="281" r:id="rId23"/>
    <p:sldId id="261" r:id="rId24"/>
    <p:sldId id="286" r:id="rId25"/>
    <p:sldId id="285" r:id="rId26"/>
    <p:sldId id="264" r:id="rId27"/>
    <p:sldId id="267" r:id="rId28"/>
    <p:sldId id="284" r:id="rId29"/>
  </p:sldIdLst>
  <p:sldSz cx="12192000" cy="6858000"/>
  <p:notesSz cx="6858000" cy="9144000"/>
  <p:embeddedFontLst>
    <p:embeddedFont>
      <p:font typeface="Calibri" panose="020F0502020204030204" pitchFamily="34" charset="0"/>
      <p:regular r:id="rId31"/>
      <p:bold r:id="rId32"/>
      <p:italic r:id="rId33"/>
      <p:boldItalic r:id="rId34"/>
    </p:embeddedFont>
    <p:embeddedFont>
      <p:font typeface="Calibri Light" panose="020F0302020204030204" pitchFamily="34" charset="0"/>
      <p:regular r:id="rId35"/>
      <p:italic r:id="rId36"/>
    </p:embeddedFont>
    <p:embeddedFont>
      <p:font typeface="Poppins" panose="00000500000000000000" pitchFamily="2" charset="0"/>
      <p:regular r:id="rId37"/>
      <p:bold r:id="rId38"/>
      <p:italic r:id="rId39"/>
      <p:boldItalic r:id="rId40"/>
    </p:embeddedFont>
    <p:embeddedFont>
      <p:font typeface="Poppins Medium" panose="00000600000000000000" pitchFamily="2" charset="0"/>
      <p:regular r:id="rId41"/>
      <p:italic r:id="rId4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6756"/>
    <a:srgbClr val="FF4840"/>
    <a:srgbClr val="FF2E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E8EFB52-3A82-417B-9BEC-716A00EE994B}" v="2" dt="2023-11-03T11:49:31.18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9.fntdata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font" Target="fonts/font4.fntdata"/><Relationship Id="rId42" Type="http://schemas.openxmlformats.org/officeDocument/2006/relationships/font" Target="fonts/font12.fntdata"/><Relationship Id="rId47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3.fntdata"/><Relationship Id="rId38" Type="http://schemas.openxmlformats.org/officeDocument/2006/relationships/font" Target="fonts/font8.fntdata"/><Relationship Id="rId46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font" Target="fonts/font11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2.fntdata"/><Relationship Id="rId37" Type="http://schemas.openxmlformats.org/officeDocument/2006/relationships/font" Target="fonts/font7.fntdata"/><Relationship Id="rId40" Type="http://schemas.openxmlformats.org/officeDocument/2006/relationships/font" Target="fonts/font10.fntdata"/><Relationship Id="rId45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font" Target="fonts/font6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1.fntdata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Relationship Id="rId35" Type="http://schemas.openxmlformats.org/officeDocument/2006/relationships/font" Target="fonts/font5.fntdata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1A9E86-587C-E44B-B5BB-AA0ED28958EA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DC6369-2099-1D48-8418-9EF80AE11D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8294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DC6369-2099-1D48-8418-9EF80AE11DF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54726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85D2C4-275E-87B1-0AC4-4342EE26F6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CBBF89-EB23-1706-39A5-07E6060656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F466FF-786B-AE67-1499-4C68B973B8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D4944-9677-CB4B-9262-F35EC822D3E7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8C5467-265F-9DFE-16F5-C0A8296E38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95F8C7-07D3-0C93-BDE9-170708B246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A3B47-C826-A646-ACDD-5F634FF1F8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4743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13C2B-AFB9-5EE1-F769-3952775C12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C4EEEF-30A2-46DD-B9E9-AC2E63B39E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6DC4FB-342D-F22F-090E-AD04E11616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D4944-9677-CB4B-9262-F35EC822D3E7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4F5477-B2E4-C0BE-BDFC-F7A191E1F9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A61B17-81F6-3D94-BB01-AFDEBCA1A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A3B47-C826-A646-ACDD-5F634FF1F8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7650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218D1E-CBCF-C248-427D-B52625C68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D9EAAF-A3AA-75D4-EAB3-7D9285D7CF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567F3A-6C39-F522-B9B2-F4E4149A65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D4944-9677-CB4B-9262-F35EC822D3E7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67F365-629B-2B6D-3F0E-A3ED6C70DB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ECABBD-E65F-6063-69F1-5469EE0D3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A3B47-C826-A646-ACDD-5F634FF1F8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1454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CF23AE-1FC4-C8C5-B0C3-FAA6E5A66F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2F603B-89C3-A0AF-76FB-05DFD4BC20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7C52E9-8F2D-0688-1DEC-1D95CC6B8F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F8B1D8-7B23-F041-779C-C355C8DB6D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D4944-9677-CB4B-9262-F35EC822D3E7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F998BE-165C-E94E-EBCF-B2FA92159B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AC6B40-92A9-5B25-BF15-5990F8B8FA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A3B47-C826-A646-ACDD-5F634FF1F8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8799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748A58-7300-ABA2-FD26-AD5DF6E9ED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1A8F73-580D-658F-1CDA-E35DCD42FC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FEDA4C-43D6-B0B8-94B3-95FE64CD75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A2C8422-7743-BBFB-D4F3-7B547B608A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96C4F8B-ED6D-A687-0245-49BB5D80B0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B49147D-2249-4C67-60B3-6C598176F0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D4944-9677-CB4B-9262-F35EC822D3E7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4CED2D3-5EEB-91B3-DA7C-E760DF911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C1878D-FAE8-8E57-7B26-591CB1340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A3B47-C826-A646-ACDD-5F634FF1F8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20597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85E20-4FEA-0B08-1AA5-7EC50CA85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6106733-988A-A11C-DC71-B64F83271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D4944-9677-CB4B-9262-F35EC822D3E7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C75D0FD-CFC7-1214-DEED-D16046ACE3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AD92C4-E7CE-8F4C-2543-27CC456063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A3B47-C826-A646-ACDD-5F634FF1F8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207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C0D3AEF-AB62-D6A1-A6C3-0FCAACF67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D4944-9677-CB4B-9262-F35EC822D3E7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AE9B029-3DC4-DBC2-782D-152EFDF77E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75CEC1-B677-E3C7-AE48-B52BDF69B8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A3B47-C826-A646-ACDD-5F634FF1F8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7073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E8E84-A5E6-271A-987F-FA1809CC0F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B5792D-CA28-F1AB-71B9-62B8B5D846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FFAC8C-1E76-9F64-7B33-105A0682A3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D56B4C-F3ED-6F8D-7FFB-2C16D43B4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D4944-9677-CB4B-9262-F35EC822D3E7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644218-AD56-67C0-2AB2-BB74820642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EAF6E0-F33A-89EF-5C43-CE5F3573D2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A3B47-C826-A646-ACDD-5F634FF1F8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6194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1AE255-9506-3F44-7C7D-8FC12ABE9B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E73F14D-278A-558C-A28E-D3C0C2BC72B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7F078F-CEAE-97D0-CB0E-0397F67C1F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A61836-14C4-2B77-82B2-D351B71576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D4944-9677-CB4B-9262-F35EC822D3E7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95802A-D5EF-42FE-DA8A-C586BA7209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39BBA3-C6FE-E820-EEC5-CB30D4C118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A3B47-C826-A646-ACDD-5F634FF1F8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39318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D45F47-4CEE-EE20-8960-D15941E8C6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8E0F33-F5A1-01B1-ED88-C5D618DE2A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7690AB-10C1-5F55-7904-74B6F890D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D4944-9677-CB4B-9262-F35EC822D3E7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A289C7-26E0-A8F2-1798-ED81373E1C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68AEDF-0D6B-A878-6763-95E4D7F7F4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A3B47-C826-A646-ACDD-5F634FF1F8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629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6DD438D-C458-2203-CA67-63F69D7B7EE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E8B2ED-E2FA-4798-F0A5-1AD7573FD3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1403A4-9A59-D665-B154-D7EFABF084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D4944-9677-CB4B-9262-F35EC822D3E7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40DEEA-2423-0DD5-88D5-40760C423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74B720-5D62-CC0F-B862-C0DC1182E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A3B47-C826-A646-ACDD-5F634FF1F8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031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56CA712-1808-E770-A1F6-E90904A030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45F7DC-449B-C593-0594-E1CB3EF1DC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5EEEEE-9DB7-6A2B-F740-501D67C029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ED4944-9677-CB4B-9262-F35EC822D3E7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5D12E-4D69-40D4-3D94-4E11DFFCCA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8A15D4-FF15-3E36-C388-C599E6F085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6A3B47-C826-A646-ACDD-5F634FF1F8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698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g"/><Relationship Id="rId3" Type="http://schemas.openxmlformats.org/officeDocument/2006/relationships/image" Target="../media/image12.jpg"/><Relationship Id="rId7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g"/><Relationship Id="rId3" Type="http://schemas.openxmlformats.org/officeDocument/2006/relationships/image" Target="../media/image12.jpg"/><Relationship Id="rId7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EEE7CB87-3AC9-D75A-0AD2-C484BE500AD0}"/>
              </a:ext>
            </a:extLst>
          </p:cNvPr>
          <p:cNvSpPr/>
          <p:nvPr/>
        </p:nvSpPr>
        <p:spPr>
          <a:xfrm>
            <a:off x="468923" y="1012032"/>
            <a:ext cx="756138" cy="7561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C53DB1-9282-B25A-44ED-C667C2C406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1419" y="1169376"/>
            <a:ext cx="671146" cy="511786"/>
          </a:xfrm>
        </p:spPr>
        <p:txBody>
          <a:bodyPr>
            <a:normAutofit fontScale="90000"/>
          </a:bodyPr>
          <a:lstStyle/>
          <a:p>
            <a:r>
              <a:rPr lang="en-GB" sz="3200" b="1" dirty="0">
                <a:solidFill>
                  <a:srgbClr val="FF2E30"/>
                </a:solidFill>
                <a:latin typeface="Poppins"/>
                <a:cs typeface="Poppins"/>
              </a:rPr>
              <a:t>Y3</a:t>
            </a:r>
            <a:endParaRPr lang="en-GB" sz="3200" b="1" dirty="0">
              <a:solidFill>
                <a:srgbClr val="FF2E30"/>
              </a:solidFill>
              <a:latin typeface="Poppins" pitchFamily="2" charset="77"/>
              <a:cs typeface="Poppins" pitchFamily="2" charset="77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49EE730-A223-3696-E899-1B3F10F51402}"/>
              </a:ext>
            </a:extLst>
          </p:cNvPr>
          <p:cNvCxnSpPr>
            <a:cxnSpLocks/>
          </p:cNvCxnSpPr>
          <p:nvPr/>
        </p:nvCxnSpPr>
        <p:spPr>
          <a:xfrm>
            <a:off x="298938" y="1012032"/>
            <a:ext cx="0" cy="2614037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6D04E4CA-BD7C-4239-D873-F24951574B74}"/>
              </a:ext>
            </a:extLst>
          </p:cNvPr>
          <p:cNvSpPr/>
          <p:nvPr/>
        </p:nvSpPr>
        <p:spPr>
          <a:xfrm>
            <a:off x="1395045" y="1012032"/>
            <a:ext cx="2215662" cy="756138"/>
          </a:xfrm>
          <a:prstGeom prst="rect">
            <a:avLst/>
          </a:prstGeom>
          <a:solidFill>
            <a:srgbClr val="FF2E3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105584A2-87FB-5D86-6A96-875F9D335EEC}"/>
              </a:ext>
            </a:extLst>
          </p:cNvPr>
          <p:cNvSpPr txBox="1">
            <a:spLocks/>
          </p:cNvSpPr>
          <p:nvPr/>
        </p:nvSpPr>
        <p:spPr>
          <a:xfrm>
            <a:off x="1591407" y="1195752"/>
            <a:ext cx="1758462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b="1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MATHS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AF3E50B2-7472-6F09-1D30-B1411EAA3E92}"/>
              </a:ext>
            </a:extLst>
          </p:cNvPr>
          <p:cNvSpPr txBox="1">
            <a:spLocks/>
          </p:cNvSpPr>
          <p:nvPr/>
        </p:nvSpPr>
        <p:spPr>
          <a:xfrm>
            <a:off x="553914" y="3295094"/>
            <a:ext cx="10179735" cy="5117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6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Equivalent Masses (kilograms and grams)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83C73B-CCFC-AACE-158A-DF051EBC921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136" r="5136" b="25623"/>
          <a:stretch/>
        </p:blipFill>
        <p:spPr>
          <a:xfrm>
            <a:off x="504091" y="1457895"/>
            <a:ext cx="10738323" cy="1750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7324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C53DB1-9282-B25A-44ED-C667C2C406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1884" y="933177"/>
            <a:ext cx="9144000" cy="511786"/>
          </a:xfrm>
        </p:spPr>
        <p:txBody>
          <a:bodyPr anchor="t">
            <a:normAutofit/>
          </a:bodyPr>
          <a:lstStyle/>
          <a:p>
            <a:pPr algn="l"/>
            <a:r>
              <a:rPr lang="en-GB" sz="2600">
                <a:latin typeface="Poppins" pitchFamily="2" charset="77"/>
                <a:cs typeface="Poppins" pitchFamily="2" charset="77"/>
              </a:rPr>
              <a:t>Key Information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38FE58-089E-7829-7C8C-A1987FBFC7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8856" y="1802332"/>
            <a:ext cx="11544407" cy="3466354"/>
          </a:xfrm>
        </p:spPr>
        <p:txBody>
          <a:bodyPr>
            <a:noAutofit/>
          </a:bodyPr>
          <a:lstStyle/>
          <a:p>
            <a:pPr algn="l" rtl="0" fontAlgn="base"/>
            <a:r>
              <a:rPr lang="en-US" b="1" i="0" dirty="0"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Mass </a:t>
            </a:r>
            <a:r>
              <a:rPr lang="en-US" b="0" i="0" dirty="0"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is the measure of how much matter there is in an object. It is usually measured in grams and kilograms.​</a:t>
            </a:r>
          </a:p>
          <a:p>
            <a:pPr algn="l" rtl="0" fontAlgn="base"/>
            <a:r>
              <a:rPr lang="en-US" b="0" i="0" dirty="0"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​</a:t>
            </a:r>
          </a:p>
          <a:p>
            <a:pPr algn="l" rtl="0" fontAlgn="base"/>
            <a:r>
              <a:rPr lang="en-US" b="1" i="0" dirty="0"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Grams (g) </a:t>
            </a:r>
            <a:r>
              <a:rPr lang="en-US" b="0" i="0" dirty="0"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is a unit of measure for weight and mass. A gram is equal to a thousandth of a kilogram.​</a:t>
            </a:r>
          </a:p>
          <a:p>
            <a:pPr algn="l" rtl="0" fontAlgn="base"/>
            <a:endParaRPr lang="en-US" b="0" i="0" dirty="0">
              <a:effectLst/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algn="l" rtl="0" fontAlgn="base"/>
            <a:r>
              <a:rPr lang="en-US" b="1" i="0" dirty="0"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Kilograms (kg)</a:t>
            </a:r>
            <a:r>
              <a:rPr lang="en-US" b="0" i="0" dirty="0"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 is a unit of measure for weight and mass. 1kg is equals to 1,000 grams.</a:t>
            </a:r>
            <a:endParaRPr lang="en-GB" b="0" dirty="0">
              <a:effectLst/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algn="l">
              <a:lnSpc>
                <a:spcPct val="100000"/>
              </a:lnSpc>
            </a:pPr>
            <a:endParaRPr lang="en-GB" dirty="0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  <a:p>
            <a:pPr algn="l">
              <a:lnSpc>
                <a:spcPct val="100000"/>
              </a:lnSpc>
            </a:pPr>
            <a:endParaRPr lang="en-GB" dirty="0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  <a:p>
            <a:pPr algn="l">
              <a:lnSpc>
                <a:spcPct val="100000"/>
              </a:lnSpc>
            </a:pP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Equivalent Masses (kilograms and grams)</a:t>
            </a:r>
          </a:p>
        </p:txBody>
      </p:sp>
    </p:spTree>
    <p:extLst>
      <p:ext uri="{BB962C8B-B14F-4D97-AF65-F5344CB8AC3E}">
        <p14:creationId xmlns:p14="http://schemas.microsoft.com/office/powerpoint/2010/main" val="4087959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038FE58-089E-7829-7C8C-A1987FBFC7A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ubTitle" idx="1"/>
          </p:nvPr>
        </p:nvSpPr>
        <p:spPr>
          <a:xfrm>
            <a:off x="131884" y="2074474"/>
            <a:ext cx="11561379" cy="2412315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Aft>
                <a:spcPts val="0"/>
              </a:spcAft>
            </a:pPr>
            <a:r>
              <a:rPr lang="en-US" sz="2800" i="0" dirty="0">
                <a:solidFill>
                  <a:srgbClr val="000000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Let’s start with a question about measuring mass in kilograms and grams, which is linked to the new learning later in this lesson. </a:t>
            </a:r>
            <a:endParaRPr lang="en-US" sz="2800" dirty="0">
              <a:solidFill>
                <a:srgbClr val="000000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algn="l">
              <a:lnSpc>
                <a:spcPct val="100000"/>
              </a:lnSpc>
              <a:spcAft>
                <a:spcPts val="0"/>
              </a:spcAft>
            </a:pPr>
            <a:endParaRPr lang="en-US" sz="2800" dirty="0">
              <a:solidFill>
                <a:srgbClr val="000000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algn="l">
              <a:lnSpc>
                <a:spcPct val="100000"/>
              </a:lnSpc>
              <a:spcAft>
                <a:spcPts val="0"/>
              </a:spcAft>
            </a:pPr>
            <a:endParaRPr lang="en-GB" sz="2800" dirty="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Equivalent Masses (kilograms and grams)</a:t>
            </a:r>
          </a:p>
        </p:txBody>
      </p:sp>
    </p:spTree>
    <p:extLst>
      <p:ext uri="{BB962C8B-B14F-4D97-AF65-F5344CB8AC3E}">
        <p14:creationId xmlns:p14="http://schemas.microsoft.com/office/powerpoint/2010/main" val="4773144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038FE58-089E-7829-7C8C-A1987FBFC7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1884" y="1121613"/>
            <a:ext cx="11885945" cy="1418388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Aft>
                <a:spcPts val="0"/>
              </a:spcAft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Identify the mass of each toy. Record your answer in grams and kilograms.</a:t>
            </a: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Equivalent Masses (kilograms and grams)</a:t>
            </a:r>
          </a:p>
        </p:txBody>
      </p:sp>
      <p:grpSp>
        <p:nvGrpSpPr>
          <p:cNvPr id="2" name="Group 133">
            <a:extLst>
              <a:ext uri="{FF2B5EF4-FFF2-40B4-BE49-F238E27FC236}">
                <a16:creationId xmlns:a16="http://schemas.microsoft.com/office/drawing/2014/main" id="{A9A3983C-6E41-A4DC-A205-BC4310E3C13E}"/>
              </a:ext>
            </a:extLst>
          </p:cNvPr>
          <p:cNvGrpSpPr>
            <a:grpSpLocks/>
          </p:cNvGrpSpPr>
          <p:nvPr/>
        </p:nvGrpSpPr>
        <p:grpSpPr bwMode="auto">
          <a:xfrm>
            <a:off x="1716777" y="3072532"/>
            <a:ext cx="1862137" cy="2163762"/>
            <a:chOff x="4367684" y="1746284"/>
            <a:chExt cx="1141412" cy="1327150"/>
          </a:xfrm>
        </p:grpSpPr>
        <p:grpSp>
          <p:nvGrpSpPr>
            <p:cNvPr id="6" name="Group 134">
              <a:extLst>
                <a:ext uri="{FF2B5EF4-FFF2-40B4-BE49-F238E27FC236}">
                  <a16:creationId xmlns:a16="http://schemas.microsoft.com/office/drawing/2014/main" id="{F277BF71-2E59-3908-626B-8A2BC141E09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367684" y="1746284"/>
              <a:ext cx="1141412" cy="1327150"/>
              <a:chOff x="2858294" y="1889622"/>
              <a:chExt cx="1141412" cy="1327150"/>
            </a:xfrm>
          </p:grpSpPr>
          <p:grpSp>
            <p:nvGrpSpPr>
              <p:cNvPr id="23" name="Group 97">
                <a:extLst>
                  <a:ext uri="{FF2B5EF4-FFF2-40B4-BE49-F238E27FC236}">
                    <a16:creationId xmlns:a16="http://schemas.microsoft.com/office/drawing/2014/main" id="{C1EC2D5C-3EAB-B9EA-613F-948D4989FAD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858294" y="1889622"/>
                <a:ext cx="1141412" cy="1327150"/>
                <a:chOff x="4657349" y="2102624"/>
                <a:chExt cx="1141158" cy="1326376"/>
              </a:xfrm>
            </p:grpSpPr>
            <p:grpSp>
              <p:nvGrpSpPr>
                <p:cNvPr id="25" name="Group 11">
                  <a:extLst>
                    <a:ext uri="{FF2B5EF4-FFF2-40B4-BE49-F238E27FC236}">
                      <a16:creationId xmlns:a16="http://schemas.microsoft.com/office/drawing/2014/main" id="{1499F7D2-260C-712A-CEF4-9952CF6AE840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4657349" y="2102624"/>
                  <a:ext cx="1141158" cy="1326376"/>
                  <a:chOff x="766712" y="6837917"/>
                  <a:chExt cx="1903595" cy="2212558"/>
                </a:xfrm>
              </p:grpSpPr>
              <p:grpSp>
                <p:nvGrpSpPr>
                  <p:cNvPr id="28" name="Group 55">
                    <a:extLst>
                      <a:ext uri="{FF2B5EF4-FFF2-40B4-BE49-F238E27FC236}">
                        <a16:creationId xmlns:a16="http://schemas.microsoft.com/office/drawing/2014/main" id="{45017446-4A0E-502F-A428-1148F2166D99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766712" y="6837917"/>
                    <a:ext cx="1903595" cy="2212558"/>
                    <a:chOff x="766712" y="6837917"/>
                    <a:chExt cx="1903595" cy="2212558"/>
                  </a:xfrm>
                </p:grpSpPr>
                <p:grpSp>
                  <p:nvGrpSpPr>
                    <p:cNvPr id="31" name="Group 58">
                      <a:extLst>
                        <a:ext uri="{FF2B5EF4-FFF2-40B4-BE49-F238E27FC236}">
                          <a16:creationId xmlns:a16="http://schemas.microsoft.com/office/drawing/2014/main" id="{CD532D60-4FC9-4304-F3AA-0A32E59C3B27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>
                      <a:off x="766712" y="6837917"/>
                      <a:ext cx="1903595" cy="2212558"/>
                      <a:chOff x="1343581" y="6927667"/>
                      <a:chExt cx="1010861" cy="1174928"/>
                    </a:xfrm>
                  </p:grpSpPr>
                  <p:cxnSp>
                    <p:nvCxnSpPr>
                      <p:cNvPr id="46" name="Straight Connector 45">
                        <a:extLst>
                          <a:ext uri="{FF2B5EF4-FFF2-40B4-BE49-F238E27FC236}">
                            <a16:creationId xmlns:a16="http://schemas.microsoft.com/office/drawing/2014/main" id="{33B367F8-407F-C901-6917-AB63191326C6}"/>
                          </a:ext>
                        </a:extLst>
                      </p:cNvPr>
                      <p:cNvCxnSpPr/>
                      <p:nvPr/>
                    </p:nvCxnSpPr>
                    <p:spPr>
                      <a:xfrm>
                        <a:off x="1503871" y="6999214"/>
                        <a:ext cx="669598" cy="0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sp>
                    <p:nvSpPr>
                      <p:cNvPr id="47" name="Rectangle: Rounded Corners 46">
                        <a:extLst>
                          <a:ext uri="{FF2B5EF4-FFF2-40B4-BE49-F238E27FC236}">
                            <a16:creationId xmlns:a16="http://schemas.microsoft.com/office/drawing/2014/main" id="{3620503C-8C0F-90AF-70D5-88BF5859DB53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343581" y="7104380"/>
                        <a:ext cx="1010861" cy="998215"/>
                      </a:xfrm>
                      <a:prstGeom prst="roundRect">
                        <a:avLst/>
                      </a:prstGeom>
                      <a:solidFill>
                        <a:schemeClr val="bg1">
                          <a:lumMod val="85000"/>
                        </a:schemeClr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wrap="none" lIns="36000" tIns="36000" rIns="36000" bIns="36000" anchor="ctr"/>
                      <a:lstStyle/>
                      <a:p>
                        <a:pPr algn="ctr" eaLnBrk="1" fontAlgn="auto" hangingPunct="1">
                          <a:spcBef>
                            <a:spcPts val="0"/>
                          </a:spcBef>
                          <a:spcAft>
                            <a:spcPts val="0"/>
                          </a:spcAft>
                          <a:defRPr/>
                        </a:pPr>
                        <a:endParaRPr lang="en-GB" sz="800" b="1">
                          <a:latin typeface="Poppins" panose="00000500000000000000" pitchFamily="2" charset="0"/>
                          <a:cs typeface="Poppins" panose="00000500000000000000" pitchFamily="2" charset="0"/>
                        </a:endParaRPr>
                      </a:p>
                    </p:txBody>
                  </p:sp>
                  <p:sp>
                    <p:nvSpPr>
                      <p:cNvPr id="48" name="Oval 47">
                        <a:extLst>
                          <a:ext uri="{FF2B5EF4-FFF2-40B4-BE49-F238E27FC236}">
                            <a16:creationId xmlns:a16="http://schemas.microsoft.com/office/drawing/2014/main" id="{4CBEF26C-907D-AFAC-8DE1-D8076F39BC83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387531" y="7150067"/>
                        <a:ext cx="913481" cy="914599"/>
                      </a:xfrm>
                      <a:prstGeom prst="ellipse">
                        <a:avLst/>
                      </a:prstGeom>
                      <a:solidFill>
                        <a:schemeClr val="bg1"/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wrap="none" lIns="36000" tIns="36000" rIns="36000" bIns="36000" anchor="ctr"/>
                      <a:lstStyle/>
                      <a:p>
                        <a:pPr algn="ctr" eaLnBrk="1" fontAlgn="auto" hangingPunct="1">
                          <a:spcBef>
                            <a:spcPts val="0"/>
                          </a:spcBef>
                          <a:spcAft>
                            <a:spcPts val="0"/>
                          </a:spcAft>
                          <a:defRPr/>
                        </a:pPr>
                        <a:endParaRPr lang="en-GB" sz="800" b="1">
                          <a:latin typeface="Poppins" panose="00000500000000000000" pitchFamily="2" charset="0"/>
                          <a:cs typeface="Poppins" panose="00000500000000000000" pitchFamily="2" charset="0"/>
                        </a:endParaRPr>
                      </a:p>
                    </p:txBody>
                  </p:sp>
                  <p:cxnSp>
                    <p:nvCxnSpPr>
                      <p:cNvPr id="49" name="Straight Connector 48">
                        <a:extLst>
                          <a:ext uri="{FF2B5EF4-FFF2-40B4-BE49-F238E27FC236}">
                            <a16:creationId xmlns:a16="http://schemas.microsoft.com/office/drawing/2014/main" id="{80DB6123-634F-0DF2-E48B-09F9D6826B60}"/>
                          </a:ext>
                        </a:extLst>
                      </p:cNvPr>
                      <p:cNvCxnSpPr/>
                      <p:nvPr/>
                    </p:nvCxnSpPr>
                    <p:spPr>
                      <a:xfrm flipV="1">
                        <a:off x="1710697" y="7005248"/>
                        <a:ext cx="0" cy="99132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50" name="Straight Connector 49">
                        <a:extLst>
                          <a:ext uri="{FF2B5EF4-FFF2-40B4-BE49-F238E27FC236}">
                            <a16:creationId xmlns:a16="http://schemas.microsoft.com/office/drawing/2014/main" id="{FADF1A32-51B6-2BE4-39B0-F6713A9BBCC8}"/>
                          </a:ext>
                        </a:extLst>
                      </p:cNvPr>
                      <p:cNvCxnSpPr/>
                      <p:nvPr/>
                    </p:nvCxnSpPr>
                    <p:spPr>
                      <a:xfrm flipV="1">
                        <a:off x="1977847" y="7005248"/>
                        <a:ext cx="0" cy="99132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sp>
                    <p:nvSpPr>
                      <p:cNvPr id="51" name="Arc 50">
                        <a:extLst>
                          <a:ext uri="{FF2B5EF4-FFF2-40B4-BE49-F238E27FC236}">
                            <a16:creationId xmlns:a16="http://schemas.microsoft.com/office/drawing/2014/main" id="{868C5D35-4C0D-0ACC-FFE2-7D40F1D836D9}"/>
                          </a:ext>
                        </a:extLst>
                      </p:cNvPr>
                      <p:cNvSpPr/>
                      <p:nvPr/>
                    </p:nvSpPr>
                    <p:spPr>
                      <a:xfrm rot="10800000">
                        <a:off x="1467677" y="6927667"/>
                        <a:ext cx="71527" cy="71547"/>
                      </a:xfrm>
                      <a:prstGeom prst="arc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wrap="none" lIns="36000" tIns="36000" rIns="36000" bIns="36000" anchor="ctr"/>
                      <a:lstStyle/>
                      <a:p>
                        <a:pPr algn="ctr" eaLnBrk="1" fontAlgn="auto" hangingPunct="1">
                          <a:spcBef>
                            <a:spcPts val="0"/>
                          </a:spcBef>
                          <a:spcAft>
                            <a:spcPts val="0"/>
                          </a:spcAft>
                          <a:defRPr/>
                        </a:pPr>
                        <a:endParaRPr lang="en-GB" sz="800" b="1">
                          <a:latin typeface="Poppins" panose="00000500000000000000" pitchFamily="2" charset="0"/>
                          <a:cs typeface="Poppins" panose="00000500000000000000" pitchFamily="2" charset="0"/>
                        </a:endParaRPr>
                      </a:p>
                    </p:txBody>
                  </p:sp>
                  <p:sp>
                    <p:nvSpPr>
                      <p:cNvPr id="52" name="Arc 51">
                        <a:extLst>
                          <a:ext uri="{FF2B5EF4-FFF2-40B4-BE49-F238E27FC236}">
                            <a16:creationId xmlns:a16="http://schemas.microsoft.com/office/drawing/2014/main" id="{B9633F3E-322A-7AA0-B31F-ED3B73068276}"/>
                          </a:ext>
                        </a:extLst>
                      </p:cNvPr>
                      <p:cNvSpPr/>
                      <p:nvPr/>
                    </p:nvSpPr>
                    <p:spPr>
                      <a:xfrm rot="10800000" flipH="1">
                        <a:off x="2131243" y="6927667"/>
                        <a:ext cx="71527" cy="71547"/>
                      </a:xfrm>
                      <a:prstGeom prst="arc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wrap="none" lIns="36000" tIns="36000" rIns="36000" bIns="36000" anchor="ctr"/>
                      <a:lstStyle/>
                      <a:p>
                        <a:pPr algn="ctr" eaLnBrk="1" fontAlgn="auto" hangingPunct="1">
                          <a:spcBef>
                            <a:spcPts val="0"/>
                          </a:spcBef>
                          <a:spcAft>
                            <a:spcPts val="0"/>
                          </a:spcAft>
                          <a:defRPr/>
                        </a:pPr>
                        <a:endParaRPr lang="en-GB" sz="800" b="1">
                          <a:latin typeface="Poppins" panose="00000500000000000000" pitchFamily="2" charset="0"/>
                          <a:cs typeface="Poppins" panose="00000500000000000000" pitchFamily="2" charset="0"/>
                        </a:endParaRPr>
                      </a:p>
                    </p:txBody>
                  </p:sp>
                  <p:sp>
                    <p:nvSpPr>
                      <p:cNvPr id="53" name="Oval 52">
                        <a:extLst>
                          <a:ext uri="{FF2B5EF4-FFF2-40B4-BE49-F238E27FC236}">
                            <a16:creationId xmlns:a16="http://schemas.microsoft.com/office/drawing/2014/main" id="{211F0F01-1AFB-E90C-784F-50A6EB85EB43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826175" y="7592281"/>
                        <a:ext cx="36195" cy="37067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wrap="none" lIns="36000" tIns="36000" rIns="36000" bIns="36000" anchor="ctr"/>
                      <a:lstStyle/>
                      <a:p>
                        <a:pPr algn="ctr" eaLnBrk="1" fontAlgn="auto" hangingPunct="1">
                          <a:spcBef>
                            <a:spcPts val="0"/>
                          </a:spcBef>
                          <a:spcAft>
                            <a:spcPts val="0"/>
                          </a:spcAft>
                          <a:defRPr/>
                        </a:pPr>
                        <a:endParaRPr lang="en-GB" sz="800" b="1">
                          <a:latin typeface="Poppins" panose="00000500000000000000" pitchFamily="2" charset="0"/>
                          <a:cs typeface="Poppins" panose="00000500000000000000" pitchFamily="2" charset="0"/>
                        </a:endParaRPr>
                      </a:p>
                    </p:txBody>
                  </p:sp>
                  <p:cxnSp>
                    <p:nvCxnSpPr>
                      <p:cNvPr id="54" name="Straight Connector 53">
                        <a:extLst>
                          <a:ext uri="{FF2B5EF4-FFF2-40B4-BE49-F238E27FC236}">
                            <a16:creationId xmlns:a16="http://schemas.microsoft.com/office/drawing/2014/main" id="{3EC2B209-E97B-16F5-4E9C-4A8F920E4AD9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flipV="1">
                        <a:off x="1845134" y="7150067"/>
                        <a:ext cx="0" cy="62927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55" name="Straight Connector 54">
                        <a:extLst>
                          <a:ext uri="{FF2B5EF4-FFF2-40B4-BE49-F238E27FC236}">
                            <a16:creationId xmlns:a16="http://schemas.microsoft.com/office/drawing/2014/main" id="{AF1DE79A-8FA5-0654-9F08-387018301357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flipV="1">
                        <a:off x="1845134" y="7993981"/>
                        <a:ext cx="0" cy="64651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56" name="Straight Connector 55">
                        <a:extLst>
                          <a:ext uri="{FF2B5EF4-FFF2-40B4-BE49-F238E27FC236}">
                            <a16:creationId xmlns:a16="http://schemas.microsoft.com/office/drawing/2014/main" id="{C1EA1BFB-1CD8-A684-2C67-263C160526B3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5400000" flipV="1">
                        <a:off x="1417263" y="7573757"/>
                        <a:ext cx="0" cy="62910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57" name="Straight Connector 56">
                        <a:extLst>
                          <a:ext uri="{FF2B5EF4-FFF2-40B4-BE49-F238E27FC236}">
                            <a16:creationId xmlns:a16="http://schemas.microsoft.com/office/drawing/2014/main" id="{697D627F-115E-FAE2-0DC1-20B5FBDB5253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5400000" flipV="1">
                        <a:off x="2264387" y="7572895"/>
                        <a:ext cx="0" cy="64633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58" name="Straight Connector 57">
                        <a:extLst>
                          <a:ext uri="{FF2B5EF4-FFF2-40B4-BE49-F238E27FC236}">
                            <a16:creationId xmlns:a16="http://schemas.microsoft.com/office/drawing/2014/main" id="{6F470E90-795C-4C47-2EDE-7BEC5CD8741C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2700000" flipV="1">
                        <a:off x="2153649" y="7275922"/>
                        <a:ext cx="0" cy="64651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59" name="Straight Connector 58">
                        <a:extLst>
                          <a:ext uri="{FF2B5EF4-FFF2-40B4-BE49-F238E27FC236}">
                            <a16:creationId xmlns:a16="http://schemas.microsoft.com/office/drawing/2014/main" id="{22CF80FD-43EF-56E6-44F0-7E049C946E87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2700000" flipV="1">
                        <a:off x="1539203" y="7875023"/>
                        <a:ext cx="0" cy="62927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60" name="Straight Connector 59">
                        <a:extLst>
                          <a:ext uri="{FF2B5EF4-FFF2-40B4-BE49-F238E27FC236}">
                            <a16:creationId xmlns:a16="http://schemas.microsoft.com/office/drawing/2014/main" id="{DF093D35-9FD8-F408-4A9E-E4D4ACEEBB04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18900000" flipH="1" flipV="1">
                        <a:off x="1541789" y="7271611"/>
                        <a:ext cx="0" cy="64651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61" name="Straight Connector 60">
                        <a:extLst>
                          <a:ext uri="{FF2B5EF4-FFF2-40B4-BE49-F238E27FC236}">
                            <a16:creationId xmlns:a16="http://schemas.microsoft.com/office/drawing/2014/main" id="{7690E326-497F-D0CF-6DDA-7CA2FCC32CA9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18900000" flipH="1" flipV="1">
                        <a:off x="2150202" y="7875023"/>
                        <a:ext cx="0" cy="62927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62" name="Straight Connector 61">
                        <a:extLst>
                          <a:ext uri="{FF2B5EF4-FFF2-40B4-BE49-F238E27FC236}">
                            <a16:creationId xmlns:a16="http://schemas.microsoft.com/office/drawing/2014/main" id="{C78F9574-E8F2-6072-81BF-D35E23A4CEC6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3960000" flipV="1">
                        <a:off x="2242842" y="7422904"/>
                        <a:ext cx="0" cy="62910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63" name="Straight Connector 62">
                        <a:extLst>
                          <a:ext uri="{FF2B5EF4-FFF2-40B4-BE49-F238E27FC236}">
                            <a16:creationId xmlns:a16="http://schemas.microsoft.com/office/drawing/2014/main" id="{0BC8BA26-F8B1-A45F-EA39-18E785EA9E3C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3960000" flipV="1">
                        <a:off x="1447425" y="7733230"/>
                        <a:ext cx="0" cy="64633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64" name="Straight Connector 63">
                        <a:extLst>
                          <a:ext uri="{FF2B5EF4-FFF2-40B4-BE49-F238E27FC236}">
                            <a16:creationId xmlns:a16="http://schemas.microsoft.com/office/drawing/2014/main" id="{E29AC5FA-2A7E-8512-D182-252474CC686D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17640000" flipH="1" flipV="1">
                        <a:off x="1447425" y="7409974"/>
                        <a:ext cx="0" cy="64633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65" name="Straight Connector 64">
                        <a:extLst>
                          <a:ext uri="{FF2B5EF4-FFF2-40B4-BE49-F238E27FC236}">
                            <a16:creationId xmlns:a16="http://schemas.microsoft.com/office/drawing/2014/main" id="{C23D1A77-0244-7E14-7CFA-F77CFD49CC6B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17640000" flipH="1" flipV="1">
                        <a:off x="2236810" y="7734954"/>
                        <a:ext cx="0" cy="62909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66" name="Straight Connector 65">
                        <a:extLst>
                          <a:ext uri="{FF2B5EF4-FFF2-40B4-BE49-F238E27FC236}">
                            <a16:creationId xmlns:a16="http://schemas.microsoft.com/office/drawing/2014/main" id="{DF156F31-20AA-2EF2-96B2-C4378BA0E30B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1320000" flipV="1">
                        <a:off x="2013179" y="7181962"/>
                        <a:ext cx="0" cy="62927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67" name="Straight Connector 66">
                        <a:extLst>
                          <a:ext uri="{FF2B5EF4-FFF2-40B4-BE49-F238E27FC236}">
                            <a16:creationId xmlns:a16="http://schemas.microsoft.com/office/drawing/2014/main" id="{BDDCF165-D367-0520-CAA8-53A3A34F765B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1320000" flipV="1">
                        <a:off x="1673640" y="7964672"/>
                        <a:ext cx="0" cy="63789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68" name="Straight Connector 67">
                        <a:extLst>
                          <a:ext uri="{FF2B5EF4-FFF2-40B4-BE49-F238E27FC236}">
                            <a16:creationId xmlns:a16="http://schemas.microsoft.com/office/drawing/2014/main" id="{F4D86EDC-29EC-0EBC-7194-88AAD2011CA9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20280000" flipH="1" flipV="1">
                        <a:off x="2013179" y="7968983"/>
                        <a:ext cx="0" cy="64651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69" name="Straight Connector 68">
                        <a:extLst>
                          <a:ext uri="{FF2B5EF4-FFF2-40B4-BE49-F238E27FC236}">
                            <a16:creationId xmlns:a16="http://schemas.microsoft.com/office/drawing/2014/main" id="{763AC9ED-4EE3-E85D-C913-6467F7D06A7C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20280000" flipH="1" flipV="1">
                        <a:off x="1673640" y="7181962"/>
                        <a:ext cx="0" cy="62927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</p:grpSp>
                <p:sp>
                  <p:nvSpPr>
                    <p:cNvPr id="32" name="TextBox 59">
                      <a:extLst>
                        <a:ext uri="{FF2B5EF4-FFF2-40B4-BE49-F238E27FC236}">
                          <a16:creationId xmlns:a16="http://schemas.microsoft.com/office/drawing/2014/main" id="{E4F5D166-34DC-2D17-1370-8EF1E1BE4938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034953" y="7556957"/>
                      <a:ext cx="296796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400</a:t>
                      </a:r>
                    </a:p>
                  </p:txBody>
                </p:sp>
                <p:sp>
                  <p:nvSpPr>
                    <p:cNvPr id="33" name="TextBox 60">
                      <a:extLst>
                        <a:ext uri="{FF2B5EF4-FFF2-40B4-BE49-F238E27FC236}">
                          <a16:creationId xmlns:a16="http://schemas.microsoft.com/office/drawing/2014/main" id="{186D197F-D769-7990-9F9F-CD353E5A40F0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162587" y="7768353"/>
                      <a:ext cx="296795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600</a:t>
                      </a:r>
                    </a:p>
                  </p:txBody>
                </p:sp>
                <p:sp>
                  <p:nvSpPr>
                    <p:cNvPr id="34" name="TextBox 61">
                      <a:extLst>
                        <a:ext uri="{FF2B5EF4-FFF2-40B4-BE49-F238E27FC236}">
                          <a16:creationId xmlns:a16="http://schemas.microsoft.com/office/drawing/2014/main" id="{8B418E71-8C49-853B-79AF-CEB2E520FAC8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188379" y="7997685"/>
                      <a:ext cx="296795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800</a:t>
                      </a:r>
                    </a:p>
                  </p:txBody>
                </p:sp>
                <p:sp>
                  <p:nvSpPr>
                    <p:cNvPr id="35" name="TextBox 62">
                      <a:extLst>
                        <a:ext uri="{FF2B5EF4-FFF2-40B4-BE49-F238E27FC236}">
                          <a16:creationId xmlns:a16="http://schemas.microsoft.com/office/drawing/2014/main" id="{665FCE84-EE3D-A763-1900-FC37F842AA83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144239" y="8271134"/>
                      <a:ext cx="296795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1kg</a:t>
                      </a:r>
                    </a:p>
                  </p:txBody>
                </p:sp>
                <p:sp>
                  <p:nvSpPr>
                    <p:cNvPr id="36" name="TextBox 63">
                      <a:extLst>
                        <a:ext uri="{FF2B5EF4-FFF2-40B4-BE49-F238E27FC236}">
                          <a16:creationId xmlns:a16="http://schemas.microsoft.com/office/drawing/2014/main" id="{6A4EE941-EC6A-21DE-9EB9-EF6F75043CFA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026389" y="8478621"/>
                      <a:ext cx="296795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200</a:t>
                      </a:r>
                    </a:p>
                  </p:txBody>
                </p:sp>
                <p:sp>
                  <p:nvSpPr>
                    <p:cNvPr id="37" name="TextBox 64">
                      <a:extLst>
                        <a:ext uri="{FF2B5EF4-FFF2-40B4-BE49-F238E27FC236}">
                          <a16:creationId xmlns:a16="http://schemas.microsoft.com/office/drawing/2014/main" id="{09E9998B-0C23-F12B-601E-D66900E91D4B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825246" y="8637972"/>
                      <a:ext cx="296795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400</a:t>
                      </a:r>
                    </a:p>
                  </p:txBody>
                </p:sp>
                <p:sp>
                  <p:nvSpPr>
                    <p:cNvPr id="38" name="TextBox 65">
                      <a:extLst>
                        <a:ext uri="{FF2B5EF4-FFF2-40B4-BE49-F238E27FC236}">
                          <a16:creationId xmlns:a16="http://schemas.microsoft.com/office/drawing/2014/main" id="{A5A17E19-10AD-6B03-ECD2-F07700768C3B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566282" y="8680968"/>
                      <a:ext cx="296796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600</a:t>
                      </a:r>
                    </a:p>
                  </p:txBody>
                </p:sp>
                <p:sp>
                  <p:nvSpPr>
                    <p:cNvPr id="39" name="TextBox 66">
                      <a:extLst>
                        <a:ext uri="{FF2B5EF4-FFF2-40B4-BE49-F238E27FC236}">
                          <a16:creationId xmlns:a16="http://schemas.microsoft.com/office/drawing/2014/main" id="{4061CF7C-42C7-90EF-0F7B-61597876C878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283337" y="8632085"/>
                      <a:ext cx="296797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800</a:t>
                      </a:r>
                    </a:p>
                  </p:txBody>
                </p:sp>
                <p:sp>
                  <p:nvSpPr>
                    <p:cNvPr id="40" name="TextBox 67">
                      <a:extLst>
                        <a:ext uri="{FF2B5EF4-FFF2-40B4-BE49-F238E27FC236}">
                          <a16:creationId xmlns:a16="http://schemas.microsoft.com/office/drawing/2014/main" id="{CA8E874F-77E1-FE1F-85E7-922843081358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098033" y="8495354"/>
                      <a:ext cx="350971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2kg</a:t>
                      </a:r>
                    </a:p>
                  </p:txBody>
                </p:sp>
                <p:sp>
                  <p:nvSpPr>
                    <p:cNvPr id="41" name="TextBox 68">
                      <a:extLst>
                        <a:ext uri="{FF2B5EF4-FFF2-40B4-BE49-F238E27FC236}">
                          <a16:creationId xmlns:a16="http://schemas.microsoft.com/office/drawing/2014/main" id="{33DD016B-F7D1-55A6-408B-84B24C0EE830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943238" y="8268470"/>
                      <a:ext cx="350970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200</a:t>
                      </a:r>
                    </a:p>
                  </p:txBody>
                </p:sp>
                <p:sp>
                  <p:nvSpPr>
                    <p:cNvPr id="42" name="TextBox 69">
                      <a:extLst>
                        <a:ext uri="{FF2B5EF4-FFF2-40B4-BE49-F238E27FC236}">
                          <a16:creationId xmlns:a16="http://schemas.microsoft.com/office/drawing/2014/main" id="{C9C0FAD4-1E7C-FA6A-66AC-6D561CA2EF7B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894710" y="8010452"/>
                      <a:ext cx="350970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400</a:t>
                      </a:r>
                    </a:p>
                  </p:txBody>
                </p:sp>
                <p:sp>
                  <p:nvSpPr>
                    <p:cNvPr id="43" name="TextBox 70">
                      <a:extLst>
                        <a:ext uri="{FF2B5EF4-FFF2-40B4-BE49-F238E27FC236}">
                          <a16:creationId xmlns:a16="http://schemas.microsoft.com/office/drawing/2014/main" id="{23FF010E-57FB-4E4C-808E-FD1782B53FC3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959564" y="7779886"/>
                      <a:ext cx="350970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600</a:t>
                      </a:r>
                    </a:p>
                  </p:txBody>
                </p:sp>
                <p:sp>
                  <p:nvSpPr>
                    <p:cNvPr id="44" name="TextBox 71">
                      <a:extLst>
                        <a:ext uri="{FF2B5EF4-FFF2-40B4-BE49-F238E27FC236}">
                          <a16:creationId xmlns:a16="http://schemas.microsoft.com/office/drawing/2014/main" id="{BF5F2A24-D0E8-CF87-B2CE-98B628B61BC7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063968" y="7554961"/>
                      <a:ext cx="350970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800</a:t>
                      </a:r>
                    </a:p>
                  </p:txBody>
                </p:sp>
                <p:sp>
                  <p:nvSpPr>
                    <p:cNvPr id="45" name="TextBox 72">
                      <a:extLst>
                        <a:ext uri="{FF2B5EF4-FFF2-40B4-BE49-F238E27FC236}">
                          <a16:creationId xmlns:a16="http://schemas.microsoft.com/office/drawing/2014/main" id="{19857DA5-4813-A1C0-9C1C-0ED4E5C8C826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273913" y="7399023"/>
                      <a:ext cx="350970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3kg</a:t>
                      </a:r>
                    </a:p>
                  </p:txBody>
                </p:sp>
              </p:grpSp>
              <p:sp>
                <p:nvSpPr>
                  <p:cNvPr id="29" name="TextBox 56">
                    <a:extLst>
                      <a:ext uri="{FF2B5EF4-FFF2-40B4-BE49-F238E27FC236}">
                        <a16:creationId xmlns:a16="http://schemas.microsoft.com/office/drawing/2014/main" id="{1F41D092-5D80-B901-1D09-953E3171BD39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569588" y="7344451"/>
                    <a:ext cx="296796" cy="215444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36000" tIns="36000" rIns="36000" bIns="36000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r>
                      <a:rPr lang="en-GB" altLang="en-US" sz="800" b="1">
                        <a:latin typeface="Poppins" panose="00000500000000000000" pitchFamily="2" charset="0"/>
                        <a:cs typeface="Poppins" panose="00000500000000000000" pitchFamily="2" charset="0"/>
                      </a:rPr>
                      <a:t>0</a:t>
                    </a:r>
                  </a:p>
                </p:txBody>
              </p:sp>
              <p:sp>
                <p:nvSpPr>
                  <p:cNvPr id="30" name="TextBox 57">
                    <a:extLst>
                      <a:ext uri="{FF2B5EF4-FFF2-40B4-BE49-F238E27FC236}">
                        <a16:creationId xmlns:a16="http://schemas.microsoft.com/office/drawing/2014/main" id="{5ABE4E28-2EDD-5301-61EC-C5715E3D05FB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825008" y="7405333"/>
                    <a:ext cx="296796" cy="215444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36000" tIns="36000" rIns="36000" bIns="36000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r>
                      <a:rPr lang="en-GB" altLang="en-US" sz="800" b="1">
                        <a:latin typeface="Poppins" panose="00000500000000000000" pitchFamily="2" charset="0"/>
                        <a:cs typeface="Poppins" panose="00000500000000000000" pitchFamily="2" charset="0"/>
                      </a:rPr>
                      <a:t>200</a:t>
                    </a:r>
                  </a:p>
                </p:txBody>
              </p:sp>
            </p:grpSp>
            <p:cxnSp>
              <p:nvCxnSpPr>
                <p:cNvPr id="26" name="Straight Arrow Connector 25">
                  <a:extLst>
                    <a:ext uri="{FF2B5EF4-FFF2-40B4-BE49-F238E27FC236}">
                      <a16:creationId xmlns:a16="http://schemas.microsoft.com/office/drawing/2014/main" id="{044179A5-6488-9F49-CE33-59F325D75AC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 flipV="1">
                  <a:off x="4961404" y="2491560"/>
                  <a:ext cx="259228" cy="376362"/>
                </a:xfrm>
                <a:prstGeom prst="straightConnector1">
                  <a:avLst/>
                </a:prstGeom>
                <a:ln w="12700">
                  <a:solidFill>
                    <a:schemeClr val="tx1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7" name="TextBox 6">
                  <a:extLst>
                    <a:ext uri="{FF2B5EF4-FFF2-40B4-BE49-F238E27FC236}">
                      <a16:creationId xmlns:a16="http://schemas.microsoft.com/office/drawing/2014/main" id="{905ABE7D-11C6-A34A-4EE4-A8B22FCCA7F6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5132326" y="2871290"/>
                  <a:ext cx="177922" cy="12915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en-GB" altLang="en-US" sz="800" b="1">
                      <a:latin typeface="Poppins" panose="00000500000000000000" pitchFamily="2" charset="0"/>
                      <a:cs typeface="Poppins" panose="00000500000000000000" pitchFamily="2" charset="0"/>
                    </a:rPr>
                    <a:t>Kg</a:t>
                  </a:r>
                </a:p>
              </p:txBody>
            </p:sp>
          </p:grpSp>
          <p:cxnSp>
            <p:nvCxnSpPr>
              <p:cNvPr id="24" name="Straight Connector 23">
                <a:extLst>
                  <a:ext uri="{FF2B5EF4-FFF2-40B4-BE49-F238E27FC236}">
                    <a16:creationId xmlns:a16="http://schemas.microsoft.com/office/drawing/2014/main" id="{844BE48C-E41F-5F28-E494-E1286431F7E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980000" flipV="1">
                <a:off x="3698054" y="2222627"/>
                <a:ext cx="0" cy="73027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972FC87B-9E12-CA32-B3E5-5622313FF8EE}"/>
                </a:ext>
              </a:extLst>
            </p:cNvPr>
            <p:cNvCxnSpPr>
              <a:cxnSpLocks/>
            </p:cNvCxnSpPr>
            <p:nvPr/>
          </p:nvCxnSpPr>
          <p:spPr bwMode="auto">
            <a:xfrm rot="3300000" flipV="1">
              <a:off x="5339296" y="2227801"/>
              <a:ext cx="0" cy="7298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94C70105-5D7D-4465-CA2B-572D60DC4A39}"/>
                </a:ext>
              </a:extLst>
            </p:cNvPr>
            <p:cNvCxnSpPr>
              <a:cxnSpLocks/>
            </p:cNvCxnSpPr>
            <p:nvPr/>
          </p:nvCxnSpPr>
          <p:spPr bwMode="auto">
            <a:xfrm rot="4740000" flipV="1">
              <a:off x="5402545" y="2395277"/>
              <a:ext cx="0" cy="7298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32DBEB69-313A-8027-8895-3AE4C7E46E32}"/>
                </a:ext>
              </a:extLst>
            </p:cNvPr>
            <p:cNvCxnSpPr>
              <a:cxnSpLocks/>
            </p:cNvCxnSpPr>
            <p:nvPr/>
          </p:nvCxnSpPr>
          <p:spPr bwMode="auto">
            <a:xfrm rot="660000" flipV="1">
              <a:off x="5034237" y="2005288"/>
              <a:ext cx="0" cy="73027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A5E767A6-43DD-71C6-A0FB-8E8D0E1D6835}"/>
                </a:ext>
              </a:extLst>
            </p:cNvPr>
            <p:cNvCxnSpPr>
              <a:cxnSpLocks/>
            </p:cNvCxnSpPr>
            <p:nvPr/>
          </p:nvCxnSpPr>
          <p:spPr bwMode="auto">
            <a:xfrm rot="6120000" flipV="1">
              <a:off x="5404491" y="2571516"/>
              <a:ext cx="0" cy="7298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50A3BA08-5FDC-631E-73B9-B9742971FD63}"/>
                </a:ext>
              </a:extLst>
            </p:cNvPr>
            <p:cNvCxnSpPr>
              <a:cxnSpLocks/>
            </p:cNvCxnSpPr>
            <p:nvPr/>
          </p:nvCxnSpPr>
          <p:spPr bwMode="auto">
            <a:xfrm rot="18300000" flipV="1">
              <a:off x="5331511" y="2747755"/>
              <a:ext cx="0" cy="7298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CFEE7224-21B2-9329-5D4F-CE3DA43CC81C}"/>
                </a:ext>
              </a:extLst>
            </p:cNvPr>
            <p:cNvCxnSpPr>
              <a:cxnSpLocks/>
            </p:cNvCxnSpPr>
            <p:nvPr/>
          </p:nvCxnSpPr>
          <p:spPr bwMode="auto">
            <a:xfrm rot="19560000" flipV="1">
              <a:off x="5209390" y="2876747"/>
              <a:ext cx="0" cy="7302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3A17DE15-F3B1-0202-2C73-88297BE58AE5}"/>
                </a:ext>
              </a:extLst>
            </p:cNvPr>
            <p:cNvCxnSpPr>
              <a:cxnSpLocks/>
            </p:cNvCxnSpPr>
            <p:nvPr/>
          </p:nvCxnSpPr>
          <p:spPr bwMode="auto">
            <a:xfrm rot="20940000" flipV="1">
              <a:off x="5033265" y="2950748"/>
              <a:ext cx="0" cy="7302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D1C2774D-27F2-7167-8941-C218A9B49092}"/>
                </a:ext>
              </a:extLst>
            </p:cNvPr>
            <p:cNvCxnSpPr>
              <a:cxnSpLocks/>
            </p:cNvCxnSpPr>
            <p:nvPr/>
          </p:nvCxnSpPr>
          <p:spPr bwMode="auto">
            <a:xfrm rot="660000" flipV="1">
              <a:off x="4834758" y="2950748"/>
              <a:ext cx="0" cy="7302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CF136E36-1C7B-AD5E-FE04-59C9C6030BE4}"/>
                </a:ext>
              </a:extLst>
            </p:cNvPr>
            <p:cNvCxnSpPr>
              <a:cxnSpLocks/>
            </p:cNvCxnSpPr>
            <p:nvPr/>
          </p:nvCxnSpPr>
          <p:spPr bwMode="auto">
            <a:xfrm rot="1980000" flipV="1">
              <a:off x="4658632" y="2876747"/>
              <a:ext cx="0" cy="7302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2F78DE6E-0C24-83FA-295A-8F7EEA4EA1DD}"/>
                </a:ext>
              </a:extLst>
            </p:cNvPr>
            <p:cNvCxnSpPr>
              <a:cxnSpLocks/>
            </p:cNvCxnSpPr>
            <p:nvPr/>
          </p:nvCxnSpPr>
          <p:spPr bwMode="auto">
            <a:xfrm rot="3300000" flipV="1">
              <a:off x="4529700" y="2738018"/>
              <a:ext cx="0" cy="7298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695BA009-973C-5E3B-D102-231ACE878C1E}"/>
                </a:ext>
              </a:extLst>
            </p:cNvPr>
            <p:cNvCxnSpPr>
              <a:cxnSpLocks/>
            </p:cNvCxnSpPr>
            <p:nvPr/>
          </p:nvCxnSpPr>
          <p:spPr bwMode="auto">
            <a:xfrm rot="4740000" flipV="1">
              <a:off x="4461586" y="2571516"/>
              <a:ext cx="0" cy="7298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13B5BA4A-2247-3C3F-68EA-4A2F95768F8B}"/>
                </a:ext>
              </a:extLst>
            </p:cNvPr>
            <p:cNvCxnSpPr>
              <a:cxnSpLocks/>
            </p:cNvCxnSpPr>
            <p:nvPr/>
          </p:nvCxnSpPr>
          <p:spPr bwMode="auto">
            <a:xfrm rot="6120000" flipV="1">
              <a:off x="4459639" y="2381645"/>
              <a:ext cx="0" cy="7298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7CAE0F7F-BB27-0331-1777-8F39AF0CEB27}"/>
                </a:ext>
              </a:extLst>
            </p:cNvPr>
            <p:cNvCxnSpPr>
              <a:cxnSpLocks/>
            </p:cNvCxnSpPr>
            <p:nvPr/>
          </p:nvCxnSpPr>
          <p:spPr bwMode="auto">
            <a:xfrm rot="18300000" flipV="1">
              <a:off x="4531647" y="2208327"/>
              <a:ext cx="0" cy="7298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A2FC44BE-8A7A-AE70-888E-E4F4434052CC}"/>
                </a:ext>
              </a:extLst>
            </p:cNvPr>
            <p:cNvCxnSpPr>
              <a:cxnSpLocks/>
            </p:cNvCxnSpPr>
            <p:nvPr/>
          </p:nvCxnSpPr>
          <p:spPr bwMode="auto">
            <a:xfrm rot="19560000" flipV="1">
              <a:off x="4666416" y="2083183"/>
              <a:ext cx="0" cy="73027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0" name="Group 133">
            <a:extLst>
              <a:ext uri="{FF2B5EF4-FFF2-40B4-BE49-F238E27FC236}">
                <a16:creationId xmlns:a16="http://schemas.microsoft.com/office/drawing/2014/main" id="{C9D163A2-06D9-ED4B-7634-3556DE678BF5}"/>
              </a:ext>
            </a:extLst>
          </p:cNvPr>
          <p:cNvGrpSpPr>
            <a:grpSpLocks/>
          </p:cNvGrpSpPr>
          <p:nvPr/>
        </p:nvGrpSpPr>
        <p:grpSpPr bwMode="auto">
          <a:xfrm>
            <a:off x="5164931" y="3072532"/>
            <a:ext cx="1862137" cy="2163762"/>
            <a:chOff x="4367684" y="1746284"/>
            <a:chExt cx="1141412" cy="1327150"/>
          </a:xfrm>
        </p:grpSpPr>
        <p:grpSp>
          <p:nvGrpSpPr>
            <p:cNvPr id="71" name="Group 134">
              <a:extLst>
                <a:ext uri="{FF2B5EF4-FFF2-40B4-BE49-F238E27FC236}">
                  <a16:creationId xmlns:a16="http://schemas.microsoft.com/office/drawing/2014/main" id="{1ED4BF1D-1739-8A48-51D3-495BA967EE0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367684" y="1746284"/>
              <a:ext cx="1141412" cy="1327150"/>
              <a:chOff x="2858294" y="1889622"/>
              <a:chExt cx="1141412" cy="1327150"/>
            </a:xfrm>
          </p:grpSpPr>
          <p:grpSp>
            <p:nvGrpSpPr>
              <p:cNvPr id="86" name="Group 97">
                <a:extLst>
                  <a:ext uri="{FF2B5EF4-FFF2-40B4-BE49-F238E27FC236}">
                    <a16:creationId xmlns:a16="http://schemas.microsoft.com/office/drawing/2014/main" id="{B08A5B64-93CA-A531-83A8-32C31AEAB83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858294" y="1889622"/>
                <a:ext cx="1141412" cy="1327150"/>
                <a:chOff x="4657349" y="2102624"/>
                <a:chExt cx="1141158" cy="1326376"/>
              </a:xfrm>
            </p:grpSpPr>
            <p:grpSp>
              <p:nvGrpSpPr>
                <p:cNvPr id="88" name="Group 11">
                  <a:extLst>
                    <a:ext uri="{FF2B5EF4-FFF2-40B4-BE49-F238E27FC236}">
                      <a16:creationId xmlns:a16="http://schemas.microsoft.com/office/drawing/2014/main" id="{F4B39631-855F-FC7B-CEE3-D1E11AF81EDC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4657349" y="2102624"/>
                  <a:ext cx="1141158" cy="1326376"/>
                  <a:chOff x="766712" y="6837917"/>
                  <a:chExt cx="1903595" cy="2212558"/>
                </a:xfrm>
              </p:grpSpPr>
              <p:grpSp>
                <p:nvGrpSpPr>
                  <p:cNvPr id="91" name="Group 55">
                    <a:extLst>
                      <a:ext uri="{FF2B5EF4-FFF2-40B4-BE49-F238E27FC236}">
                        <a16:creationId xmlns:a16="http://schemas.microsoft.com/office/drawing/2014/main" id="{28A8F063-2D9B-89CC-8A55-6767882FDF15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766712" y="6837917"/>
                    <a:ext cx="1903595" cy="2212558"/>
                    <a:chOff x="766712" y="6837917"/>
                    <a:chExt cx="1903595" cy="2212558"/>
                  </a:xfrm>
                </p:grpSpPr>
                <p:grpSp>
                  <p:nvGrpSpPr>
                    <p:cNvPr id="94" name="Group 58">
                      <a:extLst>
                        <a:ext uri="{FF2B5EF4-FFF2-40B4-BE49-F238E27FC236}">
                          <a16:creationId xmlns:a16="http://schemas.microsoft.com/office/drawing/2014/main" id="{2F848419-E207-5998-8A09-06C62613137E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>
                      <a:off x="766712" y="6837917"/>
                      <a:ext cx="1903595" cy="2212558"/>
                      <a:chOff x="1343581" y="6927667"/>
                      <a:chExt cx="1010861" cy="1174928"/>
                    </a:xfrm>
                  </p:grpSpPr>
                  <p:cxnSp>
                    <p:nvCxnSpPr>
                      <p:cNvPr id="109" name="Straight Connector 108">
                        <a:extLst>
                          <a:ext uri="{FF2B5EF4-FFF2-40B4-BE49-F238E27FC236}">
                            <a16:creationId xmlns:a16="http://schemas.microsoft.com/office/drawing/2014/main" id="{207DEA84-1B58-5E02-2CFA-F9B9A61A6EAF}"/>
                          </a:ext>
                        </a:extLst>
                      </p:cNvPr>
                      <p:cNvCxnSpPr/>
                      <p:nvPr/>
                    </p:nvCxnSpPr>
                    <p:spPr>
                      <a:xfrm>
                        <a:off x="1503871" y="6999214"/>
                        <a:ext cx="669598" cy="0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sp>
                    <p:nvSpPr>
                      <p:cNvPr id="110" name="Rectangle: Rounded Corners 109">
                        <a:extLst>
                          <a:ext uri="{FF2B5EF4-FFF2-40B4-BE49-F238E27FC236}">
                            <a16:creationId xmlns:a16="http://schemas.microsoft.com/office/drawing/2014/main" id="{CB0C6CEB-2F58-34FF-EBCE-78A21CD85A5C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343581" y="7104380"/>
                        <a:ext cx="1010861" cy="998215"/>
                      </a:xfrm>
                      <a:prstGeom prst="roundRect">
                        <a:avLst/>
                      </a:prstGeom>
                      <a:solidFill>
                        <a:schemeClr val="bg1">
                          <a:lumMod val="85000"/>
                        </a:schemeClr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wrap="none" lIns="36000" tIns="36000" rIns="36000" bIns="36000" anchor="ctr"/>
                      <a:lstStyle/>
                      <a:p>
                        <a:pPr algn="ctr" eaLnBrk="1" fontAlgn="auto" hangingPunct="1">
                          <a:spcBef>
                            <a:spcPts val="0"/>
                          </a:spcBef>
                          <a:spcAft>
                            <a:spcPts val="0"/>
                          </a:spcAft>
                          <a:defRPr/>
                        </a:pPr>
                        <a:endParaRPr lang="en-GB" sz="800" b="1">
                          <a:latin typeface="Poppins" panose="00000500000000000000" pitchFamily="2" charset="0"/>
                          <a:cs typeface="Poppins" panose="00000500000000000000" pitchFamily="2" charset="0"/>
                        </a:endParaRPr>
                      </a:p>
                    </p:txBody>
                  </p:sp>
                  <p:sp>
                    <p:nvSpPr>
                      <p:cNvPr id="111" name="Oval 110">
                        <a:extLst>
                          <a:ext uri="{FF2B5EF4-FFF2-40B4-BE49-F238E27FC236}">
                            <a16:creationId xmlns:a16="http://schemas.microsoft.com/office/drawing/2014/main" id="{CBBE17F6-7D73-CEF7-67C5-DA654214DDE2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387531" y="7150067"/>
                        <a:ext cx="913481" cy="914599"/>
                      </a:xfrm>
                      <a:prstGeom prst="ellipse">
                        <a:avLst/>
                      </a:prstGeom>
                      <a:solidFill>
                        <a:schemeClr val="bg1"/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wrap="none" lIns="36000" tIns="36000" rIns="36000" bIns="36000" anchor="ctr"/>
                      <a:lstStyle/>
                      <a:p>
                        <a:pPr algn="ctr" eaLnBrk="1" fontAlgn="auto" hangingPunct="1">
                          <a:spcBef>
                            <a:spcPts val="0"/>
                          </a:spcBef>
                          <a:spcAft>
                            <a:spcPts val="0"/>
                          </a:spcAft>
                          <a:defRPr/>
                        </a:pPr>
                        <a:endParaRPr lang="en-GB" sz="800" b="1">
                          <a:latin typeface="Poppins" panose="00000500000000000000" pitchFamily="2" charset="0"/>
                          <a:cs typeface="Poppins" panose="00000500000000000000" pitchFamily="2" charset="0"/>
                        </a:endParaRPr>
                      </a:p>
                    </p:txBody>
                  </p:sp>
                  <p:cxnSp>
                    <p:nvCxnSpPr>
                      <p:cNvPr id="112" name="Straight Connector 111">
                        <a:extLst>
                          <a:ext uri="{FF2B5EF4-FFF2-40B4-BE49-F238E27FC236}">
                            <a16:creationId xmlns:a16="http://schemas.microsoft.com/office/drawing/2014/main" id="{1785C63F-D6A0-6F77-77F1-299F9044EF58}"/>
                          </a:ext>
                        </a:extLst>
                      </p:cNvPr>
                      <p:cNvCxnSpPr/>
                      <p:nvPr/>
                    </p:nvCxnSpPr>
                    <p:spPr>
                      <a:xfrm flipV="1">
                        <a:off x="1710697" y="7005248"/>
                        <a:ext cx="0" cy="99132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13" name="Straight Connector 112">
                        <a:extLst>
                          <a:ext uri="{FF2B5EF4-FFF2-40B4-BE49-F238E27FC236}">
                            <a16:creationId xmlns:a16="http://schemas.microsoft.com/office/drawing/2014/main" id="{40A417CB-78D3-5F8E-D094-86BA447F4217}"/>
                          </a:ext>
                        </a:extLst>
                      </p:cNvPr>
                      <p:cNvCxnSpPr/>
                      <p:nvPr/>
                    </p:nvCxnSpPr>
                    <p:spPr>
                      <a:xfrm flipV="1">
                        <a:off x="1977847" y="7005248"/>
                        <a:ext cx="0" cy="99132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sp>
                    <p:nvSpPr>
                      <p:cNvPr id="114" name="Arc 113">
                        <a:extLst>
                          <a:ext uri="{FF2B5EF4-FFF2-40B4-BE49-F238E27FC236}">
                            <a16:creationId xmlns:a16="http://schemas.microsoft.com/office/drawing/2014/main" id="{A934C857-F4A7-9F23-7B58-572A984C182B}"/>
                          </a:ext>
                        </a:extLst>
                      </p:cNvPr>
                      <p:cNvSpPr/>
                      <p:nvPr/>
                    </p:nvSpPr>
                    <p:spPr>
                      <a:xfrm rot="10800000">
                        <a:off x="1467677" y="6927667"/>
                        <a:ext cx="71527" cy="71547"/>
                      </a:xfrm>
                      <a:prstGeom prst="arc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wrap="none" lIns="36000" tIns="36000" rIns="36000" bIns="36000" anchor="ctr"/>
                      <a:lstStyle/>
                      <a:p>
                        <a:pPr algn="ctr" eaLnBrk="1" fontAlgn="auto" hangingPunct="1">
                          <a:spcBef>
                            <a:spcPts val="0"/>
                          </a:spcBef>
                          <a:spcAft>
                            <a:spcPts val="0"/>
                          </a:spcAft>
                          <a:defRPr/>
                        </a:pPr>
                        <a:endParaRPr lang="en-GB" sz="800" b="1">
                          <a:latin typeface="Poppins" panose="00000500000000000000" pitchFamily="2" charset="0"/>
                          <a:cs typeface="Poppins" panose="00000500000000000000" pitchFamily="2" charset="0"/>
                        </a:endParaRPr>
                      </a:p>
                    </p:txBody>
                  </p:sp>
                  <p:sp>
                    <p:nvSpPr>
                      <p:cNvPr id="115" name="Arc 114">
                        <a:extLst>
                          <a:ext uri="{FF2B5EF4-FFF2-40B4-BE49-F238E27FC236}">
                            <a16:creationId xmlns:a16="http://schemas.microsoft.com/office/drawing/2014/main" id="{2C54660C-8AF3-71A6-DC7E-B248D76AD79D}"/>
                          </a:ext>
                        </a:extLst>
                      </p:cNvPr>
                      <p:cNvSpPr/>
                      <p:nvPr/>
                    </p:nvSpPr>
                    <p:spPr>
                      <a:xfrm rot="10800000" flipH="1">
                        <a:off x="2131243" y="6927667"/>
                        <a:ext cx="71527" cy="71547"/>
                      </a:xfrm>
                      <a:prstGeom prst="arc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wrap="none" lIns="36000" tIns="36000" rIns="36000" bIns="36000" anchor="ctr"/>
                      <a:lstStyle/>
                      <a:p>
                        <a:pPr algn="ctr" eaLnBrk="1" fontAlgn="auto" hangingPunct="1">
                          <a:spcBef>
                            <a:spcPts val="0"/>
                          </a:spcBef>
                          <a:spcAft>
                            <a:spcPts val="0"/>
                          </a:spcAft>
                          <a:defRPr/>
                        </a:pPr>
                        <a:endParaRPr lang="en-GB" sz="800" b="1">
                          <a:latin typeface="Poppins" panose="00000500000000000000" pitchFamily="2" charset="0"/>
                          <a:cs typeface="Poppins" panose="00000500000000000000" pitchFamily="2" charset="0"/>
                        </a:endParaRPr>
                      </a:p>
                    </p:txBody>
                  </p:sp>
                  <p:sp>
                    <p:nvSpPr>
                      <p:cNvPr id="116" name="Oval 115">
                        <a:extLst>
                          <a:ext uri="{FF2B5EF4-FFF2-40B4-BE49-F238E27FC236}">
                            <a16:creationId xmlns:a16="http://schemas.microsoft.com/office/drawing/2014/main" id="{DDCF0BA7-85D9-5AFA-5B00-DF07AE0B3E9E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826175" y="7592281"/>
                        <a:ext cx="36195" cy="37067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wrap="none" lIns="36000" tIns="36000" rIns="36000" bIns="36000" anchor="ctr"/>
                      <a:lstStyle/>
                      <a:p>
                        <a:pPr algn="ctr" eaLnBrk="1" fontAlgn="auto" hangingPunct="1">
                          <a:spcBef>
                            <a:spcPts val="0"/>
                          </a:spcBef>
                          <a:spcAft>
                            <a:spcPts val="0"/>
                          </a:spcAft>
                          <a:defRPr/>
                        </a:pPr>
                        <a:endParaRPr lang="en-GB" sz="800" b="1">
                          <a:latin typeface="Poppins" panose="00000500000000000000" pitchFamily="2" charset="0"/>
                          <a:cs typeface="Poppins" panose="00000500000000000000" pitchFamily="2" charset="0"/>
                        </a:endParaRPr>
                      </a:p>
                    </p:txBody>
                  </p:sp>
                  <p:cxnSp>
                    <p:nvCxnSpPr>
                      <p:cNvPr id="117" name="Straight Connector 116">
                        <a:extLst>
                          <a:ext uri="{FF2B5EF4-FFF2-40B4-BE49-F238E27FC236}">
                            <a16:creationId xmlns:a16="http://schemas.microsoft.com/office/drawing/2014/main" id="{68A32F32-CD52-9D6F-4B9C-4D92C1C60AB5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flipV="1">
                        <a:off x="1845134" y="7150067"/>
                        <a:ext cx="0" cy="62927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18" name="Straight Connector 117">
                        <a:extLst>
                          <a:ext uri="{FF2B5EF4-FFF2-40B4-BE49-F238E27FC236}">
                            <a16:creationId xmlns:a16="http://schemas.microsoft.com/office/drawing/2014/main" id="{65F701D4-9388-C4F0-B48C-83C55F0CFE86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flipV="1">
                        <a:off x="1845134" y="7993981"/>
                        <a:ext cx="0" cy="64651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19" name="Straight Connector 118">
                        <a:extLst>
                          <a:ext uri="{FF2B5EF4-FFF2-40B4-BE49-F238E27FC236}">
                            <a16:creationId xmlns:a16="http://schemas.microsoft.com/office/drawing/2014/main" id="{DFE855A0-5CD5-D39C-8FD2-64E4DC0172A0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5400000" flipV="1">
                        <a:off x="1417263" y="7573757"/>
                        <a:ext cx="0" cy="62910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20" name="Straight Connector 119">
                        <a:extLst>
                          <a:ext uri="{FF2B5EF4-FFF2-40B4-BE49-F238E27FC236}">
                            <a16:creationId xmlns:a16="http://schemas.microsoft.com/office/drawing/2014/main" id="{D48520B1-2CC1-B83A-1B3D-0140E2085B69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5400000" flipV="1">
                        <a:off x="2264387" y="7572895"/>
                        <a:ext cx="0" cy="64633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21" name="Straight Connector 120">
                        <a:extLst>
                          <a:ext uri="{FF2B5EF4-FFF2-40B4-BE49-F238E27FC236}">
                            <a16:creationId xmlns:a16="http://schemas.microsoft.com/office/drawing/2014/main" id="{A4784BFA-9339-693D-2D7D-8F03F319E6E6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2700000" flipV="1">
                        <a:off x="2153649" y="7275922"/>
                        <a:ext cx="0" cy="64651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22" name="Straight Connector 121">
                        <a:extLst>
                          <a:ext uri="{FF2B5EF4-FFF2-40B4-BE49-F238E27FC236}">
                            <a16:creationId xmlns:a16="http://schemas.microsoft.com/office/drawing/2014/main" id="{A18BCBBF-B592-C0AC-EA85-4C4DA66BA53C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2700000" flipV="1">
                        <a:off x="1539203" y="7875023"/>
                        <a:ext cx="0" cy="62927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23" name="Straight Connector 122">
                        <a:extLst>
                          <a:ext uri="{FF2B5EF4-FFF2-40B4-BE49-F238E27FC236}">
                            <a16:creationId xmlns:a16="http://schemas.microsoft.com/office/drawing/2014/main" id="{5794DF77-847A-081B-5766-83E4443B354F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18900000" flipH="1" flipV="1">
                        <a:off x="1541789" y="7271611"/>
                        <a:ext cx="0" cy="64651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24" name="Straight Connector 123">
                        <a:extLst>
                          <a:ext uri="{FF2B5EF4-FFF2-40B4-BE49-F238E27FC236}">
                            <a16:creationId xmlns:a16="http://schemas.microsoft.com/office/drawing/2014/main" id="{87168104-2404-05F0-FEC6-E2FF39E47C2F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18900000" flipH="1" flipV="1">
                        <a:off x="2150202" y="7875023"/>
                        <a:ext cx="0" cy="62927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25" name="Straight Connector 124">
                        <a:extLst>
                          <a:ext uri="{FF2B5EF4-FFF2-40B4-BE49-F238E27FC236}">
                            <a16:creationId xmlns:a16="http://schemas.microsoft.com/office/drawing/2014/main" id="{2531A4F3-5D4A-7BED-3504-EF1CC9DD2D69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3960000" flipV="1">
                        <a:off x="2242842" y="7422904"/>
                        <a:ext cx="0" cy="62910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26" name="Straight Connector 125">
                        <a:extLst>
                          <a:ext uri="{FF2B5EF4-FFF2-40B4-BE49-F238E27FC236}">
                            <a16:creationId xmlns:a16="http://schemas.microsoft.com/office/drawing/2014/main" id="{A653D489-F2C4-DAA0-9FC1-6C3F03F8E8B9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3960000" flipV="1">
                        <a:off x="1447425" y="7733230"/>
                        <a:ext cx="0" cy="64633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27" name="Straight Connector 126">
                        <a:extLst>
                          <a:ext uri="{FF2B5EF4-FFF2-40B4-BE49-F238E27FC236}">
                            <a16:creationId xmlns:a16="http://schemas.microsoft.com/office/drawing/2014/main" id="{AF0201F9-9B3A-3BC0-C8A6-1899F059E5FF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17640000" flipH="1" flipV="1">
                        <a:off x="1447425" y="7409974"/>
                        <a:ext cx="0" cy="64633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28" name="Straight Connector 127">
                        <a:extLst>
                          <a:ext uri="{FF2B5EF4-FFF2-40B4-BE49-F238E27FC236}">
                            <a16:creationId xmlns:a16="http://schemas.microsoft.com/office/drawing/2014/main" id="{88A9646E-DDCA-226D-773A-1135734C4C6D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17640000" flipH="1" flipV="1">
                        <a:off x="2236810" y="7734954"/>
                        <a:ext cx="0" cy="62909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29" name="Straight Connector 128">
                        <a:extLst>
                          <a:ext uri="{FF2B5EF4-FFF2-40B4-BE49-F238E27FC236}">
                            <a16:creationId xmlns:a16="http://schemas.microsoft.com/office/drawing/2014/main" id="{014D06DE-2B5C-6C63-37B8-607E5176C7EC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1320000" flipV="1">
                        <a:off x="2013179" y="7181962"/>
                        <a:ext cx="0" cy="62927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30" name="Straight Connector 129">
                        <a:extLst>
                          <a:ext uri="{FF2B5EF4-FFF2-40B4-BE49-F238E27FC236}">
                            <a16:creationId xmlns:a16="http://schemas.microsoft.com/office/drawing/2014/main" id="{C51670CF-C950-11C4-5877-3C73E1D2E708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1320000" flipV="1">
                        <a:off x="1673640" y="7964672"/>
                        <a:ext cx="0" cy="63789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31" name="Straight Connector 130">
                        <a:extLst>
                          <a:ext uri="{FF2B5EF4-FFF2-40B4-BE49-F238E27FC236}">
                            <a16:creationId xmlns:a16="http://schemas.microsoft.com/office/drawing/2014/main" id="{8FBA0072-4975-D7C9-DACC-6D5A5471B9E5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20280000" flipH="1" flipV="1">
                        <a:off x="2013179" y="7968983"/>
                        <a:ext cx="0" cy="64651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32" name="Straight Connector 131">
                        <a:extLst>
                          <a:ext uri="{FF2B5EF4-FFF2-40B4-BE49-F238E27FC236}">
                            <a16:creationId xmlns:a16="http://schemas.microsoft.com/office/drawing/2014/main" id="{57AC7E30-C150-9BC0-BBCD-44F75E23742A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20280000" flipH="1" flipV="1">
                        <a:off x="1673640" y="7181962"/>
                        <a:ext cx="0" cy="62927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</p:grpSp>
                <p:sp>
                  <p:nvSpPr>
                    <p:cNvPr id="95" name="TextBox 59">
                      <a:extLst>
                        <a:ext uri="{FF2B5EF4-FFF2-40B4-BE49-F238E27FC236}">
                          <a16:creationId xmlns:a16="http://schemas.microsoft.com/office/drawing/2014/main" id="{78C74ADB-FF6C-7EEF-0F3D-0D7754275070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034953" y="7556957"/>
                      <a:ext cx="296796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400</a:t>
                      </a:r>
                    </a:p>
                  </p:txBody>
                </p:sp>
                <p:sp>
                  <p:nvSpPr>
                    <p:cNvPr id="96" name="TextBox 60">
                      <a:extLst>
                        <a:ext uri="{FF2B5EF4-FFF2-40B4-BE49-F238E27FC236}">
                          <a16:creationId xmlns:a16="http://schemas.microsoft.com/office/drawing/2014/main" id="{962F0696-EAAA-F2D8-22CB-DE444DA660A5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162587" y="7768353"/>
                      <a:ext cx="296795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600</a:t>
                      </a:r>
                    </a:p>
                  </p:txBody>
                </p:sp>
                <p:sp>
                  <p:nvSpPr>
                    <p:cNvPr id="97" name="TextBox 61">
                      <a:extLst>
                        <a:ext uri="{FF2B5EF4-FFF2-40B4-BE49-F238E27FC236}">
                          <a16:creationId xmlns:a16="http://schemas.microsoft.com/office/drawing/2014/main" id="{A17BB078-2802-6B48-1FFA-735B1C1E2BE6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188379" y="7997685"/>
                      <a:ext cx="296795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800</a:t>
                      </a:r>
                    </a:p>
                  </p:txBody>
                </p:sp>
                <p:sp>
                  <p:nvSpPr>
                    <p:cNvPr id="98" name="TextBox 62">
                      <a:extLst>
                        <a:ext uri="{FF2B5EF4-FFF2-40B4-BE49-F238E27FC236}">
                          <a16:creationId xmlns:a16="http://schemas.microsoft.com/office/drawing/2014/main" id="{14AA94A4-1FEC-23FC-C1F1-8AEA9E4DAD9D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144239" y="8271134"/>
                      <a:ext cx="296795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1kg</a:t>
                      </a:r>
                    </a:p>
                  </p:txBody>
                </p:sp>
                <p:sp>
                  <p:nvSpPr>
                    <p:cNvPr id="99" name="TextBox 63">
                      <a:extLst>
                        <a:ext uri="{FF2B5EF4-FFF2-40B4-BE49-F238E27FC236}">
                          <a16:creationId xmlns:a16="http://schemas.microsoft.com/office/drawing/2014/main" id="{72A9AC4C-D6AF-0431-AEBA-067F96D356F4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026389" y="8478621"/>
                      <a:ext cx="296795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200</a:t>
                      </a:r>
                    </a:p>
                  </p:txBody>
                </p:sp>
                <p:sp>
                  <p:nvSpPr>
                    <p:cNvPr id="100" name="TextBox 64">
                      <a:extLst>
                        <a:ext uri="{FF2B5EF4-FFF2-40B4-BE49-F238E27FC236}">
                          <a16:creationId xmlns:a16="http://schemas.microsoft.com/office/drawing/2014/main" id="{362D1C03-A357-6FC1-D225-1D2090E800FB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825246" y="8637972"/>
                      <a:ext cx="296795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400</a:t>
                      </a:r>
                    </a:p>
                  </p:txBody>
                </p:sp>
                <p:sp>
                  <p:nvSpPr>
                    <p:cNvPr id="101" name="TextBox 65">
                      <a:extLst>
                        <a:ext uri="{FF2B5EF4-FFF2-40B4-BE49-F238E27FC236}">
                          <a16:creationId xmlns:a16="http://schemas.microsoft.com/office/drawing/2014/main" id="{1C9F0997-AC2A-A670-F307-469245A5E752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566282" y="8680968"/>
                      <a:ext cx="296796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600</a:t>
                      </a:r>
                    </a:p>
                  </p:txBody>
                </p:sp>
                <p:sp>
                  <p:nvSpPr>
                    <p:cNvPr id="102" name="TextBox 66">
                      <a:extLst>
                        <a:ext uri="{FF2B5EF4-FFF2-40B4-BE49-F238E27FC236}">
                          <a16:creationId xmlns:a16="http://schemas.microsoft.com/office/drawing/2014/main" id="{FCB2728D-EA97-39DA-2CB0-6A30952FAEE5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283337" y="8632085"/>
                      <a:ext cx="296797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800</a:t>
                      </a:r>
                    </a:p>
                  </p:txBody>
                </p:sp>
                <p:sp>
                  <p:nvSpPr>
                    <p:cNvPr id="103" name="TextBox 67">
                      <a:extLst>
                        <a:ext uri="{FF2B5EF4-FFF2-40B4-BE49-F238E27FC236}">
                          <a16:creationId xmlns:a16="http://schemas.microsoft.com/office/drawing/2014/main" id="{EB021FAE-3ED3-8EA9-3D7A-B37BCEA68900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098033" y="8495354"/>
                      <a:ext cx="350971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2kg</a:t>
                      </a:r>
                    </a:p>
                  </p:txBody>
                </p:sp>
                <p:sp>
                  <p:nvSpPr>
                    <p:cNvPr id="104" name="TextBox 68">
                      <a:extLst>
                        <a:ext uri="{FF2B5EF4-FFF2-40B4-BE49-F238E27FC236}">
                          <a16:creationId xmlns:a16="http://schemas.microsoft.com/office/drawing/2014/main" id="{F757A554-29B0-9C13-0C2B-31852FE98C2B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943238" y="8268470"/>
                      <a:ext cx="350970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200</a:t>
                      </a:r>
                    </a:p>
                  </p:txBody>
                </p:sp>
                <p:sp>
                  <p:nvSpPr>
                    <p:cNvPr id="105" name="TextBox 69">
                      <a:extLst>
                        <a:ext uri="{FF2B5EF4-FFF2-40B4-BE49-F238E27FC236}">
                          <a16:creationId xmlns:a16="http://schemas.microsoft.com/office/drawing/2014/main" id="{550026E4-523C-0B61-2D75-735C4786B6E4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894710" y="8010452"/>
                      <a:ext cx="350970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400</a:t>
                      </a:r>
                    </a:p>
                  </p:txBody>
                </p:sp>
                <p:sp>
                  <p:nvSpPr>
                    <p:cNvPr id="106" name="TextBox 70">
                      <a:extLst>
                        <a:ext uri="{FF2B5EF4-FFF2-40B4-BE49-F238E27FC236}">
                          <a16:creationId xmlns:a16="http://schemas.microsoft.com/office/drawing/2014/main" id="{E49BB10A-D04E-88C3-3B37-346F33DD5204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959564" y="7779886"/>
                      <a:ext cx="350970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600</a:t>
                      </a:r>
                    </a:p>
                  </p:txBody>
                </p:sp>
                <p:sp>
                  <p:nvSpPr>
                    <p:cNvPr id="107" name="TextBox 71">
                      <a:extLst>
                        <a:ext uri="{FF2B5EF4-FFF2-40B4-BE49-F238E27FC236}">
                          <a16:creationId xmlns:a16="http://schemas.microsoft.com/office/drawing/2014/main" id="{E1551972-8644-BEF2-BB2B-92D0D1199B6B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063968" y="7554961"/>
                      <a:ext cx="350970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800</a:t>
                      </a:r>
                    </a:p>
                  </p:txBody>
                </p:sp>
                <p:sp>
                  <p:nvSpPr>
                    <p:cNvPr id="108" name="TextBox 72">
                      <a:extLst>
                        <a:ext uri="{FF2B5EF4-FFF2-40B4-BE49-F238E27FC236}">
                          <a16:creationId xmlns:a16="http://schemas.microsoft.com/office/drawing/2014/main" id="{F532A3FC-2258-420B-7789-27F32C71DF82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273913" y="7399023"/>
                      <a:ext cx="350970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3kg</a:t>
                      </a:r>
                    </a:p>
                  </p:txBody>
                </p:sp>
              </p:grpSp>
              <p:sp>
                <p:nvSpPr>
                  <p:cNvPr id="92" name="TextBox 56">
                    <a:extLst>
                      <a:ext uri="{FF2B5EF4-FFF2-40B4-BE49-F238E27FC236}">
                        <a16:creationId xmlns:a16="http://schemas.microsoft.com/office/drawing/2014/main" id="{32B669C9-F2CF-452E-0B73-AC372FDDA44A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569588" y="7344451"/>
                    <a:ext cx="296796" cy="215444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36000" tIns="36000" rIns="36000" bIns="36000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r>
                      <a:rPr lang="en-GB" altLang="en-US" sz="800" b="1">
                        <a:latin typeface="Poppins" panose="00000500000000000000" pitchFamily="2" charset="0"/>
                        <a:cs typeface="Poppins" panose="00000500000000000000" pitchFamily="2" charset="0"/>
                      </a:rPr>
                      <a:t>0</a:t>
                    </a:r>
                  </a:p>
                </p:txBody>
              </p:sp>
              <p:sp>
                <p:nvSpPr>
                  <p:cNvPr id="93" name="TextBox 57">
                    <a:extLst>
                      <a:ext uri="{FF2B5EF4-FFF2-40B4-BE49-F238E27FC236}">
                        <a16:creationId xmlns:a16="http://schemas.microsoft.com/office/drawing/2014/main" id="{87E5259C-1683-466D-E0F9-452E7CC8BFF8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825008" y="7405333"/>
                    <a:ext cx="296796" cy="215444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36000" tIns="36000" rIns="36000" bIns="36000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r>
                      <a:rPr lang="en-GB" altLang="en-US" sz="800" b="1">
                        <a:latin typeface="Poppins" panose="00000500000000000000" pitchFamily="2" charset="0"/>
                        <a:cs typeface="Poppins" panose="00000500000000000000" pitchFamily="2" charset="0"/>
                      </a:rPr>
                      <a:t>200</a:t>
                    </a:r>
                  </a:p>
                </p:txBody>
              </p:sp>
            </p:grpSp>
            <p:cxnSp>
              <p:nvCxnSpPr>
                <p:cNvPr id="89" name="Straight Arrow Connector 88">
                  <a:extLst>
                    <a:ext uri="{FF2B5EF4-FFF2-40B4-BE49-F238E27FC236}">
                      <a16:creationId xmlns:a16="http://schemas.microsoft.com/office/drawing/2014/main" id="{50B74FC0-1E03-1896-13F8-F1804C2A05D8}"/>
                    </a:ext>
                  </a:extLst>
                </p:cNvPr>
                <p:cNvCxnSpPr>
                  <a:cxnSpLocks/>
                  <a:stCxn id="90" idx="0"/>
                  <a:endCxn id="101" idx="0"/>
                </p:cNvCxnSpPr>
                <p:nvPr/>
              </p:nvCxnSpPr>
              <p:spPr>
                <a:xfrm>
                  <a:off x="5221287" y="2871290"/>
                  <a:ext cx="4345" cy="336199"/>
                </a:xfrm>
                <a:prstGeom prst="straightConnector1">
                  <a:avLst/>
                </a:prstGeom>
                <a:ln w="12700">
                  <a:solidFill>
                    <a:schemeClr val="tx1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90" name="TextBox 6">
                  <a:extLst>
                    <a:ext uri="{FF2B5EF4-FFF2-40B4-BE49-F238E27FC236}">
                      <a16:creationId xmlns:a16="http://schemas.microsoft.com/office/drawing/2014/main" id="{AA94350C-0039-84C3-4579-596CE335FF16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5132326" y="2871290"/>
                  <a:ext cx="177922" cy="12915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en-GB" altLang="en-US" sz="800" b="1">
                      <a:latin typeface="Poppins" panose="00000500000000000000" pitchFamily="2" charset="0"/>
                      <a:cs typeface="Poppins" panose="00000500000000000000" pitchFamily="2" charset="0"/>
                    </a:rPr>
                    <a:t>Kg</a:t>
                  </a:r>
                </a:p>
              </p:txBody>
            </p:sp>
          </p:grpSp>
          <p:cxnSp>
            <p:nvCxnSpPr>
              <p:cNvPr id="87" name="Straight Connector 86">
                <a:extLst>
                  <a:ext uri="{FF2B5EF4-FFF2-40B4-BE49-F238E27FC236}">
                    <a16:creationId xmlns:a16="http://schemas.microsoft.com/office/drawing/2014/main" id="{F1F37E02-D8D3-B2AC-D343-7D07A8769F5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980000" flipV="1">
                <a:off x="3698054" y="2222627"/>
                <a:ext cx="0" cy="73027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F84E737A-11C7-63D5-CC77-1D3639A26ABF}"/>
                </a:ext>
              </a:extLst>
            </p:cNvPr>
            <p:cNvCxnSpPr>
              <a:cxnSpLocks/>
            </p:cNvCxnSpPr>
            <p:nvPr/>
          </p:nvCxnSpPr>
          <p:spPr bwMode="auto">
            <a:xfrm rot="3300000" flipV="1">
              <a:off x="5339296" y="2227801"/>
              <a:ext cx="0" cy="7298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59AD0FFA-A4B7-212F-37A0-ECCD780D70B6}"/>
                </a:ext>
              </a:extLst>
            </p:cNvPr>
            <p:cNvCxnSpPr>
              <a:cxnSpLocks/>
            </p:cNvCxnSpPr>
            <p:nvPr/>
          </p:nvCxnSpPr>
          <p:spPr bwMode="auto">
            <a:xfrm rot="4740000" flipV="1">
              <a:off x="5402545" y="2395277"/>
              <a:ext cx="0" cy="7298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E11B94A8-4FE1-91A0-7D4A-2A7DF36E4608}"/>
                </a:ext>
              </a:extLst>
            </p:cNvPr>
            <p:cNvCxnSpPr>
              <a:cxnSpLocks/>
            </p:cNvCxnSpPr>
            <p:nvPr/>
          </p:nvCxnSpPr>
          <p:spPr bwMode="auto">
            <a:xfrm rot="660000" flipV="1">
              <a:off x="5034237" y="2005288"/>
              <a:ext cx="0" cy="73027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C25CE7AE-52B5-F2C6-FEF2-4316E94B97F1}"/>
                </a:ext>
              </a:extLst>
            </p:cNvPr>
            <p:cNvCxnSpPr>
              <a:cxnSpLocks/>
            </p:cNvCxnSpPr>
            <p:nvPr/>
          </p:nvCxnSpPr>
          <p:spPr bwMode="auto">
            <a:xfrm rot="6120000" flipV="1">
              <a:off x="5404491" y="2571516"/>
              <a:ext cx="0" cy="7298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CE4533E4-8751-ABAF-5F9E-CAFA6B855DEE}"/>
                </a:ext>
              </a:extLst>
            </p:cNvPr>
            <p:cNvCxnSpPr>
              <a:cxnSpLocks/>
            </p:cNvCxnSpPr>
            <p:nvPr/>
          </p:nvCxnSpPr>
          <p:spPr bwMode="auto">
            <a:xfrm rot="18300000" flipV="1">
              <a:off x="5331511" y="2747755"/>
              <a:ext cx="0" cy="7298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DF81D71A-2D67-8F53-0773-D5515D5CC5FE}"/>
                </a:ext>
              </a:extLst>
            </p:cNvPr>
            <p:cNvCxnSpPr>
              <a:cxnSpLocks/>
            </p:cNvCxnSpPr>
            <p:nvPr/>
          </p:nvCxnSpPr>
          <p:spPr bwMode="auto">
            <a:xfrm rot="19560000" flipV="1">
              <a:off x="5209390" y="2876747"/>
              <a:ext cx="0" cy="7302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250E6230-6438-DB58-ECEB-DE287ED3BC08}"/>
                </a:ext>
              </a:extLst>
            </p:cNvPr>
            <p:cNvCxnSpPr>
              <a:cxnSpLocks/>
            </p:cNvCxnSpPr>
            <p:nvPr/>
          </p:nvCxnSpPr>
          <p:spPr bwMode="auto">
            <a:xfrm rot="20940000" flipV="1">
              <a:off x="5033265" y="2950748"/>
              <a:ext cx="0" cy="7302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4836E359-1B8D-D4AF-EBCD-0A462BC26E10}"/>
                </a:ext>
              </a:extLst>
            </p:cNvPr>
            <p:cNvCxnSpPr>
              <a:cxnSpLocks/>
            </p:cNvCxnSpPr>
            <p:nvPr/>
          </p:nvCxnSpPr>
          <p:spPr bwMode="auto">
            <a:xfrm rot="660000" flipV="1">
              <a:off x="4834758" y="2950748"/>
              <a:ext cx="0" cy="7302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9F24D5F6-6976-29D7-1050-69931509E723}"/>
                </a:ext>
              </a:extLst>
            </p:cNvPr>
            <p:cNvCxnSpPr>
              <a:cxnSpLocks/>
            </p:cNvCxnSpPr>
            <p:nvPr/>
          </p:nvCxnSpPr>
          <p:spPr bwMode="auto">
            <a:xfrm rot="1980000" flipV="1">
              <a:off x="4658632" y="2876747"/>
              <a:ext cx="0" cy="7302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400FF3A2-64D1-6FD4-6DF8-85D388E1A57D}"/>
                </a:ext>
              </a:extLst>
            </p:cNvPr>
            <p:cNvCxnSpPr>
              <a:cxnSpLocks/>
            </p:cNvCxnSpPr>
            <p:nvPr/>
          </p:nvCxnSpPr>
          <p:spPr bwMode="auto">
            <a:xfrm rot="3300000" flipV="1">
              <a:off x="4529700" y="2738018"/>
              <a:ext cx="0" cy="7298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4DE7FDFA-382A-F585-5C8C-6A6BA609BAF2}"/>
                </a:ext>
              </a:extLst>
            </p:cNvPr>
            <p:cNvCxnSpPr>
              <a:cxnSpLocks/>
            </p:cNvCxnSpPr>
            <p:nvPr/>
          </p:nvCxnSpPr>
          <p:spPr bwMode="auto">
            <a:xfrm rot="4740000" flipV="1">
              <a:off x="4461586" y="2571516"/>
              <a:ext cx="0" cy="7298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9739BCD9-D3BD-74C1-A544-7C5F3CF2EB52}"/>
                </a:ext>
              </a:extLst>
            </p:cNvPr>
            <p:cNvCxnSpPr>
              <a:cxnSpLocks/>
            </p:cNvCxnSpPr>
            <p:nvPr/>
          </p:nvCxnSpPr>
          <p:spPr bwMode="auto">
            <a:xfrm rot="6120000" flipV="1">
              <a:off x="4459639" y="2381645"/>
              <a:ext cx="0" cy="7298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F5DFB56A-4EE4-6309-D597-5DB2D30C203B}"/>
                </a:ext>
              </a:extLst>
            </p:cNvPr>
            <p:cNvCxnSpPr>
              <a:cxnSpLocks/>
            </p:cNvCxnSpPr>
            <p:nvPr/>
          </p:nvCxnSpPr>
          <p:spPr bwMode="auto">
            <a:xfrm rot="18300000" flipV="1">
              <a:off x="4531647" y="2208327"/>
              <a:ext cx="0" cy="7298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B69CAF3B-C269-F26D-D9A9-AED8F73304E6}"/>
                </a:ext>
              </a:extLst>
            </p:cNvPr>
            <p:cNvCxnSpPr>
              <a:cxnSpLocks/>
            </p:cNvCxnSpPr>
            <p:nvPr/>
          </p:nvCxnSpPr>
          <p:spPr bwMode="auto">
            <a:xfrm rot="19560000" flipV="1">
              <a:off x="4666416" y="2083183"/>
              <a:ext cx="0" cy="73027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Group 133">
            <a:extLst>
              <a:ext uri="{FF2B5EF4-FFF2-40B4-BE49-F238E27FC236}">
                <a16:creationId xmlns:a16="http://schemas.microsoft.com/office/drawing/2014/main" id="{C1F77806-683A-6049-0CAB-CB7DAB4EDE13}"/>
              </a:ext>
            </a:extLst>
          </p:cNvPr>
          <p:cNvGrpSpPr>
            <a:grpSpLocks/>
          </p:cNvGrpSpPr>
          <p:nvPr/>
        </p:nvGrpSpPr>
        <p:grpSpPr bwMode="auto">
          <a:xfrm>
            <a:off x="8613086" y="3072532"/>
            <a:ext cx="1862137" cy="2163762"/>
            <a:chOff x="4367684" y="1746284"/>
            <a:chExt cx="1141412" cy="1327150"/>
          </a:xfrm>
        </p:grpSpPr>
        <p:grpSp>
          <p:nvGrpSpPr>
            <p:cNvPr id="134" name="Group 134">
              <a:extLst>
                <a:ext uri="{FF2B5EF4-FFF2-40B4-BE49-F238E27FC236}">
                  <a16:creationId xmlns:a16="http://schemas.microsoft.com/office/drawing/2014/main" id="{89B6D55A-A3A6-943F-7F51-1002CAF2ADC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367684" y="1746284"/>
              <a:ext cx="1141412" cy="1327150"/>
              <a:chOff x="2858294" y="1889622"/>
              <a:chExt cx="1141412" cy="1327150"/>
            </a:xfrm>
          </p:grpSpPr>
          <p:grpSp>
            <p:nvGrpSpPr>
              <p:cNvPr id="149" name="Group 97">
                <a:extLst>
                  <a:ext uri="{FF2B5EF4-FFF2-40B4-BE49-F238E27FC236}">
                    <a16:creationId xmlns:a16="http://schemas.microsoft.com/office/drawing/2014/main" id="{3C0053F5-3B64-0D38-AB2B-73C73FEFBCA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858294" y="1889622"/>
                <a:ext cx="1141412" cy="1327150"/>
                <a:chOff x="4657349" y="2102624"/>
                <a:chExt cx="1141158" cy="1326376"/>
              </a:xfrm>
            </p:grpSpPr>
            <p:grpSp>
              <p:nvGrpSpPr>
                <p:cNvPr id="151" name="Group 11">
                  <a:extLst>
                    <a:ext uri="{FF2B5EF4-FFF2-40B4-BE49-F238E27FC236}">
                      <a16:creationId xmlns:a16="http://schemas.microsoft.com/office/drawing/2014/main" id="{B36ABAC9-23AD-73CD-09D0-96936C8E96B1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4657349" y="2102624"/>
                  <a:ext cx="1141158" cy="1326376"/>
                  <a:chOff x="766712" y="6837917"/>
                  <a:chExt cx="1903595" cy="2212558"/>
                </a:xfrm>
              </p:grpSpPr>
              <p:grpSp>
                <p:nvGrpSpPr>
                  <p:cNvPr id="154" name="Group 55">
                    <a:extLst>
                      <a:ext uri="{FF2B5EF4-FFF2-40B4-BE49-F238E27FC236}">
                        <a16:creationId xmlns:a16="http://schemas.microsoft.com/office/drawing/2014/main" id="{0E5BAB20-0672-27D0-FA28-0508984E380F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766712" y="6837917"/>
                    <a:ext cx="1903595" cy="2212558"/>
                    <a:chOff x="766712" y="6837917"/>
                    <a:chExt cx="1903595" cy="2212558"/>
                  </a:xfrm>
                </p:grpSpPr>
                <p:grpSp>
                  <p:nvGrpSpPr>
                    <p:cNvPr id="157" name="Group 58">
                      <a:extLst>
                        <a:ext uri="{FF2B5EF4-FFF2-40B4-BE49-F238E27FC236}">
                          <a16:creationId xmlns:a16="http://schemas.microsoft.com/office/drawing/2014/main" id="{DFDD8111-B487-C2AA-07B4-64746CA65CAC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>
                      <a:off x="766712" y="6837917"/>
                      <a:ext cx="1903595" cy="2212558"/>
                      <a:chOff x="1343581" y="6927667"/>
                      <a:chExt cx="1010861" cy="1174928"/>
                    </a:xfrm>
                  </p:grpSpPr>
                  <p:cxnSp>
                    <p:nvCxnSpPr>
                      <p:cNvPr id="172" name="Straight Connector 171">
                        <a:extLst>
                          <a:ext uri="{FF2B5EF4-FFF2-40B4-BE49-F238E27FC236}">
                            <a16:creationId xmlns:a16="http://schemas.microsoft.com/office/drawing/2014/main" id="{CF9E5C3C-CDAB-1716-3BE7-FDD259659BF8}"/>
                          </a:ext>
                        </a:extLst>
                      </p:cNvPr>
                      <p:cNvCxnSpPr/>
                      <p:nvPr/>
                    </p:nvCxnSpPr>
                    <p:spPr>
                      <a:xfrm>
                        <a:off x="1503871" y="6999214"/>
                        <a:ext cx="669598" cy="0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sp>
                    <p:nvSpPr>
                      <p:cNvPr id="173" name="Rectangle: Rounded Corners 172">
                        <a:extLst>
                          <a:ext uri="{FF2B5EF4-FFF2-40B4-BE49-F238E27FC236}">
                            <a16:creationId xmlns:a16="http://schemas.microsoft.com/office/drawing/2014/main" id="{499D2248-E50D-40B6-6676-2B1882757FC2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343581" y="7104380"/>
                        <a:ext cx="1010861" cy="998215"/>
                      </a:xfrm>
                      <a:prstGeom prst="roundRect">
                        <a:avLst/>
                      </a:prstGeom>
                      <a:solidFill>
                        <a:schemeClr val="bg1">
                          <a:lumMod val="85000"/>
                        </a:schemeClr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wrap="none" lIns="36000" tIns="36000" rIns="36000" bIns="36000" anchor="ctr"/>
                      <a:lstStyle/>
                      <a:p>
                        <a:pPr algn="ctr" eaLnBrk="1" fontAlgn="auto" hangingPunct="1">
                          <a:spcBef>
                            <a:spcPts val="0"/>
                          </a:spcBef>
                          <a:spcAft>
                            <a:spcPts val="0"/>
                          </a:spcAft>
                          <a:defRPr/>
                        </a:pPr>
                        <a:endParaRPr lang="en-GB" sz="800" b="1">
                          <a:latin typeface="Poppins" panose="00000500000000000000" pitchFamily="2" charset="0"/>
                          <a:cs typeface="Poppins" panose="00000500000000000000" pitchFamily="2" charset="0"/>
                        </a:endParaRPr>
                      </a:p>
                    </p:txBody>
                  </p:sp>
                  <p:sp>
                    <p:nvSpPr>
                      <p:cNvPr id="174" name="Oval 173">
                        <a:extLst>
                          <a:ext uri="{FF2B5EF4-FFF2-40B4-BE49-F238E27FC236}">
                            <a16:creationId xmlns:a16="http://schemas.microsoft.com/office/drawing/2014/main" id="{E1CD39DF-CF6F-622F-264D-9CC0DB0E5683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387531" y="7150067"/>
                        <a:ext cx="913481" cy="914599"/>
                      </a:xfrm>
                      <a:prstGeom prst="ellipse">
                        <a:avLst/>
                      </a:prstGeom>
                      <a:solidFill>
                        <a:schemeClr val="bg1"/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wrap="none" lIns="36000" tIns="36000" rIns="36000" bIns="36000" anchor="ctr"/>
                      <a:lstStyle/>
                      <a:p>
                        <a:pPr algn="ctr" eaLnBrk="1" fontAlgn="auto" hangingPunct="1">
                          <a:spcBef>
                            <a:spcPts val="0"/>
                          </a:spcBef>
                          <a:spcAft>
                            <a:spcPts val="0"/>
                          </a:spcAft>
                          <a:defRPr/>
                        </a:pPr>
                        <a:endParaRPr lang="en-GB" sz="800" b="1">
                          <a:latin typeface="Poppins" panose="00000500000000000000" pitchFamily="2" charset="0"/>
                          <a:cs typeface="Poppins" panose="00000500000000000000" pitchFamily="2" charset="0"/>
                        </a:endParaRPr>
                      </a:p>
                    </p:txBody>
                  </p:sp>
                  <p:cxnSp>
                    <p:nvCxnSpPr>
                      <p:cNvPr id="175" name="Straight Connector 174">
                        <a:extLst>
                          <a:ext uri="{FF2B5EF4-FFF2-40B4-BE49-F238E27FC236}">
                            <a16:creationId xmlns:a16="http://schemas.microsoft.com/office/drawing/2014/main" id="{36424E85-F99A-0C35-92CA-4B247DD6E015}"/>
                          </a:ext>
                        </a:extLst>
                      </p:cNvPr>
                      <p:cNvCxnSpPr/>
                      <p:nvPr/>
                    </p:nvCxnSpPr>
                    <p:spPr>
                      <a:xfrm flipV="1">
                        <a:off x="1710697" y="7005248"/>
                        <a:ext cx="0" cy="99132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76" name="Straight Connector 175">
                        <a:extLst>
                          <a:ext uri="{FF2B5EF4-FFF2-40B4-BE49-F238E27FC236}">
                            <a16:creationId xmlns:a16="http://schemas.microsoft.com/office/drawing/2014/main" id="{F056B6D8-4EAD-193E-957E-AECCE74D73B7}"/>
                          </a:ext>
                        </a:extLst>
                      </p:cNvPr>
                      <p:cNvCxnSpPr/>
                      <p:nvPr/>
                    </p:nvCxnSpPr>
                    <p:spPr>
                      <a:xfrm flipV="1">
                        <a:off x="1977847" y="7005248"/>
                        <a:ext cx="0" cy="99132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sp>
                    <p:nvSpPr>
                      <p:cNvPr id="177" name="Arc 176">
                        <a:extLst>
                          <a:ext uri="{FF2B5EF4-FFF2-40B4-BE49-F238E27FC236}">
                            <a16:creationId xmlns:a16="http://schemas.microsoft.com/office/drawing/2014/main" id="{DDEB0CA9-34A8-4919-F580-7147674B0921}"/>
                          </a:ext>
                        </a:extLst>
                      </p:cNvPr>
                      <p:cNvSpPr/>
                      <p:nvPr/>
                    </p:nvSpPr>
                    <p:spPr>
                      <a:xfrm rot="10800000">
                        <a:off x="1467677" y="6927667"/>
                        <a:ext cx="71527" cy="71547"/>
                      </a:xfrm>
                      <a:prstGeom prst="arc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wrap="none" lIns="36000" tIns="36000" rIns="36000" bIns="36000" anchor="ctr"/>
                      <a:lstStyle/>
                      <a:p>
                        <a:pPr algn="ctr" eaLnBrk="1" fontAlgn="auto" hangingPunct="1">
                          <a:spcBef>
                            <a:spcPts val="0"/>
                          </a:spcBef>
                          <a:spcAft>
                            <a:spcPts val="0"/>
                          </a:spcAft>
                          <a:defRPr/>
                        </a:pPr>
                        <a:endParaRPr lang="en-GB" sz="800" b="1">
                          <a:latin typeface="Poppins" panose="00000500000000000000" pitchFamily="2" charset="0"/>
                          <a:cs typeface="Poppins" panose="00000500000000000000" pitchFamily="2" charset="0"/>
                        </a:endParaRPr>
                      </a:p>
                    </p:txBody>
                  </p:sp>
                  <p:sp>
                    <p:nvSpPr>
                      <p:cNvPr id="178" name="Arc 177">
                        <a:extLst>
                          <a:ext uri="{FF2B5EF4-FFF2-40B4-BE49-F238E27FC236}">
                            <a16:creationId xmlns:a16="http://schemas.microsoft.com/office/drawing/2014/main" id="{54D4E400-4D2E-9246-AF99-4B92D7A36BE6}"/>
                          </a:ext>
                        </a:extLst>
                      </p:cNvPr>
                      <p:cNvSpPr/>
                      <p:nvPr/>
                    </p:nvSpPr>
                    <p:spPr>
                      <a:xfrm rot="10800000" flipH="1">
                        <a:off x="2131243" y="6927667"/>
                        <a:ext cx="71527" cy="71547"/>
                      </a:xfrm>
                      <a:prstGeom prst="arc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wrap="none" lIns="36000" tIns="36000" rIns="36000" bIns="36000" anchor="ctr"/>
                      <a:lstStyle/>
                      <a:p>
                        <a:pPr algn="ctr" eaLnBrk="1" fontAlgn="auto" hangingPunct="1">
                          <a:spcBef>
                            <a:spcPts val="0"/>
                          </a:spcBef>
                          <a:spcAft>
                            <a:spcPts val="0"/>
                          </a:spcAft>
                          <a:defRPr/>
                        </a:pPr>
                        <a:endParaRPr lang="en-GB" sz="800" b="1">
                          <a:latin typeface="Poppins" panose="00000500000000000000" pitchFamily="2" charset="0"/>
                          <a:cs typeface="Poppins" panose="00000500000000000000" pitchFamily="2" charset="0"/>
                        </a:endParaRPr>
                      </a:p>
                    </p:txBody>
                  </p:sp>
                  <p:sp>
                    <p:nvSpPr>
                      <p:cNvPr id="179" name="Oval 178">
                        <a:extLst>
                          <a:ext uri="{FF2B5EF4-FFF2-40B4-BE49-F238E27FC236}">
                            <a16:creationId xmlns:a16="http://schemas.microsoft.com/office/drawing/2014/main" id="{E8EBD36A-D3CE-2BA3-F696-F5A929584ADF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826175" y="7592281"/>
                        <a:ext cx="36195" cy="37067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wrap="none" lIns="36000" tIns="36000" rIns="36000" bIns="36000" anchor="ctr"/>
                      <a:lstStyle/>
                      <a:p>
                        <a:pPr algn="ctr" eaLnBrk="1" fontAlgn="auto" hangingPunct="1">
                          <a:spcBef>
                            <a:spcPts val="0"/>
                          </a:spcBef>
                          <a:spcAft>
                            <a:spcPts val="0"/>
                          </a:spcAft>
                          <a:defRPr/>
                        </a:pPr>
                        <a:endParaRPr lang="en-GB" sz="800" b="1">
                          <a:latin typeface="Poppins" panose="00000500000000000000" pitchFamily="2" charset="0"/>
                          <a:cs typeface="Poppins" panose="00000500000000000000" pitchFamily="2" charset="0"/>
                        </a:endParaRPr>
                      </a:p>
                    </p:txBody>
                  </p:sp>
                  <p:cxnSp>
                    <p:nvCxnSpPr>
                      <p:cNvPr id="180" name="Straight Connector 179">
                        <a:extLst>
                          <a:ext uri="{FF2B5EF4-FFF2-40B4-BE49-F238E27FC236}">
                            <a16:creationId xmlns:a16="http://schemas.microsoft.com/office/drawing/2014/main" id="{404A5873-B749-2E84-0290-EB696DADD309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flipV="1">
                        <a:off x="1845134" y="7150067"/>
                        <a:ext cx="0" cy="62927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81" name="Straight Connector 180">
                        <a:extLst>
                          <a:ext uri="{FF2B5EF4-FFF2-40B4-BE49-F238E27FC236}">
                            <a16:creationId xmlns:a16="http://schemas.microsoft.com/office/drawing/2014/main" id="{B62C9C30-86D0-5A34-CE0E-D807802ADFDC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flipV="1">
                        <a:off x="1845134" y="7993981"/>
                        <a:ext cx="0" cy="64651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82" name="Straight Connector 181">
                        <a:extLst>
                          <a:ext uri="{FF2B5EF4-FFF2-40B4-BE49-F238E27FC236}">
                            <a16:creationId xmlns:a16="http://schemas.microsoft.com/office/drawing/2014/main" id="{94B8A50E-7EC6-D7BA-EC54-C577283FDF81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5400000" flipV="1">
                        <a:off x="1417263" y="7573757"/>
                        <a:ext cx="0" cy="62910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83" name="Straight Connector 182">
                        <a:extLst>
                          <a:ext uri="{FF2B5EF4-FFF2-40B4-BE49-F238E27FC236}">
                            <a16:creationId xmlns:a16="http://schemas.microsoft.com/office/drawing/2014/main" id="{E994C04E-4AB6-6F30-DE7D-6D8A64915336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5400000" flipV="1">
                        <a:off x="2264387" y="7572895"/>
                        <a:ext cx="0" cy="64633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84" name="Straight Connector 183">
                        <a:extLst>
                          <a:ext uri="{FF2B5EF4-FFF2-40B4-BE49-F238E27FC236}">
                            <a16:creationId xmlns:a16="http://schemas.microsoft.com/office/drawing/2014/main" id="{AB4F44BD-72BF-4130-B10C-671EF4025FF3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2700000" flipV="1">
                        <a:off x="2153649" y="7275922"/>
                        <a:ext cx="0" cy="64651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85" name="Straight Connector 184">
                        <a:extLst>
                          <a:ext uri="{FF2B5EF4-FFF2-40B4-BE49-F238E27FC236}">
                            <a16:creationId xmlns:a16="http://schemas.microsoft.com/office/drawing/2014/main" id="{9A55BC58-CF84-5FB8-6C65-CD7D3322B2A5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2700000" flipV="1">
                        <a:off x="1539203" y="7875023"/>
                        <a:ext cx="0" cy="62927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86" name="Straight Connector 185">
                        <a:extLst>
                          <a:ext uri="{FF2B5EF4-FFF2-40B4-BE49-F238E27FC236}">
                            <a16:creationId xmlns:a16="http://schemas.microsoft.com/office/drawing/2014/main" id="{41F5B89D-E768-FAFA-1C50-93F58FE38492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18900000" flipH="1" flipV="1">
                        <a:off x="1541789" y="7271611"/>
                        <a:ext cx="0" cy="64651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87" name="Straight Connector 186">
                        <a:extLst>
                          <a:ext uri="{FF2B5EF4-FFF2-40B4-BE49-F238E27FC236}">
                            <a16:creationId xmlns:a16="http://schemas.microsoft.com/office/drawing/2014/main" id="{3108C3B3-4B7F-CA99-0741-9D4527B88FFB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18900000" flipH="1" flipV="1">
                        <a:off x="2150202" y="7875023"/>
                        <a:ext cx="0" cy="62927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88" name="Straight Connector 187">
                        <a:extLst>
                          <a:ext uri="{FF2B5EF4-FFF2-40B4-BE49-F238E27FC236}">
                            <a16:creationId xmlns:a16="http://schemas.microsoft.com/office/drawing/2014/main" id="{C1AF4EF1-521B-EB3D-C60E-DD7851806528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3960000" flipV="1">
                        <a:off x="2242842" y="7422904"/>
                        <a:ext cx="0" cy="62910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89" name="Straight Connector 188">
                        <a:extLst>
                          <a:ext uri="{FF2B5EF4-FFF2-40B4-BE49-F238E27FC236}">
                            <a16:creationId xmlns:a16="http://schemas.microsoft.com/office/drawing/2014/main" id="{78A79F55-92F2-A0A5-C3D2-3E64A20A9CC9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3960000" flipV="1">
                        <a:off x="1447425" y="7733230"/>
                        <a:ext cx="0" cy="64633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90" name="Straight Connector 189">
                        <a:extLst>
                          <a:ext uri="{FF2B5EF4-FFF2-40B4-BE49-F238E27FC236}">
                            <a16:creationId xmlns:a16="http://schemas.microsoft.com/office/drawing/2014/main" id="{FD6FC2C2-7866-5989-C1C8-7394C6D3FC62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17640000" flipH="1" flipV="1">
                        <a:off x="1447425" y="7409974"/>
                        <a:ext cx="0" cy="64633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91" name="Straight Connector 190">
                        <a:extLst>
                          <a:ext uri="{FF2B5EF4-FFF2-40B4-BE49-F238E27FC236}">
                            <a16:creationId xmlns:a16="http://schemas.microsoft.com/office/drawing/2014/main" id="{F306D941-217B-37F7-39E5-909AC5A472C7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17640000" flipH="1" flipV="1">
                        <a:off x="2236810" y="7734954"/>
                        <a:ext cx="0" cy="62909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92" name="Straight Connector 191">
                        <a:extLst>
                          <a:ext uri="{FF2B5EF4-FFF2-40B4-BE49-F238E27FC236}">
                            <a16:creationId xmlns:a16="http://schemas.microsoft.com/office/drawing/2014/main" id="{D1C4708C-6581-28AC-76BB-01E4773BD793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1320000" flipV="1">
                        <a:off x="2013179" y="7181962"/>
                        <a:ext cx="0" cy="62927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93" name="Straight Connector 192">
                        <a:extLst>
                          <a:ext uri="{FF2B5EF4-FFF2-40B4-BE49-F238E27FC236}">
                            <a16:creationId xmlns:a16="http://schemas.microsoft.com/office/drawing/2014/main" id="{9E66A1DD-E245-5051-51C8-251D2248D45C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1320000" flipV="1">
                        <a:off x="1673640" y="7964672"/>
                        <a:ext cx="0" cy="63789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94" name="Straight Connector 193">
                        <a:extLst>
                          <a:ext uri="{FF2B5EF4-FFF2-40B4-BE49-F238E27FC236}">
                            <a16:creationId xmlns:a16="http://schemas.microsoft.com/office/drawing/2014/main" id="{A2B0ADDF-AF76-17BC-0E5E-22B15BAD78DC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20280000" flipH="1" flipV="1">
                        <a:off x="2013179" y="7968983"/>
                        <a:ext cx="0" cy="64651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95" name="Straight Connector 194">
                        <a:extLst>
                          <a:ext uri="{FF2B5EF4-FFF2-40B4-BE49-F238E27FC236}">
                            <a16:creationId xmlns:a16="http://schemas.microsoft.com/office/drawing/2014/main" id="{DC25EB69-17EE-2361-5BC0-5649EA3B9A7D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20280000" flipH="1" flipV="1">
                        <a:off x="1673640" y="7181962"/>
                        <a:ext cx="0" cy="62927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</p:grpSp>
                <p:sp>
                  <p:nvSpPr>
                    <p:cNvPr id="158" name="TextBox 59">
                      <a:extLst>
                        <a:ext uri="{FF2B5EF4-FFF2-40B4-BE49-F238E27FC236}">
                          <a16:creationId xmlns:a16="http://schemas.microsoft.com/office/drawing/2014/main" id="{D868F26F-7893-9D8B-F06E-4E806459F480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034953" y="7556957"/>
                      <a:ext cx="296796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400</a:t>
                      </a:r>
                    </a:p>
                  </p:txBody>
                </p:sp>
                <p:sp>
                  <p:nvSpPr>
                    <p:cNvPr id="159" name="TextBox 60">
                      <a:extLst>
                        <a:ext uri="{FF2B5EF4-FFF2-40B4-BE49-F238E27FC236}">
                          <a16:creationId xmlns:a16="http://schemas.microsoft.com/office/drawing/2014/main" id="{5BA059E0-642C-3038-126A-C7946F78FA95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162587" y="7768353"/>
                      <a:ext cx="296795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600</a:t>
                      </a:r>
                    </a:p>
                  </p:txBody>
                </p:sp>
                <p:sp>
                  <p:nvSpPr>
                    <p:cNvPr id="160" name="TextBox 61">
                      <a:extLst>
                        <a:ext uri="{FF2B5EF4-FFF2-40B4-BE49-F238E27FC236}">
                          <a16:creationId xmlns:a16="http://schemas.microsoft.com/office/drawing/2014/main" id="{EE2B4A39-87DF-E620-5014-AA569ECA81A4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188379" y="7997685"/>
                      <a:ext cx="296795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800</a:t>
                      </a:r>
                    </a:p>
                  </p:txBody>
                </p:sp>
                <p:sp>
                  <p:nvSpPr>
                    <p:cNvPr id="161" name="TextBox 62">
                      <a:extLst>
                        <a:ext uri="{FF2B5EF4-FFF2-40B4-BE49-F238E27FC236}">
                          <a16:creationId xmlns:a16="http://schemas.microsoft.com/office/drawing/2014/main" id="{C1DFD7F6-93C8-11F1-E6A1-93CC4680274B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144239" y="8271134"/>
                      <a:ext cx="296795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1kg</a:t>
                      </a:r>
                    </a:p>
                  </p:txBody>
                </p:sp>
                <p:sp>
                  <p:nvSpPr>
                    <p:cNvPr id="162" name="TextBox 63">
                      <a:extLst>
                        <a:ext uri="{FF2B5EF4-FFF2-40B4-BE49-F238E27FC236}">
                          <a16:creationId xmlns:a16="http://schemas.microsoft.com/office/drawing/2014/main" id="{E5B93B49-3FFE-7EF6-7D9F-83641448F308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026389" y="8478621"/>
                      <a:ext cx="296795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200</a:t>
                      </a:r>
                    </a:p>
                  </p:txBody>
                </p:sp>
                <p:sp>
                  <p:nvSpPr>
                    <p:cNvPr id="163" name="TextBox 64">
                      <a:extLst>
                        <a:ext uri="{FF2B5EF4-FFF2-40B4-BE49-F238E27FC236}">
                          <a16:creationId xmlns:a16="http://schemas.microsoft.com/office/drawing/2014/main" id="{8307331B-280E-C39D-6F61-B335A3F38BCF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825246" y="8637972"/>
                      <a:ext cx="296795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400</a:t>
                      </a:r>
                    </a:p>
                  </p:txBody>
                </p:sp>
                <p:sp>
                  <p:nvSpPr>
                    <p:cNvPr id="164" name="TextBox 65">
                      <a:extLst>
                        <a:ext uri="{FF2B5EF4-FFF2-40B4-BE49-F238E27FC236}">
                          <a16:creationId xmlns:a16="http://schemas.microsoft.com/office/drawing/2014/main" id="{0C81BC78-F532-C2E2-E292-F4B8EF6D59E3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566282" y="8680968"/>
                      <a:ext cx="296796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600</a:t>
                      </a:r>
                    </a:p>
                  </p:txBody>
                </p:sp>
                <p:sp>
                  <p:nvSpPr>
                    <p:cNvPr id="165" name="TextBox 66">
                      <a:extLst>
                        <a:ext uri="{FF2B5EF4-FFF2-40B4-BE49-F238E27FC236}">
                          <a16:creationId xmlns:a16="http://schemas.microsoft.com/office/drawing/2014/main" id="{CBE70FAB-49D9-0589-7CE9-7E5875F778D8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283337" y="8632085"/>
                      <a:ext cx="296797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800</a:t>
                      </a:r>
                    </a:p>
                  </p:txBody>
                </p:sp>
                <p:sp>
                  <p:nvSpPr>
                    <p:cNvPr id="166" name="TextBox 67">
                      <a:extLst>
                        <a:ext uri="{FF2B5EF4-FFF2-40B4-BE49-F238E27FC236}">
                          <a16:creationId xmlns:a16="http://schemas.microsoft.com/office/drawing/2014/main" id="{0BFF4646-DD2E-4FB1-BD09-3432BB3EA2EA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098033" y="8495354"/>
                      <a:ext cx="350971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2kg</a:t>
                      </a:r>
                    </a:p>
                  </p:txBody>
                </p:sp>
                <p:sp>
                  <p:nvSpPr>
                    <p:cNvPr id="167" name="TextBox 68">
                      <a:extLst>
                        <a:ext uri="{FF2B5EF4-FFF2-40B4-BE49-F238E27FC236}">
                          <a16:creationId xmlns:a16="http://schemas.microsoft.com/office/drawing/2014/main" id="{70D281CF-4316-D507-9045-7D96074892AC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943238" y="8268470"/>
                      <a:ext cx="350970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200</a:t>
                      </a:r>
                    </a:p>
                  </p:txBody>
                </p:sp>
                <p:sp>
                  <p:nvSpPr>
                    <p:cNvPr id="168" name="TextBox 69">
                      <a:extLst>
                        <a:ext uri="{FF2B5EF4-FFF2-40B4-BE49-F238E27FC236}">
                          <a16:creationId xmlns:a16="http://schemas.microsoft.com/office/drawing/2014/main" id="{37A30810-4E30-0E4B-CFF0-39BD9A5B446B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894710" y="8010452"/>
                      <a:ext cx="350970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400</a:t>
                      </a:r>
                    </a:p>
                  </p:txBody>
                </p:sp>
                <p:sp>
                  <p:nvSpPr>
                    <p:cNvPr id="169" name="TextBox 70">
                      <a:extLst>
                        <a:ext uri="{FF2B5EF4-FFF2-40B4-BE49-F238E27FC236}">
                          <a16:creationId xmlns:a16="http://schemas.microsoft.com/office/drawing/2014/main" id="{F8E1E179-5D2A-DB75-C1AC-D5B88FBF4C66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959564" y="7779886"/>
                      <a:ext cx="350970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600</a:t>
                      </a:r>
                    </a:p>
                  </p:txBody>
                </p:sp>
                <p:sp>
                  <p:nvSpPr>
                    <p:cNvPr id="170" name="TextBox 71">
                      <a:extLst>
                        <a:ext uri="{FF2B5EF4-FFF2-40B4-BE49-F238E27FC236}">
                          <a16:creationId xmlns:a16="http://schemas.microsoft.com/office/drawing/2014/main" id="{28086DCB-A1C2-9132-A481-A18DB7E70B2E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063968" y="7554961"/>
                      <a:ext cx="350970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800</a:t>
                      </a:r>
                    </a:p>
                  </p:txBody>
                </p:sp>
                <p:sp>
                  <p:nvSpPr>
                    <p:cNvPr id="171" name="TextBox 72">
                      <a:extLst>
                        <a:ext uri="{FF2B5EF4-FFF2-40B4-BE49-F238E27FC236}">
                          <a16:creationId xmlns:a16="http://schemas.microsoft.com/office/drawing/2014/main" id="{2D6FA085-61AF-5966-7628-2F6D9CE6C82E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273913" y="7399023"/>
                      <a:ext cx="350970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3kg</a:t>
                      </a:r>
                    </a:p>
                  </p:txBody>
                </p:sp>
              </p:grpSp>
              <p:sp>
                <p:nvSpPr>
                  <p:cNvPr id="155" name="TextBox 56">
                    <a:extLst>
                      <a:ext uri="{FF2B5EF4-FFF2-40B4-BE49-F238E27FC236}">
                        <a16:creationId xmlns:a16="http://schemas.microsoft.com/office/drawing/2014/main" id="{DA3A6248-CC80-CAA8-C484-C33143407512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569588" y="7344451"/>
                    <a:ext cx="296796" cy="215444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36000" tIns="36000" rIns="36000" bIns="36000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r>
                      <a:rPr lang="en-GB" altLang="en-US" sz="800" b="1">
                        <a:latin typeface="Poppins" panose="00000500000000000000" pitchFamily="2" charset="0"/>
                        <a:cs typeface="Poppins" panose="00000500000000000000" pitchFamily="2" charset="0"/>
                      </a:rPr>
                      <a:t>0</a:t>
                    </a:r>
                  </a:p>
                </p:txBody>
              </p:sp>
              <p:sp>
                <p:nvSpPr>
                  <p:cNvPr id="156" name="TextBox 57">
                    <a:extLst>
                      <a:ext uri="{FF2B5EF4-FFF2-40B4-BE49-F238E27FC236}">
                        <a16:creationId xmlns:a16="http://schemas.microsoft.com/office/drawing/2014/main" id="{6830E50F-C590-2582-F797-C8A42FE71362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825008" y="7405333"/>
                    <a:ext cx="296796" cy="215444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36000" tIns="36000" rIns="36000" bIns="36000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r>
                      <a:rPr lang="en-GB" altLang="en-US" sz="800" b="1">
                        <a:latin typeface="Poppins" panose="00000500000000000000" pitchFamily="2" charset="0"/>
                        <a:cs typeface="Poppins" panose="00000500000000000000" pitchFamily="2" charset="0"/>
                      </a:rPr>
                      <a:t>200</a:t>
                    </a:r>
                  </a:p>
                </p:txBody>
              </p:sp>
            </p:grpSp>
            <p:cxnSp>
              <p:nvCxnSpPr>
                <p:cNvPr id="152" name="Straight Arrow Connector 151">
                  <a:extLst>
                    <a:ext uri="{FF2B5EF4-FFF2-40B4-BE49-F238E27FC236}">
                      <a16:creationId xmlns:a16="http://schemas.microsoft.com/office/drawing/2014/main" id="{3A86B63A-F178-C40E-33CA-698B9D515F0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5222568" y="2668185"/>
                  <a:ext cx="330924" cy="206971"/>
                </a:xfrm>
                <a:prstGeom prst="straightConnector1">
                  <a:avLst/>
                </a:prstGeom>
                <a:ln w="12700">
                  <a:solidFill>
                    <a:schemeClr val="tx1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53" name="TextBox 6">
                  <a:extLst>
                    <a:ext uri="{FF2B5EF4-FFF2-40B4-BE49-F238E27FC236}">
                      <a16:creationId xmlns:a16="http://schemas.microsoft.com/office/drawing/2014/main" id="{4E3EF5BC-D49D-4AAD-F6E5-746543B70D40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5132326" y="2871290"/>
                  <a:ext cx="177922" cy="12915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en-GB" altLang="en-US" sz="800" b="1">
                      <a:latin typeface="Poppins" panose="00000500000000000000" pitchFamily="2" charset="0"/>
                      <a:cs typeface="Poppins" panose="00000500000000000000" pitchFamily="2" charset="0"/>
                    </a:rPr>
                    <a:t>Kg</a:t>
                  </a:r>
                </a:p>
              </p:txBody>
            </p:sp>
          </p:grpSp>
          <p:cxnSp>
            <p:nvCxnSpPr>
              <p:cNvPr id="150" name="Straight Connector 149">
                <a:extLst>
                  <a:ext uri="{FF2B5EF4-FFF2-40B4-BE49-F238E27FC236}">
                    <a16:creationId xmlns:a16="http://schemas.microsoft.com/office/drawing/2014/main" id="{60E2B9E4-B3EB-0D77-3F95-4D1819E1E8A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980000" flipV="1">
                <a:off x="3698054" y="2222627"/>
                <a:ext cx="0" cy="73027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746F9A7E-BFAE-21FC-2C70-DE66AA8B2A99}"/>
                </a:ext>
              </a:extLst>
            </p:cNvPr>
            <p:cNvCxnSpPr>
              <a:cxnSpLocks/>
            </p:cNvCxnSpPr>
            <p:nvPr/>
          </p:nvCxnSpPr>
          <p:spPr bwMode="auto">
            <a:xfrm rot="3300000" flipV="1">
              <a:off x="5339296" y="2227801"/>
              <a:ext cx="0" cy="7298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AD31D0BE-D4B2-F269-8394-5F1AB4ED2643}"/>
                </a:ext>
              </a:extLst>
            </p:cNvPr>
            <p:cNvCxnSpPr>
              <a:cxnSpLocks/>
            </p:cNvCxnSpPr>
            <p:nvPr/>
          </p:nvCxnSpPr>
          <p:spPr bwMode="auto">
            <a:xfrm rot="4740000" flipV="1">
              <a:off x="5402545" y="2395277"/>
              <a:ext cx="0" cy="7298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23FC9633-3F12-000D-44F1-5EA246C5E489}"/>
                </a:ext>
              </a:extLst>
            </p:cNvPr>
            <p:cNvCxnSpPr>
              <a:cxnSpLocks/>
            </p:cNvCxnSpPr>
            <p:nvPr/>
          </p:nvCxnSpPr>
          <p:spPr bwMode="auto">
            <a:xfrm rot="660000" flipV="1">
              <a:off x="5034237" y="2005288"/>
              <a:ext cx="0" cy="73027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B11F1DBA-523B-32CB-0433-E4EE61C43D3A}"/>
                </a:ext>
              </a:extLst>
            </p:cNvPr>
            <p:cNvCxnSpPr>
              <a:cxnSpLocks/>
            </p:cNvCxnSpPr>
            <p:nvPr/>
          </p:nvCxnSpPr>
          <p:spPr bwMode="auto">
            <a:xfrm rot="6120000" flipV="1">
              <a:off x="5404491" y="2571516"/>
              <a:ext cx="0" cy="7298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D1EB7A35-65FE-DCCF-34A9-B590C4CAB1F9}"/>
                </a:ext>
              </a:extLst>
            </p:cNvPr>
            <p:cNvCxnSpPr>
              <a:cxnSpLocks/>
            </p:cNvCxnSpPr>
            <p:nvPr/>
          </p:nvCxnSpPr>
          <p:spPr bwMode="auto">
            <a:xfrm rot="18300000" flipV="1">
              <a:off x="5331511" y="2747755"/>
              <a:ext cx="0" cy="7298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4E2CA386-3052-1BB6-6921-13BE1E2D79DC}"/>
                </a:ext>
              </a:extLst>
            </p:cNvPr>
            <p:cNvCxnSpPr>
              <a:cxnSpLocks/>
            </p:cNvCxnSpPr>
            <p:nvPr/>
          </p:nvCxnSpPr>
          <p:spPr bwMode="auto">
            <a:xfrm rot="19560000" flipV="1">
              <a:off x="5209390" y="2876747"/>
              <a:ext cx="0" cy="7302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71B06607-132B-16C5-C082-D61E28F0AED1}"/>
                </a:ext>
              </a:extLst>
            </p:cNvPr>
            <p:cNvCxnSpPr>
              <a:cxnSpLocks/>
            </p:cNvCxnSpPr>
            <p:nvPr/>
          </p:nvCxnSpPr>
          <p:spPr bwMode="auto">
            <a:xfrm rot="20940000" flipV="1">
              <a:off x="5033265" y="2950748"/>
              <a:ext cx="0" cy="7302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8C209CEF-2731-DCFF-4EE1-11532BC2A83D}"/>
                </a:ext>
              </a:extLst>
            </p:cNvPr>
            <p:cNvCxnSpPr>
              <a:cxnSpLocks/>
            </p:cNvCxnSpPr>
            <p:nvPr/>
          </p:nvCxnSpPr>
          <p:spPr bwMode="auto">
            <a:xfrm rot="660000" flipV="1">
              <a:off x="4834758" y="2950748"/>
              <a:ext cx="0" cy="7302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26693DD2-D6B3-47BA-C26C-B632F3113BE7}"/>
                </a:ext>
              </a:extLst>
            </p:cNvPr>
            <p:cNvCxnSpPr>
              <a:cxnSpLocks/>
            </p:cNvCxnSpPr>
            <p:nvPr/>
          </p:nvCxnSpPr>
          <p:spPr bwMode="auto">
            <a:xfrm rot="1980000" flipV="1">
              <a:off x="4658632" y="2876747"/>
              <a:ext cx="0" cy="7302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09C31F06-5A0C-0202-5FF7-2F4905CC6BA3}"/>
                </a:ext>
              </a:extLst>
            </p:cNvPr>
            <p:cNvCxnSpPr>
              <a:cxnSpLocks/>
            </p:cNvCxnSpPr>
            <p:nvPr/>
          </p:nvCxnSpPr>
          <p:spPr bwMode="auto">
            <a:xfrm rot="3300000" flipV="1">
              <a:off x="4529700" y="2738018"/>
              <a:ext cx="0" cy="7298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8BB27971-C9DA-CFFF-07BB-5CD780B9E56D}"/>
                </a:ext>
              </a:extLst>
            </p:cNvPr>
            <p:cNvCxnSpPr>
              <a:cxnSpLocks/>
            </p:cNvCxnSpPr>
            <p:nvPr/>
          </p:nvCxnSpPr>
          <p:spPr bwMode="auto">
            <a:xfrm rot="4740000" flipV="1">
              <a:off x="4461586" y="2571516"/>
              <a:ext cx="0" cy="7298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DBBE25FC-5B0D-F23D-BF6A-4E2BD4777DA9}"/>
                </a:ext>
              </a:extLst>
            </p:cNvPr>
            <p:cNvCxnSpPr>
              <a:cxnSpLocks/>
            </p:cNvCxnSpPr>
            <p:nvPr/>
          </p:nvCxnSpPr>
          <p:spPr bwMode="auto">
            <a:xfrm rot="6120000" flipV="1">
              <a:off x="4459639" y="2381645"/>
              <a:ext cx="0" cy="7298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Straight Connector 146">
              <a:extLst>
                <a:ext uri="{FF2B5EF4-FFF2-40B4-BE49-F238E27FC236}">
                  <a16:creationId xmlns:a16="http://schemas.microsoft.com/office/drawing/2014/main" id="{ED241954-FCFC-7D4C-5B88-0DEEE203152C}"/>
                </a:ext>
              </a:extLst>
            </p:cNvPr>
            <p:cNvCxnSpPr>
              <a:cxnSpLocks/>
            </p:cNvCxnSpPr>
            <p:nvPr/>
          </p:nvCxnSpPr>
          <p:spPr bwMode="auto">
            <a:xfrm rot="18300000" flipV="1">
              <a:off x="4531647" y="2208327"/>
              <a:ext cx="0" cy="7298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Straight Connector 147">
              <a:extLst>
                <a:ext uri="{FF2B5EF4-FFF2-40B4-BE49-F238E27FC236}">
                  <a16:creationId xmlns:a16="http://schemas.microsoft.com/office/drawing/2014/main" id="{1BEF2AB7-E58F-27B1-6A81-5EAD67546A9E}"/>
                </a:ext>
              </a:extLst>
            </p:cNvPr>
            <p:cNvCxnSpPr>
              <a:cxnSpLocks/>
            </p:cNvCxnSpPr>
            <p:nvPr/>
          </p:nvCxnSpPr>
          <p:spPr bwMode="auto">
            <a:xfrm rot="19560000" flipV="1">
              <a:off x="4666416" y="2083183"/>
              <a:ext cx="0" cy="73027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97" name="Picture 196">
            <a:extLst>
              <a:ext uri="{FF2B5EF4-FFF2-40B4-BE49-F238E27FC236}">
                <a16:creationId xmlns:a16="http://schemas.microsoft.com/office/drawing/2014/main" id="{8F8B85E7-C325-4EE8-523F-536D50BC6C8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7130" t="20319" r="18145" b="64298"/>
          <a:stretch/>
        </p:blipFill>
        <p:spPr>
          <a:xfrm>
            <a:off x="1880654" y="1785113"/>
            <a:ext cx="1652997" cy="1476000"/>
          </a:xfrm>
          <a:prstGeom prst="rect">
            <a:avLst/>
          </a:prstGeom>
        </p:spPr>
      </p:pic>
      <p:pic>
        <p:nvPicPr>
          <p:cNvPr id="198" name="Picture 197">
            <a:extLst>
              <a:ext uri="{FF2B5EF4-FFF2-40B4-BE49-F238E27FC236}">
                <a16:creationId xmlns:a16="http://schemas.microsoft.com/office/drawing/2014/main" id="{53CE6B46-71A5-8099-5999-D87AD4BFAA0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4452" t="85709" r="174" b="12"/>
          <a:stretch/>
        </p:blipFill>
        <p:spPr>
          <a:xfrm>
            <a:off x="5458113" y="2217274"/>
            <a:ext cx="1233486" cy="979280"/>
          </a:xfrm>
          <a:prstGeom prst="rect">
            <a:avLst/>
          </a:prstGeom>
        </p:spPr>
      </p:pic>
      <p:pic>
        <p:nvPicPr>
          <p:cNvPr id="199" name="Picture 198">
            <a:extLst>
              <a:ext uri="{FF2B5EF4-FFF2-40B4-BE49-F238E27FC236}">
                <a16:creationId xmlns:a16="http://schemas.microsoft.com/office/drawing/2014/main" id="{ACFF2357-6E69-77FA-8205-E66529595FB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6433" t="2714" r="35091" b="83782"/>
          <a:stretch/>
        </p:blipFill>
        <p:spPr>
          <a:xfrm>
            <a:off x="8784170" y="2422062"/>
            <a:ext cx="1482273" cy="926141"/>
          </a:xfrm>
          <a:prstGeom prst="rect">
            <a:avLst/>
          </a:prstGeom>
        </p:spPr>
      </p:pic>
      <p:sp>
        <p:nvSpPr>
          <p:cNvPr id="205" name="Rectangle: Rounded Corners 204">
            <a:extLst>
              <a:ext uri="{FF2B5EF4-FFF2-40B4-BE49-F238E27FC236}">
                <a16:creationId xmlns:a16="http://schemas.microsoft.com/office/drawing/2014/main" id="{A7D685FF-A944-D087-954D-FEE616AD9EB8}"/>
              </a:ext>
            </a:extLst>
          </p:cNvPr>
          <p:cNvSpPr/>
          <p:nvPr/>
        </p:nvSpPr>
        <p:spPr>
          <a:xfrm>
            <a:off x="1368795" y="5563697"/>
            <a:ext cx="2520000" cy="612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_ kg and ___ g</a:t>
            </a:r>
          </a:p>
        </p:txBody>
      </p:sp>
      <p:sp>
        <p:nvSpPr>
          <p:cNvPr id="206" name="Rectangle: Rounded Corners 205">
            <a:extLst>
              <a:ext uri="{FF2B5EF4-FFF2-40B4-BE49-F238E27FC236}">
                <a16:creationId xmlns:a16="http://schemas.microsoft.com/office/drawing/2014/main" id="{FCFE3963-DAD9-DAD3-CA26-D190F76DADFE}"/>
              </a:ext>
            </a:extLst>
          </p:cNvPr>
          <p:cNvSpPr/>
          <p:nvPr/>
        </p:nvSpPr>
        <p:spPr>
          <a:xfrm>
            <a:off x="4825163" y="5563697"/>
            <a:ext cx="2520000" cy="612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_ kg and ___ g</a:t>
            </a:r>
          </a:p>
        </p:txBody>
      </p:sp>
      <p:sp>
        <p:nvSpPr>
          <p:cNvPr id="207" name="Rectangle: Rounded Corners 206">
            <a:extLst>
              <a:ext uri="{FF2B5EF4-FFF2-40B4-BE49-F238E27FC236}">
                <a16:creationId xmlns:a16="http://schemas.microsoft.com/office/drawing/2014/main" id="{49528C67-D484-BDFF-9892-72CF594D9B33}"/>
              </a:ext>
            </a:extLst>
          </p:cNvPr>
          <p:cNvSpPr/>
          <p:nvPr/>
        </p:nvSpPr>
        <p:spPr>
          <a:xfrm>
            <a:off x="8265104" y="5563697"/>
            <a:ext cx="2520000" cy="612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_ kg and ___ g</a:t>
            </a:r>
          </a:p>
        </p:txBody>
      </p:sp>
    </p:spTree>
    <p:extLst>
      <p:ext uri="{BB962C8B-B14F-4D97-AF65-F5344CB8AC3E}">
        <p14:creationId xmlns:p14="http://schemas.microsoft.com/office/powerpoint/2010/main" val="29110234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038FE58-089E-7829-7C8C-A1987FBFC7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1884" y="1121613"/>
            <a:ext cx="11885945" cy="1418388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Aft>
                <a:spcPts val="0"/>
              </a:spcAft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Identify the mass of each toy. Record your answer in grams and kilograms.</a:t>
            </a: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Equivalent Masses (kilograms and grams)</a:t>
            </a:r>
          </a:p>
        </p:txBody>
      </p:sp>
      <p:grpSp>
        <p:nvGrpSpPr>
          <p:cNvPr id="2" name="Group 133">
            <a:extLst>
              <a:ext uri="{FF2B5EF4-FFF2-40B4-BE49-F238E27FC236}">
                <a16:creationId xmlns:a16="http://schemas.microsoft.com/office/drawing/2014/main" id="{A9A3983C-6E41-A4DC-A205-BC4310E3C13E}"/>
              </a:ext>
            </a:extLst>
          </p:cNvPr>
          <p:cNvGrpSpPr>
            <a:grpSpLocks/>
          </p:cNvGrpSpPr>
          <p:nvPr/>
        </p:nvGrpSpPr>
        <p:grpSpPr bwMode="auto">
          <a:xfrm>
            <a:off x="1716777" y="3072532"/>
            <a:ext cx="1862137" cy="2163762"/>
            <a:chOff x="4367684" y="1746284"/>
            <a:chExt cx="1141412" cy="1327150"/>
          </a:xfrm>
        </p:grpSpPr>
        <p:grpSp>
          <p:nvGrpSpPr>
            <p:cNvPr id="6" name="Group 134">
              <a:extLst>
                <a:ext uri="{FF2B5EF4-FFF2-40B4-BE49-F238E27FC236}">
                  <a16:creationId xmlns:a16="http://schemas.microsoft.com/office/drawing/2014/main" id="{F277BF71-2E59-3908-626B-8A2BC141E09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367684" y="1746284"/>
              <a:ext cx="1141412" cy="1327150"/>
              <a:chOff x="2858294" y="1889622"/>
              <a:chExt cx="1141412" cy="1327150"/>
            </a:xfrm>
          </p:grpSpPr>
          <p:grpSp>
            <p:nvGrpSpPr>
              <p:cNvPr id="23" name="Group 97">
                <a:extLst>
                  <a:ext uri="{FF2B5EF4-FFF2-40B4-BE49-F238E27FC236}">
                    <a16:creationId xmlns:a16="http://schemas.microsoft.com/office/drawing/2014/main" id="{C1EC2D5C-3EAB-B9EA-613F-948D4989FAD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858294" y="1889622"/>
                <a:ext cx="1141412" cy="1327150"/>
                <a:chOff x="4657349" y="2102624"/>
                <a:chExt cx="1141158" cy="1326376"/>
              </a:xfrm>
            </p:grpSpPr>
            <p:grpSp>
              <p:nvGrpSpPr>
                <p:cNvPr id="25" name="Group 11">
                  <a:extLst>
                    <a:ext uri="{FF2B5EF4-FFF2-40B4-BE49-F238E27FC236}">
                      <a16:creationId xmlns:a16="http://schemas.microsoft.com/office/drawing/2014/main" id="{1499F7D2-260C-712A-CEF4-9952CF6AE840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4657349" y="2102624"/>
                  <a:ext cx="1141158" cy="1326376"/>
                  <a:chOff x="766712" y="6837917"/>
                  <a:chExt cx="1903595" cy="2212558"/>
                </a:xfrm>
              </p:grpSpPr>
              <p:grpSp>
                <p:nvGrpSpPr>
                  <p:cNvPr id="28" name="Group 55">
                    <a:extLst>
                      <a:ext uri="{FF2B5EF4-FFF2-40B4-BE49-F238E27FC236}">
                        <a16:creationId xmlns:a16="http://schemas.microsoft.com/office/drawing/2014/main" id="{45017446-4A0E-502F-A428-1148F2166D99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766712" y="6837917"/>
                    <a:ext cx="1903595" cy="2212558"/>
                    <a:chOff x="766712" y="6837917"/>
                    <a:chExt cx="1903595" cy="2212558"/>
                  </a:xfrm>
                </p:grpSpPr>
                <p:grpSp>
                  <p:nvGrpSpPr>
                    <p:cNvPr id="31" name="Group 58">
                      <a:extLst>
                        <a:ext uri="{FF2B5EF4-FFF2-40B4-BE49-F238E27FC236}">
                          <a16:creationId xmlns:a16="http://schemas.microsoft.com/office/drawing/2014/main" id="{CD532D60-4FC9-4304-F3AA-0A32E59C3B27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>
                      <a:off x="766712" y="6837917"/>
                      <a:ext cx="1903595" cy="2212558"/>
                      <a:chOff x="1343581" y="6927667"/>
                      <a:chExt cx="1010861" cy="1174928"/>
                    </a:xfrm>
                  </p:grpSpPr>
                  <p:cxnSp>
                    <p:nvCxnSpPr>
                      <p:cNvPr id="46" name="Straight Connector 45">
                        <a:extLst>
                          <a:ext uri="{FF2B5EF4-FFF2-40B4-BE49-F238E27FC236}">
                            <a16:creationId xmlns:a16="http://schemas.microsoft.com/office/drawing/2014/main" id="{33B367F8-407F-C901-6917-AB63191326C6}"/>
                          </a:ext>
                        </a:extLst>
                      </p:cNvPr>
                      <p:cNvCxnSpPr/>
                      <p:nvPr/>
                    </p:nvCxnSpPr>
                    <p:spPr>
                      <a:xfrm>
                        <a:off x="1503871" y="6999214"/>
                        <a:ext cx="669598" cy="0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sp>
                    <p:nvSpPr>
                      <p:cNvPr id="47" name="Rectangle: Rounded Corners 46">
                        <a:extLst>
                          <a:ext uri="{FF2B5EF4-FFF2-40B4-BE49-F238E27FC236}">
                            <a16:creationId xmlns:a16="http://schemas.microsoft.com/office/drawing/2014/main" id="{3620503C-8C0F-90AF-70D5-88BF5859DB53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343581" y="7104380"/>
                        <a:ext cx="1010861" cy="998215"/>
                      </a:xfrm>
                      <a:prstGeom prst="roundRect">
                        <a:avLst/>
                      </a:prstGeom>
                      <a:solidFill>
                        <a:schemeClr val="bg1">
                          <a:lumMod val="85000"/>
                        </a:schemeClr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wrap="none" lIns="36000" tIns="36000" rIns="36000" bIns="36000" anchor="ctr"/>
                      <a:lstStyle/>
                      <a:p>
                        <a:pPr algn="ctr" eaLnBrk="1" fontAlgn="auto" hangingPunct="1">
                          <a:spcBef>
                            <a:spcPts val="0"/>
                          </a:spcBef>
                          <a:spcAft>
                            <a:spcPts val="0"/>
                          </a:spcAft>
                          <a:defRPr/>
                        </a:pPr>
                        <a:endParaRPr lang="en-GB" sz="800" b="1">
                          <a:latin typeface="Poppins" panose="00000500000000000000" pitchFamily="2" charset="0"/>
                          <a:cs typeface="Poppins" panose="00000500000000000000" pitchFamily="2" charset="0"/>
                        </a:endParaRPr>
                      </a:p>
                    </p:txBody>
                  </p:sp>
                  <p:sp>
                    <p:nvSpPr>
                      <p:cNvPr id="48" name="Oval 47">
                        <a:extLst>
                          <a:ext uri="{FF2B5EF4-FFF2-40B4-BE49-F238E27FC236}">
                            <a16:creationId xmlns:a16="http://schemas.microsoft.com/office/drawing/2014/main" id="{4CBEF26C-907D-AFAC-8DE1-D8076F39BC83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387531" y="7150067"/>
                        <a:ext cx="913481" cy="914599"/>
                      </a:xfrm>
                      <a:prstGeom prst="ellipse">
                        <a:avLst/>
                      </a:prstGeom>
                      <a:solidFill>
                        <a:schemeClr val="bg1"/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wrap="none" lIns="36000" tIns="36000" rIns="36000" bIns="36000" anchor="ctr"/>
                      <a:lstStyle/>
                      <a:p>
                        <a:pPr algn="ctr" eaLnBrk="1" fontAlgn="auto" hangingPunct="1">
                          <a:spcBef>
                            <a:spcPts val="0"/>
                          </a:spcBef>
                          <a:spcAft>
                            <a:spcPts val="0"/>
                          </a:spcAft>
                          <a:defRPr/>
                        </a:pPr>
                        <a:endParaRPr lang="en-GB" sz="800" b="1">
                          <a:latin typeface="Poppins" panose="00000500000000000000" pitchFamily="2" charset="0"/>
                          <a:cs typeface="Poppins" panose="00000500000000000000" pitchFamily="2" charset="0"/>
                        </a:endParaRPr>
                      </a:p>
                    </p:txBody>
                  </p:sp>
                  <p:cxnSp>
                    <p:nvCxnSpPr>
                      <p:cNvPr id="49" name="Straight Connector 48">
                        <a:extLst>
                          <a:ext uri="{FF2B5EF4-FFF2-40B4-BE49-F238E27FC236}">
                            <a16:creationId xmlns:a16="http://schemas.microsoft.com/office/drawing/2014/main" id="{80DB6123-634F-0DF2-E48B-09F9D6826B60}"/>
                          </a:ext>
                        </a:extLst>
                      </p:cNvPr>
                      <p:cNvCxnSpPr/>
                      <p:nvPr/>
                    </p:nvCxnSpPr>
                    <p:spPr>
                      <a:xfrm flipV="1">
                        <a:off x="1710697" y="7005248"/>
                        <a:ext cx="0" cy="99132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50" name="Straight Connector 49">
                        <a:extLst>
                          <a:ext uri="{FF2B5EF4-FFF2-40B4-BE49-F238E27FC236}">
                            <a16:creationId xmlns:a16="http://schemas.microsoft.com/office/drawing/2014/main" id="{FADF1A32-51B6-2BE4-39B0-F6713A9BBCC8}"/>
                          </a:ext>
                        </a:extLst>
                      </p:cNvPr>
                      <p:cNvCxnSpPr/>
                      <p:nvPr/>
                    </p:nvCxnSpPr>
                    <p:spPr>
                      <a:xfrm flipV="1">
                        <a:off x="1977847" y="7005248"/>
                        <a:ext cx="0" cy="99132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sp>
                    <p:nvSpPr>
                      <p:cNvPr id="51" name="Arc 50">
                        <a:extLst>
                          <a:ext uri="{FF2B5EF4-FFF2-40B4-BE49-F238E27FC236}">
                            <a16:creationId xmlns:a16="http://schemas.microsoft.com/office/drawing/2014/main" id="{868C5D35-4C0D-0ACC-FFE2-7D40F1D836D9}"/>
                          </a:ext>
                        </a:extLst>
                      </p:cNvPr>
                      <p:cNvSpPr/>
                      <p:nvPr/>
                    </p:nvSpPr>
                    <p:spPr>
                      <a:xfrm rot="10800000">
                        <a:off x="1467677" y="6927667"/>
                        <a:ext cx="71527" cy="71547"/>
                      </a:xfrm>
                      <a:prstGeom prst="arc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wrap="none" lIns="36000" tIns="36000" rIns="36000" bIns="36000" anchor="ctr"/>
                      <a:lstStyle/>
                      <a:p>
                        <a:pPr algn="ctr" eaLnBrk="1" fontAlgn="auto" hangingPunct="1">
                          <a:spcBef>
                            <a:spcPts val="0"/>
                          </a:spcBef>
                          <a:spcAft>
                            <a:spcPts val="0"/>
                          </a:spcAft>
                          <a:defRPr/>
                        </a:pPr>
                        <a:endParaRPr lang="en-GB" sz="800" b="1">
                          <a:latin typeface="Poppins" panose="00000500000000000000" pitchFamily="2" charset="0"/>
                          <a:cs typeface="Poppins" panose="00000500000000000000" pitchFamily="2" charset="0"/>
                        </a:endParaRPr>
                      </a:p>
                    </p:txBody>
                  </p:sp>
                  <p:sp>
                    <p:nvSpPr>
                      <p:cNvPr id="52" name="Arc 51">
                        <a:extLst>
                          <a:ext uri="{FF2B5EF4-FFF2-40B4-BE49-F238E27FC236}">
                            <a16:creationId xmlns:a16="http://schemas.microsoft.com/office/drawing/2014/main" id="{B9633F3E-322A-7AA0-B31F-ED3B73068276}"/>
                          </a:ext>
                        </a:extLst>
                      </p:cNvPr>
                      <p:cNvSpPr/>
                      <p:nvPr/>
                    </p:nvSpPr>
                    <p:spPr>
                      <a:xfrm rot="10800000" flipH="1">
                        <a:off x="2131243" y="6927667"/>
                        <a:ext cx="71527" cy="71547"/>
                      </a:xfrm>
                      <a:prstGeom prst="arc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wrap="none" lIns="36000" tIns="36000" rIns="36000" bIns="36000" anchor="ctr"/>
                      <a:lstStyle/>
                      <a:p>
                        <a:pPr algn="ctr" eaLnBrk="1" fontAlgn="auto" hangingPunct="1">
                          <a:spcBef>
                            <a:spcPts val="0"/>
                          </a:spcBef>
                          <a:spcAft>
                            <a:spcPts val="0"/>
                          </a:spcAft>
                          <a:defRPr/>
                        </a:pPr>
                        <a:endParaRPr lang="en-GB" sz="800" b="1">
                          <a:latin typeface="Poppins" panose="00000500000000000000" pitchFamily="2" charset="0"/>
                          <a:cs typeface="Poppins" panose="00000500000000000000" pitchFamily="2" charset="0"/>
                        </a:endParaRPr>
                      </a:p>
                    </p:txBody>
                  </p:sp>
                  <p:sp>
                    <p:nvSpPr>
                      <p:cNvPr id="53" name="Oval 52">
                        <a:extLst>
                          <a:ext uri="{FF2B5EF4-FFF2-40B4-BE49-F238E27FC236}">
                            <a16:creationId xmlns:a16="http://schemas.microsoft.com/office/drawing/2014/main" id="{211F0F01-1AFB-E90C-784F-50A6EB85EB43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826175" y="7592281"/>
                        <a:ext cx="36195" cy="37067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wrap="none" lIns="36000" tIns="36000" rIns="36000" bIns="36000" anchor="ctr"/>
                      <a:lstStyle/>
                      <a:p>
                        <a:pPr algn="ctr" eaLnBrk="1" fontAlgn="auto" hangingPunct="1">
                          <a:spcBef>
                            <a:spcPts val="0"/>
                          </a:spcBef>
                          <a:spcAft>
                            <a:spcPts val="0"/>
                          </a:spcAft>
                          <a:defRPr/>
                        </a:pPr>
                        <a:endParaRPr lang="en-GB" sz="800" b="1">
                          <a:latin typeface="Poppins" panose="00000500000000000000" pitchFamily="2" charset="0"/>
                          <a:cs typeface="Poppins" panose="00000500000000000000" pitchFamily="2" charset="0"/>
                        </a:endParaRPr>
                      </a:p>
                    </p:txBody>
                  </p:sp>
                  <p:cxnSp>
                    <p:nvCxnSpPr>
                      <p:cNvPr id="54" name="Straight Connector 53">
                        <a:extLst>
                          <a:ext uri="{FF2B5EF4-FFF2-40B4-BE49-F238E27FC236}">
                            <a16:creationId xmlns:a16="http://schemas.microsoft.com/office/drawing/2014/main" id="{3EC2B209-E97B-16F5-4E9C-4A8F920E4AD9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flipV="1">
                        <a:off x="1845134" y="7150067"/>
                        <a:ext cx="0" cy="62927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55" name="Straight Connector 54">
                        <a:extLst>
                          <a:ext uri="{FF2B5EF4-FFF2-40B4-BE49-F238E27FC236}">
                            <a16:creationId xmlns:a16="http://schemas.microsoft.com/office/drawing/2014/main" id="{AF1DE79A-8FA5-0654-9F08-387018301357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flipV="1">
                        <a:off x="1845134" y="7993981"/>
                        <a:ext cx="0" cy="64651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56" name="Straight Connector 55">
                        <a:extLst>
                          <a:ext uri="{FF2B5EF4-FFF2-40B4-BE49-F238E27FC236}">
                            <a16:creationId xmlns:a16="http://schemas.microsoft.com/office/drawing/2014/main" id="{C1EA1BFB-1CD8-A684-2C67-263C160526B3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5400000" flipV="1">
                        <a:off x="1417263" y="7573757"/>
                        <a:ext cx="0" cy="62910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57" name="Straight Connector 56">
                        <a:extLst>
                          <a:ext uri="{FF2B5EF4-FFF2-40B4-BE49-F238E27FC236}">
                            <a16:creationId xmlns:a16="http://schemas.microsoft.com/office/drawing/2014/main" id="{697D627F-115E-FAE2-0DC1-20B5FBDB5253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5400000" flipV="1">
                        <a:off x="2264387" y="7572895"/>
                        <a:ext cx="0" cy="64633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58" name="Straight Connector 57">
                        <a:extLst>
                          <a:ext uri="{FF2B5EF4-FFF2-40B4-BE49-F238E27FC236}">
                            <a16:creationId xmlns:a16="http://schemas.microsoft.com/office/drawing/2014/main" id="{6F470E90-795C-4C47-2EDE-7BEC5CD8741C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2700000" flipV="1">
                        <a:off x="2153649" y="7275922"/>
                        <a:ext cx="0" cy="64651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59" name="Straight Connector 58">
                        <a:extLst>
                          <a:ext uri="{FF2B5EF4-FFF2-40B4-BE49-F238E27FC236}">
                            <a16:creationId xmlns:a16="http://schemas.microsoft.com/office/drawing/2014/main" id="{22CF80FD-43EF-56E6-44F0-7E049C946E87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2700000" flipV="1">
                        <a:off x="1539203" y="7875023"/>
                        <a:ext cx="0" cy="62927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60" name="Straight Connector 59">
                        <a:extLst>
                          <a:ext uri="{FF2B5EF4-FFF2-40B4-BE49-F238E27FC236}">
                            <a16:creationId xmlns:a16="http://schemas.microsoft.com/office/drawing/2014/main" id="{DF093D35-9FD8-F408-4A9E-E4D4ACEEBB04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18900000" flipH="1" flipV="1">
                        <a:off x="1541789" y="7271611"/>
                        <a:ext cx="0" cy="64651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61" name="Straight Connector 60">
                        <a:extLst>
                          <a:ext uri="{FF2B5EF4-FFF2-40B4-BE49-F238E27FC236}">
                            <a16:creationId xmlns:a16="http://schemas.microsoft.com/office/drawing/2014/main" id="{7690E326-497F-D0CF-6DDA-7CA2FCC32CA9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18900000" flipH="1" flipV="1">
                        <a:off x="2150202" y="7875023"/>
                        <a:ext cx="0" cy="62927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62" name="Straight Connector 61">
                        <a:extLst>
                          <a:ext uri="{FF2B5EF4-FFF2-40B4-BE49-F238E27FC236}">
                            <a16:creationId xmlns:a16="http://schemas.microsoft.com/office/drawing/2014/main" id="{C78F9574-E8F2-6072-81BF-D35E23A4CEC6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3960000" flipV="1">
                        <a:off x="2242842" y="7422904"/>
                        <a:ext cx="0" cy="62910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63" name="Straight Connector 62">
                        <a:extLst>
                          <a:ext uri="{FF2B5EF4-FFF2-40B4-BE49-F238E27FC236}">
                            <a16:creationId xmlns:a16="http://schemas.microsoft.com/office/drawing/2014/main" id="{0BC8BA26-F8B1-A45F-EA39-18E785EA9E3C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3960000" flipV="1">
                        <a:off x="1447425" y="7733230"/>
                        <a:ext cx="0" cy="64633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64" name="Straight Connector 63">
                        <a:extLst>
                          <a:ext uri="{FF2B5EF4-FFF2-40B4-BE49-F238E27FC236}">
                            <a16:creationId xmlns:a16="http://schemas.microsoft.com/office/drawing/2014/main" id="{E29AC5FA-2A7E-8512-D182-252474CC686D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17640000" flipH="1" flipV="1">
                        <a:off x="1447425" y="7409974"/>
                        <a:ext cx="0" cy="64633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65" name="Straight Connector 64">
                        <a:extLst>
                          <a:ext uri="{FF2B5EF4-FFF2-40B4-BE49-F238E27FC236}">
                            <a16:creationId xmlns:a16="http://schemas.microsoft.com/office/drawing/2014/main" id="{C23D1A77-0244-7E14-7CFA-F77CFD49CC6B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17640000" flipH="1" flipV="1">
                        <a:off x="2236810" y="7734954"/>
                        <a:ext cx="0" cy="62909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66" name="Straight Connector 65">
                        <a:extLst>
                          <a:ext uri="{FF2B5EF4-FFF2-40B4-BE49-F238E27FC236}">
                            <a16:creationId xmlns:a16="http://schemas.microsoft.com/office/drawing/2014/main" id="{DF156F31-20AA-2EF2-96B2-C4378BA0E30B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1320000" flipV="1">
                        <a:off x="2013179" y="7181962"/>
                        <a:ext cx="0" cy="62927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67" name="Straight Connector 66">
                        <a:extLst>
                          <a:ext uri="{FF2B5EF4-FFF2-40B4-BE49-F238E27FC236}">
                            <a16:creationId xmlns:a16="http://schemas.microsoft.com/office/drawing/2014/main" id="{BDDCF165-D367-0520-CAA8-53A3A34F765B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1320000" flipV="1">
                        <a:off x="1673640" y="7964672"/>
                        <a:ext cx="0" cy="63789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68" name="Straight Connector 67">
                        <a:extLst>
                          <a:ext uri="{FF2B5EF4-FFF2-40B4-BE49-F238E27FC236}">
                            <a16:creationId xmlns:a16="http://schemas.microsoft.com/office/drawing/2014/main" id="{F4D86EDC-29EC-0EBC-7194-88AAD2011CA9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20280000" flipH="1" flipV="1">
                        <a:off x="2013179" y="7968983"/>
                        <a:ext cx="0" cy="64651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69" name="Straight Connector 68">
                        <a:extLst>
                          <a:ext uri="{FF2B5EF4-FFF2-40B4-BE49-F238E27FC236}">
                            <a16:creationId xmlns:a16="http://schemas.microsoft.com/office/drawing/2014/main" id="{763AC9ED-4EE3-E85D-C913-6467F7D06A7C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20280000" flipH="1" flipV="1">
                        <a:off x="1673640" y="7181962"/>
                        <a:ext cx="0" cy="62927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</p:grpSp>
                <p:sp>
                  <p:nvSpPr>
                    <p:cNvPr id="32" name="TextBox 59">
                      <a:extLst>
                        <a:ext uri="{FF2B5EF4-FFF2-40B4-BE49-F238E27FC236}">
                          <a16:creationId xmlns:a16="http://schemas.microsoft.com/office/drawing/2014/main" id="{E4F5D166-34DC-2D17-1370-8EF1E1BE4938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034953" y="7556957"/>
                      <a:ext cx="296796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400</a:t>
                      </a:r>
                    </a:p>
                  </p:txBody>
                </p:sp>
                <p:sp>
                  <p:nvSpPr>
                    <p:cNvPr id="33" name="TextBox 60">
                      <a:extLst>
                        <a:ext uri="{FF2B5EF4-FFF2-40B4-BE49-F238E27FC236}">
                          <a16:creationId xmlns:a16="http://schemas.microsoft.com/office/drawing/2014/main" id="{186D197F-D769-7990-9F9F-CD353E5A40F0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162587" y="7768353"/>
                      <a:ext cx="296795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600</a:t>
                      </a:r>
                    </a:p>
                  </p:txBody>
                </p:sp>
                <p:sp>
                  <p:nvSpPr>
                    <p:cNvPr id="34" name="TextBox 61">
                      <a:extLst>
                        <a:ext uri="{FF2B5EF4-FFF2-40B4-BE49-F238E27FC236}">
                          <a16:creationId xmlns:a16="http://schemas.microsoft.com/office/drawing/2014/main" id="{8B418E71-8C49-853B-79AF-CEB2E520FAC8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188379" y="7997685"/>
                      <a:ext cx="296795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800</a:t>
                      </a:r>
                    </a:p>
                  </p:txBody>
                </p:sp>
                <p:sp>
                  <p:nvSpPr>
                    <p:cNvPr id="35" name="TextBox 62">
                      <a:extLst>
                        <a:ext uri="{FF2B5EF4-FFF2-40B4-BE49-F238E27FC236}">
                          <a16:creationId xmlns:a16="http://schemas.microsoft.com/office/drawing/2014/main" id="{665FCE84-EE3D-A763-1900-FC37F842AA83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144239" y="8271134"/>
                      <a:ext cx="296795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1kg</a:t>
                      </a:r>
                    </a:p>
                  </p:txBody>
                </p:sp>
                <p:sp>
                  <p:nvSpPr>
                    <p:cNvPr id="36" name="TextBox 63">
                      <a:extLst>
                        <a:ext uri="{FF2B5EF4-FFF2-40B4-BE49-F238E27FC236}">
                          <a16:creationId xmlns:a16="http://schemas.microsoft.com/office/drawing/2014/main" id="{6A4EE941-EC6A-21DE-9EB9-EF6F75043CFA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026389" y="8478621"/>
                      <a:ext cx="296795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200</a:t>
                      </a:r>
                    </a:p>
                  </p:txBody>
                </p:sp>
                <p:sp>
                  <p:nvSpPr>
                    <p:cNvPr id="37" name="TextBox 64">
                      <a:extLst>
                        <a:ext uri="{FF2B5EF4-FFF2-40B4-BE49-F238E27FC236}">
                          <a16:creationId xmlns:a16="http://schemas.microsoft.com/office/drawing/2014/main" id="{09E9998B-0C23-F12B-601E-D66900E91D4B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825246" y="8637972"/>
                      <a:ext cx="296795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400</a:t>
                      </a:r>
                    </a:p>
                  </p:txBody>
                </p:sp>
                <p:sp>
                  <p:nvSpPr>
                    <p:cNvPr id="38" name="TextBox 65">
                      <a:extLst>
                        <a:ext uri="{FF2B5EF4-FFF2-40B4-BE49-F238E27FC236}">
                          <a16:creationId xmlns:a16="http://schemas.microsoft.com/office/drawing/2014/main" id="{A5A17E19-10AD-6B03-ECD2-F07700768C3B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566282" y="8680968"/>
                      <a:ext cx="296796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600</a:t>
                      </a:r>
                    </a:p>
                  </p:txBody>
                </p:sp>
                <p:sp>
                  <p:nvSpPr>
                    <p:cNvPr id="39" name="TextBox 66">
                      <a:extLst>
                        <a:ext uri="{FF2B5EF4-FFF2-40B4-BE49-F238E27FC236}">
                          <a16:creationId xmlns:a16="http://schemas.microsoft.com/office/drawing/2014/main" id="{4061CF7C-42C7-90EF-0F7B-61597876C878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283337" y="8632085"/>
                      <a:ext cx="296797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800</a:t>
                      </a:r>
                    </a:p>
                  </p:txBody>
                </p:sp>
                <p:sp>
                  <p:nvSpPr>
                    <p:cNvPr id="40" name="TextBox 67">
                      <a:extLst>
                        <a:ext uri="{FF2B5EF4-FFF2-40B4-BE49-F238E27FC236}">
                          <a16:creationId xmlns:a16="http://schemas.microsoft.com/office/drawing/2014/main" id="{CA8E874F-77E1-FE1F-85E7-922843081358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098033" y="8495354"/>
                      <a:ext cx="350971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2kg</a:t>
                      </a:r>
                    </a:p>
                  </p:txBody>
                </p:sp>
                <p:sp>
                  <p:nvSpPr>
                    <p:cNvPr id="41" name="TextBox 68">
                      <a:extLst>
                        <a:ext uri="{FF2B5EF4-FFF2-40B4-BE49-F238E27FC236}">
                          <a16:creationId xmlns:a16="http://schemas.microsoft.com/office/drawing/2014/main" id="{33DD016B-F7D1-55A6-408B-84B24C0EE830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943238" y="8268470"/>
                      <a:ext cx="350970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200</a:t>
                      </a:r>
                    </a:p>
                  </p:txBody>
                </p:sp>
                <p:sp>
                  <p:nvSpPr>
                    <p:cNvPr id="42" name="TextBox 69">
                      <a:extLst>
                        <a:ext uri="{FF2B5EF4-FFF2-40B4-BE49-F238E27FC236}">
                          <a16:creationId xmlns:a16="http://schemas.microsoft.com/office/drawing/2014/main" id="{C9C0FAD4-1E7C-FA6A-66AC-6D561CA2EF7B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894710" y="8010452"/>
                      <a:ext cx="350970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400</a:t>
                      </a:r>
                    </a:p>
                  </p:txBody>
                </p:sp>
                <p:sp>
                  <p:nvSpPr>
                    <p:cNvPr id="43" name="TextBox 70">
                      <a:extLst>
                        <a:ext uri="{FF2B5EF4-FFF2-40B4-BE49-F238E27FC236}">
                          <a16:creationId xmlns:a16="http://schemas.microsoft.com/office/drawing/2014/main" id="{23FF010E-57FB-4E4C-808E-FD1782B53FC3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959564" y="7779886"/>
                      <a:ext cx="350970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600</a:t>
                      </a:r>
                    </a:p>
                  </p:txBody>
                </p:sp>
                <p:sp>
                  <p:nvSpPr>
                    <p:cNvPr id="44" name="TextBox 71">
                      <a:extLst>
                        <a:ext uri="{FF2B5EF4-FFF2-40B4-BE49-F238E27FC236}">
                          <a16:creationId xmlns:a16="http://schemas.microsoft.com/office/drawing/2014/main" id="{BF5F2A24-D0E8-CF87-B2CE-98B628B61BC7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063968" y="7554961"/>
                      <a:ext cx="350970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800</a:t>
                      </a:r>
                    </a:p>
                  </p:txBody>
                </p:sp>
                <p:sp>
                  <p:nvSpPr>
                    <p:cNvPr id="45" name="TextBox 72">
                      <a:extLst>
                        <a:ext uri="{FF2B5EF4-FFF2-40B4-BE49-F238E27FC236}">
                          <a16:creationId xmlns:a16="http://schemas.microsoft.com/office/drawing/2014/main" id="{19857DA5-4813-A1C0-9C1C-0ED4E5C8C826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273913" y="7399023"/>
                      <a:ext cx="350970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3kg</a:t>
                      </a:r>
                    </a:p>
                  </p:txBody>
                </p:sp>
              </p:grpSp>
              <p:sp>
                <p:nvSpPr>
                  <p:cNvPr id="29" name="TextBox 56">
                    <a:extLst>
                      <a:ext uri="{FF2B5EF4-FFF2-40B4-BE49-F238E27FC236}">
                        <a16:creationId xmlns:a16="http://schemas.microsoft.com/office/drawing/2014/main" id="{1F41D092-5D80-B901-1D09-953E3171BD39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569588" y="7344451"/>
                    <a:ext cx="296796" cy="215444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36000" tIns="36000" rIns="36000" bIns="36000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r>
                      <a:rPr lang="en-GB" altLang="en-US" sz="800" b="1">
                        <a:latin typeface="Poppins" panose="00000500000000000000" pitchFamily="2" charset="0"/>
                        <a:cs typeface="Poppins" panose="00000500000000000000" pitchFamily="2" charset="0"/>
                      </a:rPr>
                      <a:t>0</a:t>
                    </a:r>
                  </a:p>
                </p:txBody>
              </p:sp>
              <p:sp>
                <p:nvSpPr>
                  <p:cNvPr id="30" name="TextBox 57">
                    <a:extLst>
                      <a:ext uri="{FF2B5EF4-FFF2-40B4-BE49-F238E27FC236}">
                        <a16:creationId xmlns:a16="http://schemas.microsoft.com/office/drawing/2014/main" id="{5ABE4E28-2EDD-5301-61EC-C5715E3D05FB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825008" y="7405333"/>
                    <a:ext cx="296796" cy="215444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36000" tIns="36000" rIns="36000" bIns="36000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r>
                      <a:rPr lang="en-GB" altLang="en-US" sz="800" b="1">
                        <a:latin typeface="Poppins" panose="00000500000000000000" pitchFamily="2" charset="0"/>
                        <a:cs typeface="Poppins" panose="00000500000000000000" pitchFamily="2" charset="0"/>
                      </a:rPr>
                      <a:t>200</a:t>
                    </a:r>
                  </a:p>
                </p:txBody>
              </p:sp>
            </p:grpSp>
            <p:cxnSp>
              <p:nvCxnSpPr>
                <p:cNvPr id="26" name="Straight Arrow Connector 25">
                  <a:extLst>
                    <a:ext uri="{FF2B5EF4-FFF2-40B4-BE49-F238E27FC236}">
                      <a16:creationId xmlns:a16="http://schemas.microsoft.com/office/drawing/2014/main" id="{044179A5-6488-9F49-CE33-59F325D75AC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 flipV="1">
                  <a:off x="4961404" y="2491560"/>
                  <a:ext cx="259228" cy="376362"/>
                </a:xfrm>
                <a:prstGeom prst="straightConnector1">
                  <a:avLst/>
                </a:prstGeom>
                <a:ln w="12700">
                  <a:solidFill>
                    <a:schemeClr val="tx1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7" name="TextBox 6">
                  <a:extLst>
                    <a:ext uri="{FF2B5EF4-FFF2-40B4-BE49-F238E27FC236}">
                      <a16:creationId xmlns:a16="http://schemas.microsoft.com/office/drawing/2014/main" id="{905ABE7D-11C6-A34A-4EE4-A8B22FCCA7F6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5132326" y="2871290"/>
                  <a:ext cx="177922" cy="12915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en-GB" altLang="en-US" sz="800" b="1">
                      <a:latin typeface="Poppins" panose="00000500000000000000" pitchFamily="2" charset="0"/>
                      <a:cs typeface="Poppins" panose="00000500000000000000" pitchFamily="2" charset="0"/>
                    </a:rPr>
                    <a:t>Kg</a:t>
                  </a:r>
                </a:p>
              </p:txBody>
            </p:sp>
          </p:grpSp>
          <p:cxnSp>
            <p:nvCxnSpPr>
              <p:cNvPr id="24" name="Straight Connector 23">
                <a:extLst>
                  <a:ext uri="{FF2B5EF4-FFF2-40B4-BE49-F238E27FC236}">
                    <a16:creationId xmlns:a16="http://schemas.microsoft.com/office/drawing/2014/main" id="{844BE48C-E41F-5F28-E494-E1286431F7E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980000" flipV="1">
                <a:off x="3698054" y="2222627"/>
                <a:ext cx="0" cy="73027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972FC87B-9E12-CA32-B3E5-5622313FF8EE}"/>
                </a:ext>
              </a:extLst>
            </p:cNvPr>
            <p:cNvCxnSpPr>
              <a:cxnSpLocks/>
            </p:cNvCxnSpPr>
            <p:nvPr/>
          </p:nvCxnSpPr>
          <p:spPr bwMode="auto">
            <a:xfrm rot="3300000" flipV="1">
              <a:off x="5339296" y="2227801"/>
              <a:ext cx="0" cy="7298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94C70105-5D7D-4465-CA2B-572D60DC4A39}"/>
                </a:ext>
              </a:extLst>
            </p:cNvPr>
            <p:cNvCxnSpPr>
              <a:cxnSpLocks/>
            </p:cNvCxnSpPr>
            <p:nvPr/>
          </p:nvCxnSpPr>
          <p:spPr bwMode="auto">
            <a:xfrm rot="4740000" flipV="1">
              <a:off x="5402545" y="2395277"/>
              <a:ext cx="0" cy="7298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32DBEB69-313A-8027-8895-3AE4C7E46E32}"/>
                </a:ext>
              </a:extLst>
            </p:cNvPr>
            <p:cNvCxnSpPr>
              <a:cxnSpLocks/>
            </p:cNvCxnSpPr>
            <p:nvPr/>
          </p:nvCxnSpPr>
          <p:spPr bwMode="auto">
            <a:xfrm rot="660000" flipV="1">
              <a:off x="5034237" y="2005288"/>
              <a:ext cx="0" cy="73027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A5E767A6-43DD-71C6-A0FB-8E8D0E1D6835}"/>
                </a:ext>
              </a:extLst>
            </p:cNvPr>
            <p:cNvCxnSpPr>
              <a:cxnSpLocks/>
            </p:cNvCxnSpPr>
            <p:nvPr/>
          </p:nvCxnSpPr>
          <p:spPr bwMode="auto">
            <a:xfrm rot="6120000" flipV="1">
              <a:off x="5404491" y="2571516"/>
              <a:ext cx="0" cy="7298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50A3BA08-5FDC-631E-73B9-B9742971FD63}"/>
                </a:ext>
              </a:extLst>
            </p:cNvPr>
            <p:cNvCxnSpPr>
              <a:cxnSpLocks/>
            </p:cNvCxnSpPr>
            <p:nvPr/>
          </p:nvCxnSpPr>
          <p:spPr bwMode="auto">
            <a:xfrm rot="18300000" flipV="1">
              <a:off x="5331511" y="2747755"/>
              <a:ext cx="0" cy="7298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CFEE7224-21B2-9329-5D4F-CE3DA43CC81C}"/>
                </a:ext>
              </a:extLst>
            </p:cNvPr>
            <p:cNvCxnSpPr>
              <a:cxnSpLocks/>
            </p:cNvCxnSpPr>
            <p:nvPr/>
          </p:nvCxnSpPr>
          <p:spPr bwMode="auto">
            <a:xfrm rot="19560000" flipV="1">
              <a:off x="5209390" y="2876747"/>
              <a:ext cx="0" cy="7302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3A17DE15-F3B1-0202-2C73-88297BE58AE5}"/>
                </a:ext>
              </a:extLst>
            </p:cNvPr>
            <p:cNvCxnSpPr>
              <a:cxnSpLocks/>
            </p:cNvCxnSpPr>
            <p:nvPr/>
          </p:nvCxnSpPr>
          <p:spPr bwMode="auto">
            <a:xfrm rot="20940000" flipV="1">
              <a:off x="5033265" y="2950748"/>
              <a:ext cx="0" cy="7302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D1C2774D-27F2-7167-8941-C218A9B49092}"/>
                </a:ext>
              </a:extLst>
            </p:cNvPr>
            <p:cNvCxnSpPr>
              <a:cxnSpLocks/>
            </p:cNvCxnSpPr>
            <p:nvPr/>
          </p:nvCxnSpPr>
          <p:spPr bwMode="auto">
            <a:xfrm rot="660000" flipV="1">
              <a:off x="4834758" y="2950748"/>
              <a:ext cx="0" cy="7302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CF136E36-1C7B-AD5E-FE04-59C9C6030BE4}"/>
                </a:ext>
              </a:extLst>
            </p:cNvPr>
            <p:cNvCxnSpPr>
              <a:cxnSpLocks/>
            </p:cNvCxnSpPr>
            <p:nvPr/>
          </p:nvCxnSpPr>
          <p:spPr bwMode="auto">
            <a:xfrm rot="1980000" flipV="1">
              <a:off x="4658632" y="2876747"/>
              <a:ext cx="0" cy="7302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2F78DE6E-0C24-83FA-295A-8F7EEA4EA1DD}"/>
                </a:ext>
              </a:extLst>
            </p:cNvPr>
            <p:cNvCxnSpPr>
              <a:cxnSpLocks/>
            </p:cNvCxnSpPr>
            <p:nvPr/>
          </p:nvCxnSpPr>
          <p:spPr bwMode="auto">
            <a:xfrm rot="3300000" flipV="1">
              <a:off x="4529700" y="2738018"/>
              <a:ext cx="0" cy="7298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695BA009-973C-5E3B-D102-231ACE878C1E}"/>
                </a:ext>
              </a:extLst>
            </p:cNvPr>
            <p:cNvCxnSpPr>
              <a:cxnSpLocks/>
            </p:cNvCxnSpPr>
            <p:nvPr/>
          </p:nvCxnSpPr>
          <p:spPr bwMode="auto">
            <a:xfrm rot="4740000" flipV="1">
              <a:off x="4461586" y="2571516"/>
              <a:ext cx="0" cy="7298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13B5BA4A-2247-3C3F-68EA-4A2F95768F8B}"/>
                </a:ext>
              </a:extLst>
            </p:cNvPr>
            <p:cNvCxnSpPr>
              <a:cxnSpLocks/>
            </p:cNvCxnSpPr>
            <p:nvPr/>
          </p:nvCxnSpPr>
          <p:spPr bwMode="auto">
            <a:xfrm rot="6120000" flipV="1">
              <a:off x="4459639" y="2381645"/>
              <a:ext cx="0" cy="7298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7CAE0F7F-BB27-0331-1777-8F39AF0CEB27}"/>
                </a:ext>
              </a:extLst>
            </p:cNvPr>
            <p:cNvCxnSpPr>
              <a:cxnSpLocks/>
            </p:cNvCxnSpPr>
            <p:nvPr/>
          </p:nvCxnSpPr>
          <p:spPr bwMode="auto">
            <a:xfrm rot="18300000" flipV="1">
              <a:off x="4531647" y="2208327"/>
              <a:ext cx="0" cy="7298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A2FC44BE-8A7A-AE70-888E-E4F4434052CC}"/>
                </a:ext>
              </a:extLst>
            </p:cNvPr>
            <p:cNvCxnSpPr>
              <a:cxnSpLocks/>
            </p:cNvCxnSpPr>
            <p:nvPr/>
          </p:nvCxnSpPr>
          <p:spPr bwMode="auto">
            <a:xfrm rot="19560000" flipV="1">
              <a:off x="4666416" y="2083183"/>
              <a:ext cx="0" cy="73027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0" name="Group 133">
            <a:extLst>
              <a:ext uri="{FF2B5EF4-FFF2-40B4-BE49-F238E27FC236}">
                <a16:creationId xmlns:a16="http://schemas.microsoft.com/office/drawing/2014/main" id="{C9D163A2-06D9-ED4B-7634-3556DE678BF5}"/>
              </a:ext>
            </a:extLst>
          </p:cNvPr>
          <p:cNvGrpSpPr>
            <a:grpSpLocks/>
          </p:cNvGrpSpPr>
          <p:nvPr/>
        </p:nvGrpSpPr>
        <p:grpSpPr bwMode="auto">
          <a:xfrm>
            <a:off x="5164931" y="3072532"/>
            <a:ext cx="1862137" cy="2163762"/>
            <a:chOff x="4367684" y="1746284"/>
            <a:chExt cx="1141412" cy="1327150"/>
          </a:xfrm>
        </p:grpSpPr>
        <p:grpSp>
          <p:nvGrpSpPr>
            <p:cNvPr id="71" name="Group 134">
              <a:extLst>
                <a:ext uri="{FF2B5EF4-FFF2-40B4-BE49-F238E27FC236}">
                  <a16:creationId xmlns:a16="http://schemas.microsoft.com/office/drawing/2014/main" id="{1ED4BF1D-1739-8A48-51D3-495BA967EE0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367684" y="1746284"/>
              <a:ext cx="1141412" cy="1327150"/>
              <a:chOff x="2858294" y="1889622"/>
              <a:chExt cx="1141412" cy="1327150"/>
            </a:xfrm>
          </p:grpSpPr>
          <p:grpSp>
            <p:nvGrpSpPr>
              <p:cNvPr id="86" name="Group 97">
                <a:extLst>
                  <a:ext uri="{FF2B5EF4-FFF2-40B4-BE49-F238E27FC236}">
                    <a16:creationId xmlns:a16="http://schemas.microsoft.com/office/drawing/2014/main" id="{B08A5B64-93CA-A531-83A8-32C31AEAB83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858294" y="1889622"/>
                <a:ext cx="1141412" cy="1327150"/>
                <a:chOff x="4657349" y="2102624"/>
                <a:chExt cx="1141158" cy="1326376"/>
              </a:xfrm>
            </p:grpSpPr>
            <p:grpSp>
              <p:nvGrpSpPr>
                <p:cNvPr id="88" name="Group 11">
                  <a:extLst>
                    <a:ext uri="{FF2B5EF4-FFF2-40B4-BE49-F238E27FC236}">
                      <a16:creationId xmlns:a16="http://schemas.microsoft.com/office/drawing/2014/main" id="{F4B39631-855F-FC7B-CEE3-D1E11AF81EDC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4657349" y="2102624"/>
                  <a:ext cx="1141158" cy="1326376"/>
                  <a:chOff x="766712" y="6837917"/>
                  <a:chExt cx="1903595" cy="2212558"/>
                </a:xfrm>
              </p:grpSpPr>
              <p:grpSp>
                <p:nvGrpSpPr>
                  <p:cNvPr id="91" name="Group 55">
                    <a:extLst>
                      <a:ext uri="{FF2B5EF4-FFF2-40B4-BE49-F238E27FC236}">
                        <a16:creationId xmlns:a16="http://schemas.microsoft.com/office/drawing/2014/main" id="{28A8F063-2D9B-89CC-8A55-6767882FDF15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766712" y="6837917"/>
                    <a:ext cx="1903595" cy="2212558"/>
                    <a:chOff x="766712" y="6837917"/>
                    <a:chExt cx="1903595" cy="2212558"/>
                  </a:xfrm>
                </p:grpSpPr>
                <p:grpSp>
                  <p:nvGrpSpPr>
                    <p:cNvPr id="94" name="Group 58">
                      <a:extLst>
                        <a:ext uri="{FF2B5EF4-FFF2-40B4-BE49-F238E27FC236}">
                          <a16:creationId xmlns:a16="http://schemas.microsoft.com/office/drawing/2014/main" id="{2F848419-E207-5998-8A09-06C62613137E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>
                      <a:off x="766712" y="6837917"/>
                      <a:ext cx="1903595" cy="2212558"/>
                      <a:chOff x="1343581" y="6927667"/>
                      <a:chExt cx="1010861" cy="1174928"/>
                    </a:xfrm>
                  </p:grpSpPr>
                  <p:cxnSp>
                    <p:nvCxnSpPr>
                      <p:cNvPr id="109" name="Straight Connector 108">
                        <a:extLst>
                          <a:ext uri="{FF2B5EF4-FFF2-40B4-BE49-F238E27FC236}">
                            <a16:creationId xmlns:a16="http://schemas.microsoft.com/office/drawing/2014/main" id="{207DEA84-1B58-5E02-2CFA-F9B9A61A6EAF}"/>
                          </a:ext>
                        </a:extLst>
                      </p:cNvPr>
                      <p:cNvCxnSpPr/>
                      <p:nvPr/>
                    </p:nvCxnSpPr>
                    <p:spPr>
                      <a:xfrm>
                        <a:off x="1503871" y="6999214"/>
                        <a:ext cx="669598" cy="0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sp>
                    <p:nvSpPr>
                      <p:cNvPr id="110" name="Rectangle: Rounded Corners 109">
                        <a:extLst>
                          <a:ext uri="{FF2B5EF4-FFF2-40B4-BE49-F238E27FC236}">
                            <a16:creationId xmlns:a16="http://schemas.microsoft.com/office/drawing/2014/main" id="{CB0C6CEB-2F58-34FF-EBCE-78A21CD85A5C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343581" y="7104380"/>
                        <a:ext cx="1010861" cy="998215"/>
                      </a:xfrm>
                      <a:prstGeom prst="roundRect">
                        <a:avLst/>
                      </a:prstGeom>
                      <a:solidFill>
                        <a:schemeClr val="bg1">
                          <a:lumMod val="85000"/>
                        </a:schemeClr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wrap="none" lIns="36000" tIns="36000" rIns="36000" bIns="36000" anchor="ctr"/>
                      <a:lstStyle/>
                      <a:p>
                        <a:pPr algn="ctr" eaLnBrk="1" fontAlgn="auto" hangingPunct="1">
                          <a:spcBef>
                            <a:spcPts val="0"/>
                          </a:spcBef>
                          <a:spcAft>
                            <a:spcPts val="0"/>
                          </a:spcAft>
                          <a:defRPr/>
                        </a:pPr>
                        <a:endParaRPr lang="en-GB" sz="800" b="1">
                          <a:latin typeface="Poppins" panose="00000500000000000000" pitchFamily="2" charset="0"/>
                          <a:cs typeface="Poppins" panose="00000500000000000000" pitchFamily="2" charset="0"/>
                        </a:endParaRPr>
                      </a:p>
                    </p:txBody>
                  </p:sp>
                  <p:sp>
                    <p:nvSpPr>
                      <p:cNvPr id="111" name="Oval 110">
                        <a:extLst>
                          <a:ext uri="{FF2B5EF4-FFF2-40B4-BE49-F238E27FC236}">
                            <a16:creationId xmlns:a16="http://schemas.microsoft.com/office/drawing/2014/main" id="{CBBE17F6-7D73-CEF7-67C5-DA654214DDE2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387531" y="7150067"/>
                        <a:ext cx="913481" cy="914599"/>
                      </a:xfrm>
                      <a:prstGeom prst="ellipse">
                        <a:avLst/>
                      </a:prstGeom>
                      <a:solidFill>
                        <a:schemeClr val="bg1"/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wrap="none" lIns="36000" tIns="36000" rIns="36000" bIns="36000" anchor="ctr"/>
                      <a:lstStyle/>
                      <a:p>
                        <a:pPr algn="ctr" eaLnBrk="1" fontAlgn="auto" hangingPunct="1">
                          <a:spcBef>
                            <a:spcPts val="0"/>
                          </a:spcBef>
                          <a:spcAft>
                            <a:spcPts val="0"/>
                          </a:spcAft>
                          <a:defRPr/>
                        </a:pPr>
                        <a:endParaRPr lang="en-GB" sz="800" b="1">
                          <a:latin typeface="Poppins" panose="00000500000000000000" pitchFamily="2" charset="0"/>
                          <a:cs typeface="Poppins" panose="00000500000000000000" pitchFamily="2" charset="0"/>
                        </a:endParaRPr>
                      </a:p>
                    </p:txBody>
                  </p:sp>
                  <p:cxnSp>
                    <p:nvCxnSpPr>
                      <p:cNvPr id="112" name="Straight Connector 111">
                        <a:extLst>
                          <a:ext uri="{FF2B5EF4-FFF2-40B4-BE49-F238E27FC236}">
                            <a16:creationId xmlns:a16="http://schemas.microsoft.com/office/drawing/2014/main" id="{1785C63F-D6A0-6F77-77F1-299F9044EF58}"/>
                          </a:ext>
                        </a:extLst>
                      </p:cNvPr>
                      <p:cNvCxnSpPr/>
                      <p:nvPr/>
                    </p:nvCxnSpPr>
                    <p:spPr>
                      <a:xfrm flipV="1">
                        <a:off x="1710697" y="7005248"/>
                        <a:ext cx="0" cy="99132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13" name="Straight Connector 112">
                        <a:extLst>
                          <a:ext uri="{FF2B5EF4-FFF2-40B4-BE49-F238E27FC236}">
                            <a16:creationId xmlns:a16="http://schemas.microsoft.com/office/drawing/2014/main" id="{40A417CB-78D3-5F8E-D094-86BA447F4217}"/>
                          </a:ext>
                        </a:extLst>
                      </p:cNvPr>
                      <p:cNvCxnSpPr/>
                      <p:nvPr/>
                    </p:nvCxnSpPr>
                    <p:spPr>
                      <a:xfrm flipV="1">
                        <a:off x="1977847" y="7005248"/>
                        <a:ext cx="0" cy="99132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sp>
                    <p:nvSpPr>
                      <p:cNvPr id="114" name="Arc 113">
                        <a:extLst>
                          <a:ext uri="{FF2B5EF4-FFF2-40B4-BE49-F238E27FC236}">
                            <a16:creationId xmlns:a16="http://schemas.microsoft.com/office/drawing/2014/main" id="{A934C857-F4A7-9F23-7B58-572A984C182B}"/>
                          </a:ext>
                        </a:extLst>
                      </p:cNvPr>
                      <p:cNvSpPr/>
                      <p:nvPr/>
                    </p:nvSpPr>
                    <p:spPr>
                      <a:xfrm rot="10800000">
                        <a:off x="1467677" y="6927667"/>
                        <a:ext cx="71527" cy="71547"/>
                      </a:xfrm>
                      <a:prstGeom prst="arc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wrap="none" lIns="36000" tIns="36000" rIns="36000" bIns="36000" anchor="ctr"/>
                      <a:lstStyle/>
                      <a:p>
                        <a:pPr algn="ctr" eaLnBrk="1" fontAlgn="auto" hangingPunct="1">
                          <a:spcBef>
                            <a:spcPts val="0"/>
                          </a:spcBef>
                          <a:spcAft>
                            <a:spcPts val="0"/>
                          </a:spcAft>
                          <a:defRPr/>
                        </a:pPr>
                        <a:endParaRPr lang="en-GB" sz="800" b="1">
                          <a:latin typeface="Poppins" panose="00000500000000000000" pitchFamily="2" charset="0"/>
                          <a:cs typeface="Poppins" panose="00000500000000000000" pitchFamily="2" charset="0"/>
                        </a:endParaRPr>
                      </a:p>
                    </p:txBody>
                  </p:sp>
                  <p:sp>
                    <p:nvSpPr>
                      <p:cNvPr id="115" name="Arc 114">
                        <a:extLst>
                          <a:ext uri="{FF2B5EF4-FFF2-40B4-BE49-F238E27FC236}">
                            <a16:creationId xmlns:a16="http://schemas.microsoft.com/office/drawing/2014/main" id="{2C54660C-8AF3-71A6-DC7E-B248D76AD79D}"/>
                          </a:ext>
                        </a:extLst>
                      </p:cNvPr>
                      <p:cNvSpPr/>
                      <p:nvPr/>
                    </p:nvSpPr>
                    <p:spPr>
                      <a:xfrm rot="10800000" flipH="1">
                        <a:off x="2131243" y="6927667"/>
                        <a:ext cx="71527" cy="71547"/>
                      </a:xfrm>
                      <a:prstGeom prst="arc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wrap="none" lIns="36000" tIns="36000" rIns="36000" bIns="36000" anchor="ctr"/>
                      <a:lstStyle/>
                      <a:p>
                        <a:pPr algn="ctr" eaLnBrk="1" fontAlgn="auto" hangingPunct="1">
                          <a:spcBef>
                            <a:spcPts val="0"/>
                          </a:spcBef>
                          <a:spcAft>
                            <a:spcPts val="0"/>
                          </a:spcAft>
                          <a:defRPr/>
                        </a:pPr>
                        <a:endParaRPr lang="en-GB" sz="800" b="1">
                          <a:latin typeface="Poppins" panose="00000500000000000000" pitchFamily="2" charset="0"/>
                          <a:cs typeface="Poppins" panose="00000500000000000000" pitchFamily="2" charset="0"/>
                        </a:endParaRPr>
                      </a:p>
                    </p:txBody>
                  </p:sp>
                  <p:sp>
                    <p:nvSpPr>
                      <p:cNvPr id="116" name="Oval 115">
                        <a:extLst>
                          <a:ext uri="{FF2B5EF4-FFF2-40B4-BE49-F238E27FC236}">
                            <a16:creationId xmlns:a16="http://schemas.microsoft.com/office/drawing/2014/main" id="{DDCF0BA7-85D9-5AFA-5B00-DF07AE0B3E9E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826175" y="7592281"/>
                        <a:ext cx="36195" cy="37067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wrap="none" lIns="36000" tIns="36000" rIns="36000" bIns="36000" anchor="ctr"/>
                      <a:lstStyle/>
                      <a:p>
                        <a:pPr algn="ctr" eaLnBrk="1" fontAlgn="auto" hangingPunct="1">
                          <a:spcBef>
                            <a:spcPts val="0"/>
                          </a:spcBef>
                          <a:spcAft>
                            <a:spcPts val="0"/>
                          </a:spcAft>
                          <a:defRPr/>
                        </a:pPr>
                        <a:endParaRPr lang="en-GB" sz="800" b="1">
                          <a:latin typeface="Poppins" panose="00000500000000000000" pitchFamily="2" charset="0"/>
                          <a:cs typeface="Poppins" panose="00000500000000000000" pitchFamily="2" charset="0"/>
                        </a:endParaRPr>
                      </a:p>
                    </p:txBody>
                  </p:sp>
                  <p:cxnSp>
                    <p:nvCxnSpPr>
                      <p:cNvPr id="117" name="Straight Connector 116">
                        <a:extLst>
                          <a:ext uri="{FF2B5EF4-FFF2-40B4-BE49-F238E27FC236}">
                            <a16:creationId xmlns:a16="http://schemas.microsoft.com/office/drawing/2014/main" id="{68A32F32-CD52-9D6F-4B9C-4D92C1C60AB5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flipV="1">
                        <a:off x="1845134" y="7150067"/>
                        <a:ext cx="0" cy="62927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18" name="Straight Connector 117">
                        <a:extLst>
                          <a:ext uri="{FF2B5EF4-FFF2-40B4-BE49-F238E27FC236}">
                            <a16:creationId xmlns:a16="http://schemas.microsoft.com/office/drawing/2014/main" id="{65F701D4-9388-C4F0-B48C-83C55F0CFE86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flipV="1">
                        <a:off x="1845134" y="7993981"/>
                        <a:ext cx="0" cy="64651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19" name="Straight Connector 118">
                        <a:extLst>
                          <a:ext uri="{FF2B5EF4-FFF2-40B4-BE49-F238E27FC236}">
                            <a16:creationId xmlns:a16="http://schemas.microsoft.com/office/drawing/2014/main" id="{DFE855A0-5CD5-D39C-8FD2-64E4DC0172A0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5400000" flipV="1">
                        <a:off x="1417263" y="7573757"/>
                        <a:ext cx="0" cy="62910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20" name="Straight Connector 119">
                        <a:extLst>
                          <a:ext uri="{FF2B5EF4-FFF2-40B4-BE49-F238E27FC236}">
                            <a16:creationId xmlns:a16="http://schemas.microsoft.com/office/drawing/2014/main" id="{D48520B1-2CC1-B83A-1B3D-0140E2085B69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5400000" flipV="1">
                        <a:off x="2264387" y="7572895"/>
                        <a:ext cx="0" cy="64633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21" name="Straight Connector 120">
                        <a:extLst>
                          <a:ext uri="{FF2B5EF4-FFF2-40B4-BE49-F238E27FC236}">
                            <a16:creationId xmlns:a16="http://schemas.microsoft.com/office/drawing/2014/main" id="{A4784BFA-9339-693D-2D7D-8F03F319E6E6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2700000" flipV="1">
                        <a:off x="2153649" y="7275922"/>
                        <a:ext cx="0" cy="64651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22" name="Straight Connector 121">
                        <a:extLst>
                          <a:ext uri="{FF2B5EF4-FFF2-40B4-BE49-F238E27FC236}">
                            <a16:creationId xmlns:a16="http://schemas.microsoft.com/office/drawing/2014/main" id="{A18BCBBF-B592-C0AC-EA85-4C4DA66BA53C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2700000" flipV="1">
                        <a:off x="1539203" y="7875023"/>
                        <a:ext cx="0" cy="62927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23" name="Straight Connector 122">
                        <a:extLst>
                          <a:ext uri="{FF2B5EF4-FFF2-40B4-BE49-F238E27FC236}">
                            <a16:creationId xmlns:a16="http://schemas.microsoft.com/office/drawing/2014/main" id="{5794DF77-847A-081B-5766-83E4443B354F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18900000" flipH="1" flipV="1">
                        <a:off x="1541789" y="7271611"/>
                        <a:ext cx="0" cy="64651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24" name="Straight Connector 123">
                        <a:extLst>
                          <a:ext uri="{FF2B5EF4-FFF2-40B4-BE49-F238E27FC236}">
                            <a16:creationId xmlns:a16="http://schemas.microsoft.com/office/drawing/2014/main" id="{87168104-2404-05F0-FEC6-E2FF39E47C2F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18900000" flipH="1" flipV="1">
                        <a:off x="2150202" y="7875023"/>
                        <a:ext cx="0" cy="62927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25" name="Straight Connector 124">
                        <a:extLst>
                          <a:ext uri="{FF2B5EF4-FFF2-40B4-BE49-F238E27FC236}">
                            <a16:creationId xmlns:a16="http://schemas.microsoft.com/office/drawing/2014/main" id="{2531A4F3-5D4A-7BED-3504-EF1CC9DD2D69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3960000" flipV="1">
                        <a:off x="2242842" y="7422904"/>
                        <a:ext cx="0" cy="62910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26" name="Straight Connector 125">
                        <a:extLst>
                          <a:ext uri="{FF2B5EF4-FFF2-40B4-BE49-F238E27FC236}">
                            <a16:creationId xmlns:a16="http://schemas.microsoft.com/office/drawing/2014/main" id="{A653D489-F2C4-DAA0-9FC1-6C3F03F8E8B9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3960000" flipV="1">
                        <a:off x="1447425" y="7733230"/>
                        <a:ext cx="0" cy="64633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27" name="Straight Connector 126">
                        <a:extLst>
                          <a:ext uri="{FF2B5EF4-FFF2-40B4-BE49-F238E27FC236}">
                            <a16:creationId xmlns:a16="http://schemas.microsoft.com/office/drawing/2014/main" id="{AF0201F9-9B3A-3BC0-C8A6-1899F059E5FF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17640000" flipH="1" flipV="1">
                        <a:off x="1447425" y="7409974"/>
                        <a:ext cx="0" cy="64633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28" name="Straight Connector 127">
                        <a:extLst>
                          <a:ext uri="{FF2B5EF4-FFF2-40B4-BE49-F238E27FC236}">
                            <a16:creationId xmlns:a16="http://schemas.microsoft.com/office/drawing/2014/main" id="{88A9646E-DDCA-226D-773A-1135734C4C6D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17640000" flipH="1" flipV="1">
                        <a:off x="2236810" y="7734954"/>
                        <a:ext cx="0" cy="62909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29" name="Straight Connector 128">
                        <a:extLst>
                          <a:ext uri="{FF2B5EF4-FFF2-40B4-BE49-F238E27FC236}">
                            <a16:creationId xmlns:a16="http://schemas.microsoft.com/office/drawing/2014/main" id="{014D06DE-2B5C-6C63-37B8-607E5176C7EC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1320000" flipV="1">
                        <a:off x="2013179" y="7181962"/>
                        <a:ext cx="0" cy="62927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30" name="Straight Connector 129">
                        <a:extLst>
                          <a:ext uri="{FF2B5EF4-FFF2-40B4-BE49-F238E27FC236}">
                            <a16:creationId xmlns:a16="http://schemas.microsoft.com/office/drawing/2014/main" id="{C51670CF-C950-11C4-5877-3C73E1D2E708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1320000" flipV="1">
                        <a:off x="1673640" y="7964672"/>
                        <a:ext cx="0" cy="63789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31" name="Straight Connector 130">
                        <a:extLst>
                          <a:ext uri="{FF2B5EF4-FFF2-40B4-BE49-F238E27FC236}">
                            <a16:creationId xmlns:a16="http://schemas.microsoft.com/office/drawing/2014/main" id="{8FBA0072-4975-D7C9-DACC-6D5A5471B9E5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20280000" flipH="1" flipV="1">
                        <a:off x="2013179" y="7968983"/>
                        <a:ext cx="0" cy="64651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32" name="Straight Connector 131">
                        <a:extLst>
                          <a:ext uri="{FF2B5EF4-FFF2-40B4-BE49-F238E27FC236}">
                            <a16:creationId xmlns:a16="http://schemas.microsoft.com/office/drawing/2014/main" id="{57AC7E30-C150-9BC0-BBCD-44F75E23742A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20280000" flipH="1" flipV="1">
                        <a:off x="1673640" y="7181962"/>
                        <a:ext cx="0" cy="62927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</p:grpSp>
                <p:sp>
                  <p:nvSpPr>
                    <p:cNvPr id="95" name="TextBox 59">
                      <a:extLst>
                        <a:ext uri="{FF2B5EF4-FFF2-40B4-BE49-F238E27FC236}">
                          <a16:creationId xmlns:a16="http://schemas.microsoft.com/office/drawing/2014/main" id="{78C74ADB-FF6C-7EEF-0F3D-0D7754275070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034953" y="7556957"/>
                      <a:ext cx="296796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400</a:t>
                      </a:r>
                    </a:p>
                  </p:txBody>
                </p:sp>
                <p:sp>
                  <p:nvSpPr>
                    <p:cNvPr id="96" name="TextBox 60">
                      <a:extLst>
                        <a:ext uri="{FF2B5EF4-FFF2-40B4-BE49-F238E27FC236}">
                          <a16:creationId xmlns:a16="http://schemas.microsoft.com/office/drawing/2014/main" id="{962F0696-EAAA-F2D8-22CB-DE444DA660A5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162587" y="7768353"/>
                      <a:ext cx="296795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600</a:t>
                      </a:r>
                    </a:p>
                  </p:txBody>
                </p:sp>
                <p:sp>
                  <p:nvSpPr>
                    <p:cNvPr id="97" name="TextBox 61">
                      <a:extLst>
                        <a:ext uri="{FF2B5EF4-FFF2-40B4-BE49-F238E27FC236}">
                          <a16:creationId xmlns:a16="http://schemas.microsoft.com/office/drawing/2014/main" id="{A17BB078-2802-6B48-1FFA-735B1C1E2BE6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188379" y="7997685"/>
                      <a:ext cx="296795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800</a:t>
                      </a:r>
                    </a:p>
                  </p:txBody>
                </p:sp>
                <p:sp>
                  <p:nvSpPr>
                    <p:cNvPr id="98" name="TextBox 62">
                      <a:extLst>
                        <a:ext uri="{FF2B5EF4-FFF2-40B4-BE49-F238E27FC236}">
                          <a16:creationId xmlns:a16="http://schemas.microsoft.com/office/drawing/2014/main" id="{14AA94A4-1FEC-23FC-C1F1-8AEA9E4DAD9D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144239" y="8271134"/>
                      <a:ext cx="296795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1kg</a:t>
                      </a:r>
                    </a:p>
                  </p:txBody>
                </p:sp>
                <p:sp>
                  <p:nvSpPr>
                    <p:cNvPr id="99" name="TextBox 63">
                      <a:extLst>
                        <a:ext uri="{FF2B5EF4-FFF2-40B4-BE49-F238E27FC236}">
                          <a16:creationId xmlns:a16="http://schemas.microsoft.com/office/drawing/2014/main" id="{72A9AC4C-D6AF-0431-AEBA-067F96D356F4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026389" y="8478621"/>
                      <a:ext cx="296795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200</a:t>
                      </a:r>
                    </a:p>
                  </p:txBody>
                </p:sp>
                <p:sp>
                  <p:nvSpPr>
                    <p:cNvPr id="100" name="TextBox 64">
                      <a:extLst>
                        <a:ext uri="{FF2B5EF4-FFF2-40B4-BE49-F238E27FC236}">
                          <a16:creationId xmlns:a16="http://schemas.microsoft.com/office/drawing/2014/main" id="{362D1C03-A357-6FC1-D225-1D2090E800FB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825246" y="8637972"/>
                      <a:ext cx="296795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400</a:t>
                      </a:r>
                    </a:p>
                  </p:txBody>
                </p:sp>
                <p:sp>
                  <p:nvSpPr>
                    <p:cNvPr id="101" name="TextBox 65">
                      <a:extLst>
                        <a:ext uri="{FF2B5EF4-FFF2-40B4-BE49-F238E27FC236}">
                          <a16:creationId xmlns:a16="http://schemas.microsoft.com/office/drawing/2014/main" id="{1C9F0997-AC2A-A670-F307-469245A5E752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566282" y="8680968"/>
                      <a:ext cx="296796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600</a:t>
                      </a:r>
                    </a:p>
                  </p:txBody>
                </p:sp>
                <p:sp>
                  <p:nvSpPr>
                    <p:cNvPr id="102" name="TextBox 66">
                      <a:extLst>
                        <a:ext uri="{FF2B5EF4-FFF2-40B4-BE49-F238E27FC236}">
                          <a16:creationId xmlns:a16="http://schemas.microsoft.com/office/drawing/2014/main" id="{FCB2728D-EA97-39DA-2CB0-6A30952FAEE5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283337" y="8632085"/>
                      <a:ext cx="296797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800</a:t>
                      </a:r>
                    </a:p>
                  </p:txBody>
                </p:sp>
                <p:sp>
                  <p:nvSpPr>
                    <p:cNvPr id="103" name="TextBox 67">
                      <a:extLst>
                        <a:ext uri="{FF2B5EF4-FFF2-40B4-BE49-F238E27FC236}">
                          <a16:creationId xmlns:a16="http://schemas.microsoft.com/office/drawing/2014/main" id="{EB021FAE-3ED3-8EA9-3D7A-B37BCEA68900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098033" y="8495354"/>
                      <a:ext cx="350971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2kg</a:t>
                      </a:r>
                    </a:p>
                  </p:txBody>
                </p:sp>
                <p:sp>
                  <p:nvSpPr>
                    <p:cNvPr id="104" name="TextBox 68">
                      <a:extLst>
                        <a:ext uri="{FF2B5EF4-FFF2-40B4-BE49-F238E27FC236}">
                          <a16:creationId xmlns:a16="http://schemas.microsoft.com/office/drawing/2014/main" id="{F757A554-29B0-9C13-0C2B-31852FE98C2B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943238" y="8268470"/>
                      <a:ext cx="350970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200</a:t>
                      </a:r>
                    </a:p>
                  </p:txBody>
                </p:sp>
                <p:sp>
                  <p:nvSpPr>
                    <p:cNvPr id="105" name="TextBox 69">
                      <a:extLst>
                        <a:ext uri="{FF2B5EF4-FFF2-40B4-BE49-F238E27FC236}">
                          <a16:creationId xmlns:a16="http://schemas.microsoft.com/office/drawing/2014/main" id="{550026E4-523C-0B61-2D75-735C4786B6E4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894710" y="8010452"/>
                      <a:ext cx="350970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400</a:t>
                      </a:r>
                    </a:p>
                  </p:txBody>
                </p:sp>
                <p:sp>
                  <p:nvSpPr>
                    <p:cNvPr id="106" name="TextBox 70">
                      <a:extLst>
                        <a:ext uri="{FF2B5EF4-FFF2-40B4-BE49-F238E27FC236}">
                          <a16:creationId xmlns:a16="http://schemas.microsoft.com/office/drawing/2014/main" id="{E49BB10A-D04E-88C3-3B37-346F33DD5204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959564" y="7779886"/>
                      <a:ext cx="350970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600</a:t>
                      </a:r>
                    </a:p>
                  </p:txBody>
                </p:sp>
                <p:sp>
                  <p:nvSpPr>
                    <p:cNvPr id="107" name="TextBox 71">
                      <a:extLst>
                        <a:ext uri="{FF2B5EF4-FFF2-40B4-BE49-F238E27FC236}">
                          <a16:creationId xmlns:a16="http://schemas.microsoft.com/office/drawing/2014/main" id="{E1551972-8644-BEF2-BB2B-92D0D1199B6B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063968" y="7554961"/>
                      <a:ext cx="350970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800</a:t>
                      </a:r>
                    </a:p>
                  </p:txBody>
                </p:sp>
                <p:sp>
                  <p:nvSpPr>
                    <p:cNvPr id="108" name="TextBox 72">
                      <a:extLst>
                        <a:ext uri="{FF2B5EF4-FFF2-40B4-BE49-F238E27FC236}">
                          <a16:creationId xmlns:a16="http://schemas.microsoft.com/office/drawing/2014/main" id="{F532A3FC-2258-420B-7789-27F32C71DF82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273913" y="7399023"/>
                      <a:ext cx="350970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3kg</a:t>
                      </a:r>
                    </a:p>
                  </p:txBody>
                </p:sp>
              </p:grpSp>
              <p:sp>
                <p:nvSpPr>
                  <p:cNvPr id="92" name="TextBox 56">
                    <a:extLst>
                      <a:ext uri="{FF2B5EF4-FFF2-40B4-BE49-F238E27FC236}">
                        <a16:creationId xmlns:a16="http://schemas.microsoft.com/office/drawing/2014/main" id="{32B669C9-F2CF-452E-0B73-AC372FDDA44A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569588" y="7344451"/>
                    <a:ext cx="296796" cy="215444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36000" tIns="36000" rIns="36000" bIns="36000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r>
                      <a:rPr lang="en-GB" altLang="en-US" sz="800" b="1">
                        <a:latin typeface="Poppins" panose="00000500000000000000" pitchFamily="2" charset="0"/>
                        <a:cs typeface="Poppins" panose="00000500000000000000" pitchFamily="2" charset="0"/>
                      </a:rPr>
                      <a:t>0</a:t>
                    </a:r>
                  </a:p>
                </p:txBody>
              </p:sp>
              <p:sp>
                <p:nvSpPr>
                  <p:cNvPr id="93" name="TextBox 57">
                    <a:extLst>
                      <a:ext uri="{FF2B5EF4-FFF2-40B4-BE49-F238E27FC236}">
                        <a16:creationId xmlns:a16="http://schemas.microsoft.com/office/drawing/2014/main" id="{87E5259C-1683-466D-E0F9-452E7CC8BFF8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825008" y="7405333"/>
                    <a:ext cx="296796" cy="215444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36000" tIns="36000" rIns="36000" bIns="36000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r>
                      <a:rPr lang="en-GB" altLang="en-US" sz="800" b="1">
                        <a:latin typeface="Poppins" panose="00000500000000000000" pitchFamily="2" charset="0"/>
                        <a:cs typeface="Poppins" panose="00000500000000000000" pitchFamily="2" charset="0"/>
                      </a:rPr>
                      <a:t>200</a:t>
                    </a:r>
                  </a:p>
                </p:txBody>
              </p:sp>
            </p:grpSp>
            <p:cxnSp>
              <p:nvCxnSpPr>
                <p:cNvPr id="89" name="Straight Arrow Connector 88">
                  <a:extLst>
                    <a:ext uri="{FF2B5EF4-FFF2-40B4-BE49-F238E27FC236}">
                      <a16:creationId xmlns:a16="http://schemas.microsoft.com/office/drawing/2014/main" id="{50B74FC0-1E03-1896-13F8-F1804C2A05D8}"/>
                    </a:ext>
                  </a:extLst>
                </p:cNvPr>
                <p:cNvCxnSpPr>
                  <a:cxnSpLocks/>
                  <a:stCxn id="90" idx="0"/>
                  <a:endCxn id="101" idx="0"/>
                </p:cNvCxnSpPr>
                <p:nvPr/>
              </p:nvCxnSpPr>
              <p:spPr>
                <a:xfrm>
                  <a:off x="5221287" y="2871290"/>
                  <a:ext cx="4345" cy="336199"/>
                </a:xfrm>
                <a:prstGeom prst="straightConnector1">
                  <a:avLst/>
                </a:prstGeom>
                <a:ln w="12700">
                  <a:solidFill>
                    <a:schemeClr val="tx1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90" name="TextBox 6">
                  <a:extLst>
                    <a:ext uri="{FF2B5EF4-FFF2-40B4-BE49-F238E27FC236}">
                      <a16:creationId xmlns:a16="http://schemas.microsoft.com/office/drawing/2014/main" id="{AA94350C-0039-84C3-4579-596CE335FF16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5132326" y="2871290"/>
                  <a:ext cx="177922" cy="12915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en-GB" altLang="en-US" sz="800" b="1">
                      <a:latin typeface="Poppins" panose="00000500000000000000" pitchFamily="2" charset="0"/>
                      <a:cs typeface="Poppins" panose="00000500000000000000" pitchFamily="2" charset="0"/>
                    </a:rPr>
                    <a:t>Kg</a:t>
                  </a:r>
                </a:p>
              </p:txBody>
            </p:sp>
          </p:grpSp>
          <p:cxnSp>
            <p:nvCxnSpPr>
              <p:cNvPr id="87" name="Straight Connector 86">
                <a:extLst>
                  <a:ext uri="{FF2B5EF4-FFF2-40B4-BE49-F238E27FC236}">
                    <a16:creationId xmlns:a16="http://schemas.microsoft.com/office/drawing/2014/main" id="{F1F37E02-D8D3-B2AC-D343-7D07A8769F5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980000" flipV="1">
                <a:off x="3698054" y="2222627"/>
                <a:ext cx="0" cy="73027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F84E737A-11C7-63D5-CC77-1D3639A26ABF}"/>
                </a:ext>
              </a:extLst>
            </p:cNvPr>
            <p:cNvCxnSpPr>
              <a:cxnSpLocks/>
            </p:cNvCxnSpPr>
            <p:nvPr/>
          </p:nvCxnSpPr>
          <p:spPr bwMode="auto">
            <a:xfrm rot="3300000" flipV="1">
              <a:off x="5339296" y="2227801"/>
              <a:ext cx="0" cy="7298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59AD0FFA-A4B7-212F-37A0-ECCD780D70B6}"/>
                </a:ext>
              </a:extLst>
            </p:cNvPr>
            <p:cNvCxnSpPr>
              <a:cxnSpLocks/>
            </p:cNvCxnSpPr>
            <p:nvPr/>
          </p:nvCxnSpPr>
          <p:spPr bwMode="auto">
            <a:xfrm rot="4740000" flipV="1">
              <a:off x="5402545" y="2395277"/>
              <a:ext cx="0" cy="7298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E11B94A8-4FE1-91A0-7D4A-2A7DF36E4608}"/>
                </a:ext>
              </a:extLst>
            </p:cNvPr>
            <p:cNvCxnSpPr>
              <a:cxnSpLocks/>
            </p:cNvCxnSpPr>
            <p:nvPr/>
          </p:nvCxnSpPr>
          <p:spPr bwMode="auto">
            <a:xfrm rot="660000" flipV="1">
              <a:off x="5034237" y="2005288"/>
              <a:ext cx="0" cy="73027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C25CE7AE-52B5-F2C6-FEF2-4316E94B97F1}"/>
                </a:ext>
              </a:extLst>
            </p:cNvPr>
            <p:cNvCxnSpPr>
              <a:cxnSpLocks/>
            </p:cNvCxnSpPr>
            <p:nvPr/>
          </p:nvCxnSpPr>
          <p:spPr bwMode="auto">
            <a:xfrm rot="6120000" flipV="1">
              <a:off x="5404491" y="2571516"/>
              <a:ext cx="0" cy="7298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CE4533E4-8751-ABAF-5F9E-CAFA6B855DEE}"/>
                </a:ext>
              </a:extLst>
            </p:cNvPr>
            <p:cNvCxnSpPr>
              <a:cxnSpLocks/>
            </p:cNvCxnSpPr>
            <p:nvPr/>
          </p:nvCxnSpPr>
          <p:spPr bwMode="auto">
            <a:xfrm rot="18300000" flipV="1">
              <a:off x="5331511" y="2747755"/>
              <a:ext cx="0" cy="7298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DF81D71A-2D67-8F53-0773-D5515D5CC5FE}"/>
                </a:ext>
              </a:extLst>
            </p:cNvPr>
            <p:cNvCxnSpPr>
              <a:cxnSpLocks/>
            </p:cNvCxnSpPr>
            <p:nvPr/>
          </p:nvCxnSpPr>
          <p:spPr bwMode="auto">
            <a:xfrm rot="19560000" flipV="1">
              <a:off x="5209390" y="2876747"/>
              <a:ext cx="0" cy="7302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250E6230-6438-DB58-ECEB-DE287ED3BC08}"/>
                </a:ext>
              </a:extLst>
            </p:cNvPr>
            <p:cNvCxnSpPr>
              <a:cxnSpLocks/>
            </p:cNvCxnSpPr>
            <p:nvPr/>
          </p:nvCxnSpPr>
          <p:spPr bwMode="auto">
            <a:xfrm rot="20940000" flipV="1">
              <a:off x="5033265" y="2950748"/>
              <a:ext cx="0" cy="7302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4836E359-1B8D-D4AF-EBCD-0A462BC26E10}"/>
                </a:ext>
              </a:extLst>
            </p:cNvPr>
            <p:cNvCxnSpPr>
              <a:cxnSpLocks/>
            </p:cNvCxnSpPr>
            <p:nvPr/>
          </p:nvCxnSpPr>
          <p:spPr bwMode="auto">
            <a:xfrm rot="660000" flipV="1">
              <a:off x="4834758" y="2950748"/>
              <a:ext cx="0" cy="7302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9F24D5F6-6976-29D7-1050-69931509E723}"/>
                </a:ext>
              </a:extLst>
            </p:cNvPr>
            <p:cNvCxnSpPr>
              <a:cxnSpLocks/>
            </p:cNvCxnSpPr>
            <p:nvPr/>
          </p:nvCxnSpPr>
          <p:spPr bwMode="auto">
            <a:xfrm rot="1980000" flipV="1">
              <a:off x="4658632" y="2876747"/>
              <a:ext cx="0" cy="7302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400FF3A2-64D1-6FD4-6DF8-85D388E1A57D}"/>
                </a:ext>
              </a:extLst>
            </p:cNvPr>
            <p:cNvCxnSpPr>
              <a:cxnSpLocks/>
            </p:cNvCxnSpPr>
            <p:nvPr/>
          </p:nvCxnSpPr>
          <p:spPr bwMode="auto">
            <a:xfrm rot="3300000" flipV="1">
              <a:off x="4529700" y="2738018"/>
              <a:ext cx="0" cy="7298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4DE7FDFA-382A-F585-5C8C-6A6BA609BAF2}"/>
                </a:ext>
              </a:extLst>
            </p:cNvPr>
            <p:cNvCxnSpPr>
              <a:cxnSpLocks/>
            </p:cNvCxnSpPr>
            <p:nvPr/>
          </p:nvCxnSpPr>
          <p:spPr bwMode="auto">
            <a:xfrm rot="4740000" flipV="1">
              <a:off x="4461586" y="2571516"/>
              <a:ext cx="0" cy="7298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9739BCD9-D3BD-74C1-A544-7C5F3CF2EB52}"/>
                </a:ext>
              </a:extLst>
            </p:cNvPr>
            <p:cNvCxnSpPr>
              <a:cxnSpLocks/>
            </p:cNvCxnSpPr>
            <p:nvPr/>
          </p:nvCxnSpPr>
          <p:spPr bwMode="auto">
            <a:xfrm rot="6120000" flipV="1">
              <a:off x="4459639" y="2381645"/>
              <a:ext cx="0" cy="7298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F5DFB56A-4EE4-6309-D597-5DB2D30C203B}"/>
                </a:ext>
              </a:extLst>
            </p:cNvPr>
            <p:cNvCxnSpPr>
              <a:cxnSpLocks/>
            </p:cNvCxnSpPr>
            <p:nvPr/>
          </p:nvCxnSpPr>
          <p:spPr bwMode="auto">
            <a:xfrm rot="18300000" flipV="1">
              <a:off x="4531647" y="2208327"/>
              <a:ext cx="0" cy="7298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B69CAF3B-C269-F26D-D9A9-AED8F73304E6}"/>
                </a:ext>
              </a:extLst>
            </p:cNvPr>
            <p:cNvCxnSpPr>
              <a:cxnSpLocks/>
            </p:cNvCxnSpPr>
            <p:nvPr/>
          </p:nvCxnSpPr>
          <p:spPr bwMode="auto">
            <a:xfrm rot="19560000" flipV="1">
              <a:off x="4666416" y="2083183"/>
              <a:ext cx="0" cy="73027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Group 133">
            <a:extLst>
              <a:ext uri="{FF2B5EF4-FFF2-40B4-BE49-F238E27FC236}">
                <a16:creationId xmlns:a16="http://schemas.microsoft.com/office/drawing/2014/main" id="{C1F77806-683A-6049-0CAB-CB7DAB4EDE13}"/>
              </a:ext>
            </a:extLst>
          </p:cNvPr>
          <p:cNvGrpSpPr>
            <a:grpSpLocks/>
          </p:cNvGrpSpPr>
          <p:nvPr/>
        </p:nvGrpSpPr>
        <p:grpSpPr bwMode="auto">
          <a:xfrm>
            <a:off x="8613086" y="3072532"/>
            <a:ext cx="1862137" cy="2163762"/>
            <a:chOff x="4367684" y="1746284"/>
            <a:chExt cx="1141412" cy="1327150"/>
          </a:xfrm>
        </p:grpSpPr>
        <p:grpSp>
          <p:nvGrpSpPr>
            <p:cNvPr id="134" name="Group 134">
              <a:extLst>
                <a:ext uri="{FF2B5EF4-FFF2-40B4-BE49-F238E27FC236}">
                  <a16:creationId xmlns:a16="http://schemas.microsoft.com/office/drawing/2014/main" id="{89B6D55A-A3A6-943F-7F51-1002CAF2ADC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367684" y="1746284"/>
              <a:ext cx="1141412" cy="1327150"/>
              <a:chOff x="2858294" y="1889622"/>
              <a:chExt cx="1141412" cy="1327150"/>
            </a:xfrm>
          </p:grpSpPr>
          <p:grpSp>
            <p:nvGrpSpPr>
              <p:cNvPr id="149" name="Group 97">
                <a:extLst>
                  <a:ext uri="{FF2B5EF4-FFF2-40B4-BE49-F238E27FC236}">
                    <a16:creationId xmlns:a16="http://schemas.microsoft.com/office/drawing/2014/main" id="{3C0053F5-3B64-0D38-AB2B-73C73FEFBCA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858294" y="1889622"/>
                <a:ext cx="1141412" cy="1327150"/>
                <a:chOff x="4657349" y="2102624"/>
                <a:chExt cx="1141158" cy="1326376"/>
              </a:xfrm>
            </p:grpSpPr>
            <p:grpSp>
              <p:nvGrpSpPr>
                <p:cNvPr id="151" name="Group 11">
                  <a:extLst>
                    <a:ext uri="{FF2B5EF4-FFF2-40B4-BE49-F238E27FC236}">
                      <a16:creationId xmlns:a16="http://schemas.microsoft.com/office/drawing/2014/main" id="{B36ABAC9-23AD-73CD-09D0-96936C8E96B1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4657349" y="2102624"/>
                  <a:ext cx="1141158" cy="1326376"/>
                  <a:chOff x="766712" y="6837917"/>
                  <a:chExt cx="1903595" cy="2212558"/>
                </a:xfrm>
              </p:grpSpPr>
              <p:grpSp>
                <p:nvGrpSpPr>
                  <p:cNvPr id="154" name="Group 55">
                    <a:extLst>
                      <a:ext uri="{FF2B5EF4-FFF2-40B4-BE49-F238E27FC236}">
                        <a16:creationId xmlns:a16="http://schemas.microsoft.com/office/drawing/2014/main" id="{0E5BAB20-0672-27D0-FA28-0508984E380F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766712" y="6837917"/>
                    <a:ext cx="1903595" cy="2212558"/>
                    <a:chOff x="766712" y="6837917"/>
                    <a:chExt cx="1903595" cy="2212558"/>
                  </a:xfrm>
                </p:grpSpPr>
                <p:grpSp>
                  <p:nvGrpSpPr>
                    <p:cNvPr id="157" name="Group 58">
                      <a:extLst>
                        <a:ext uri="{FF2B5EF4-FFF2-40B4-BE49-F238E27FC236}">
                          <a16:creationId xmlns:a16="http://schemas.microsoft.com/office/drawing/2014/main" id="{DFDD8111-B487-C2AA-07B4-64746CA65CAC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>
                      <a:off x="766712" y="6837917"/>
                      <a:ext cx="1903595" cy="2212558"/>
                      <a:chOff x="1343581" y="6927667"/>
                      <a:chExt cx="1010861" cy="1174928"/>
                    </a:xfrm>
                  </p:grpSpPr>
                  <p:cxnSp>
                    <p:nvCxnSpPr>
                      <p:cNvPr id="172" name="Straight Connector 171">
                        <a:extLst>
                          <a:ext uri="{FF2B5EF4-FFF2-40B4-BE49-F238E27FC236}">
                            <a16:creationId xmlns:a16="http://schemas.microsoft.com/office/drawing/2014/main" id="{CF9E5C3C-CDAB-1716-3BE7-FDD259659BF8}"/>
                          </a:ext>
                        </a:extLst>
                      </p:cNvPr>
                      <p:cNvCxnSpPr/>
                      <p:nvPr/>
                    </p:nvCxnSpPr>
                    <p:spPr>
                      <a:xfrm>
                        <a:off x="1503871" y="6999214"/>
                        <a:ext cx="669598" cy="0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sp>
                    <p:nvSpPr>
                      <p:cNvPr id="173" name="Rectangle: Rounded Corners 172">
                        <a:extLst>
                          <a:ext uri="{FF2B5EF4-FFF2-40B4-BE49-F238E27FC236}">
                            <a16:creationId xmlns:a16="http://schemas.microsoft.com/office/drawing/2014/main" id="{499D2248-E50D-40B6-6676-2B1882757FC2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343581" y="7104380"/>
                        <a:ext cx="1010861" cy="998215"/>
                      </a:xfrm>
                      <a:prstGeom prst="roundRect">
                        <a:avLst/>
                      </a:prstGeom>
                      <a:solidFill>
                        <a:schemeClr val="bg1">
                          <a:lumMod val="85000"/>
                        </a:schemeClr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wrap="none" lIns="36000" tIns="36000" rIns="36000" bIns="36000" anchor="ctr"/>
                      <a:lstStyle/>
                      <a:p>
                        <a:pPr algn="ctr" eaLnBrk="1" fontAlgn="auto" hangingPunct="1">
                          <a:spcBef>
                            <a:spcPts val="0"/>
                          </a:spcBef>
                          <a:spcAft>
                            <a:spcPts val="0"/>
                          </a:spcAft>
                          <a:defRPr/>
                        </a:pPr>
                        <a:endParaRPr lang="en-GB" sz="800" b="1">
                          <a:latin typeface="Poppins" panose="00000500000000000000" pitchFamily="2" charset="0"/>
                          <a:cs typeface="Poppins" panose="00000500000000000000" pitchFamily="2" charset="0"/>
                        </a:endParaRPr>
                      </a:p>
                    </p:txBody>
                  </p:sp>
                  <p:sp>
                    <p:nvSpPr>
                      <p:cNvPr id="174" name="Oval 173">
                        <a:extLst>
                          <a:ext uri="{FF2B5EF4-FFF2-40B4-BE49-F238E27FC236}">
                            <a16:creationId xmlns:a16="http://schemas.microsoft.com/office/drawing/2014/main" id="{E1CD39DF-CF6F-622F-264D-9CC0DB0E5683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387531" y="7150067"/>
                        <a:ext cx="913481" cy="914599"/>
                      </a:xfrm>
                      <a:prstGeom prst="ellipse">
                        <a:avLst/>
                      </a:prstGeom>
                      <a:solidFill>
                        <a:schemeClr val="bg1"/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wrap="none" lIns="36000" tIns="36000" rIns="36000" bIns="36000" anchor="ctr"/>
                      <a:lstStyle/>
                      <a:p>
                        <a:pPr algn="ctr" eaLnBrk="1" fontAlgn="auto" hangingPunct="1">
                          <a:spcBef>
                            <a:spcPts val="0"/>
                          </a:spcBef>
                          <a:spcAft>
                            <a:spcPts val="0"/>
                          </a:spcAft>
                          <a:defRPr/>
                        </a:pPr>
                        <a:endParaRPr lang="en-GB" sz="800" b="1">
                          <a:latin typeface="Poppins" panose="00000500000000000000" pitchFamily="2" charset="0"/>
                          <a:cs typeface="Poppins" panose="00000500000000000000" pitchFamily="2" charset="0"/>
                        </a:endParaRPr>
                      </a:p>
                    </p:txBody>
                  </p:sp>
                  <p:cxnSp>
                    <p:nvCxnSpPr>
                      <p:cNvPr id="175" name="Straight Connector 174">
                        <a:extLst>
                          <a:ext uri="{FF2B5EF4-FFF2-40B4-BE49-F238E27FC236}">
                            <a16:creationId xmlns:a16="http://schemas.microsoft.com/office/drawing/2014/main" id="{36424E85-F99A-0C35-92CA-4B247DD6E015}"/>
                          </a:ext>
                        </a:extLst>
                      </p:cNvPr>
                      <p:cNvCxnSpPr/>
                      <p:nvPr/>
                    </p:nvCxnSpPr>
                    <p:spPr>
                      <a:xfrm flipV="1">
                        <a:off x="1710697" y="7005248"/>
                        <a:ext cx="0" cy="99132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76" name="Straight Connector 175">
                        <a:extLst>
                          <a:ext uri="{FF2B5EF4-FFF2-40B4-BE49-F238E27FC236}">
                            <a16:creationId xmlns:a16="http://schemas.microsoft.com/office/drawing/2014/main" id="{F056B6D8-4EAD-193E-957E-AECCE74D73B7}"/>
                          </a:ext>
                        </a:extLst>
                      </p:cNvPr>
                      <p:cNvCxnSpPr/>
                      <p:nvPr/>
                    </p:nvCxnSpPr>
                    <p:spPr>
                      <a:xfrm flipV="1">
                        <a:off x="1977847" y="7005248"/>
                        <a:ext cx="0" cy="99132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sp>
                    <p:nvSpPr>
                      <p:cNvPr id="177" name="Arc 176">
                        <a:extLst>
                          <a:ext uri="{FF2B5EF4-FFF2-40B4-BE49-F238E27FC236}">
                            <a16:creationId xmlns:a16="http://schemas.microsoft.com/office/drawing/2014/main" id="{DDEB0CA9-34A8-4919-F580-7147674B0921}"/>
                          </a:ext>
                        </a:extLst>
                      </p:cNvPr>
                      <p:cNvSpPr/>
                      <p:nvPr/>
                    </p:nvSpPr>
                    <p:spPr>
                      <a:xfrm rot="10800000">
                        <a:off x="1467677" y="6927667"/>
                        <a:ext cx="71527" cy="71547"/>
                      </a:xfrm>
                      <a:prstGeom prst="arc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wrap="none" lIns="36000" tIns="36000" rIns="36000" bIns="36000" anchor="ctr"/>
                      <a:lstStyle/>
                      <a:p>
                        <a:pPr algn="ctr" eaLnBrk="1" fontAlgn="auto" hangingPunct="1">
                          <a:spcBef>
                            <a:spcPts val="0"/>
                          </a:spcBef>
                          <a:spcAft>
                            <a:spcPts val="0"/>
                          </a:spcAft>
                          <a:defRPr/>
                        </a:pPr>
                        <a:endParaRPr lang="en-GB" sz="800" b="1">
                          <a:latin typeface="Poppins" panose="00000500000000000000" pitchFamily="2" charset="0"/>
                          <a:cs typeface="Poppins" panose="00000500000000000000" pitchFamily="2" charset="0"/>
                        </a:endParaRPr>
                      </a:p>
                    </p:txBody>
                  </p:sp>
                  <p:sp>
                    <p:nvSpPr>
                      <p:cNvPr id="178" name="Arc 177">
                        <a:extLst>
                          <a:ext uri="{FF2B5EF4-FFF2-40B4-BE49-F238E27FC236}">
                            <a16:creationId xmlns:a16="http://schemas.microsoft.com/office/drawing/2014/main" id="{54D4E400-4D2E-9246-AF99-4B92D7A36BE6}"/>
                          </a:ext>
                        </a:extLst>
                      </p:cNvPr>
                      <p:cNvSpPr/>
                      <p:nvPr/>
                    </p:nvSpPr>
                    <p:spPr>
                      <a:xfrm rot="10800000" flipH="1">
                        <a:off x="2131243" y="6927667"/>
                        <a:ext cx="71527" cy="71547"/>
                      </a:xfrm>
                      <a:prstGeom prst="arc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wrap="none" lIns="36000" tIns="36000" rIns="36000" bIns="36000" anchor="ctr"/>
                      <a:lstStyle/>
                      <a:p>
                        <a:pPr algn="ctr" eaLnBrk="1" fontAlgn="auto" hangingPunct="1">
                          <a:spcBef>
                            <a:spcPts val="0"/>
                          </a:spcBef>
                          <a:spcAft>
                            <a:spcPts val="0"/>
                          </a:spcAft>
                          <a:defRPr/>
                        </a:pPr>
                        <a:endParaRPr lang="en-GB" sz="800" b="1">
                          <a:latin typeface="Poppins" panose="00000500000000000000" pitchFamily="2" charset="0"/>
                          <a:cs typeface="Poppins" panose="00000500000000000000" pitchFamily="2" charset="0"/>
                        </a:endParaRPr>
                      </a:p>
                    </p:txBody>
                  </p:sp>
                  <p:sp>
                    <p:nvSpPr>
                      <p:cNvPr id="179" name="Oval 178">
                        <a:extLst>
                          <a:ext uri="{FF2B5EF4-FFF2-40B4-BE49-F238E27FC236}">
                            <a16:creationId xmlns:a16="http://schemas.microsoft.com/office/drawing/2014/main" id="{E8EBD36A-D3CE-2BA3-F696-F5A929584ADF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826175" y="7592281"/>
                        <a:ext cx="36195" cy="37067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wrap="none" lIns="36000" tIns="36000" rIns="36000" bIns="36000" anchor="ctr"/>
                      <a:lstStyle/>
                      <a:p>
                        <a:pPr algn="ctr" eaLnBrk="1" fontAlgn="auto" hangingPunct="1">
                          <a:spcBef>
                            <a:spcPts val="0"/>
                          </a:spcBef>
                          <a:spcAft>
                            <a:spcPts val="0"/>
                          </a:spcAft>
                          <a:defRPr/>
                        </a:pPr>
                        <a:endParaRPr lang="en-GB" sz="800" b="1">
                          <a:latin typeface="Poppins" panose="00000500000000000000" pitchFamily="2" charset="0"/>
                          <a:cs typeface="Poppins" panose="00000500000000000000" pitchFamily="2" charset="0"/>
                        </a:endParaRPr>
                      </a:p>
                    </p:txBody>
                  </p:sp>
                  <p:cxnSp>
                    <p:nvCxnSpPr>
                      <p:cNvPr id="180" name="Straight Connector 179">
                        <a:extLst>
                          <a:ext uri="{FF2B5EF4-FFF2-40B4-BE49-F238E27FC236}">
                            <a16:creationId xmlns:a16="http://schemas.microsoft.com/office/drawing/2014/main" id="{404A5873-B749-2E84-0290-EB696DADD309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flipV="1">
                        <a:off x="1845134" y="7150067"/>
                        <a:ext cx="0" cy="62927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81" name="Straight Connector 180">
                        <a:extLst>
                          <a:ext uri="{FF2B5EF4-FFF2-40B4-BE49-F238E27FC236}">
                            <a16:creationId xmlns:a16="http://schemas.microsoft.com/office/drawing/2014/main" id="{B62C9C30-86D0-5A34-CE0E-D807802ADFDC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flipV="1">
                        <a:off x="1845134" y="7993981"/>
                        <a:ext cx="0" cy="64651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82" name="Straight Connector 181">
                        <a:extLst>
                          <a:ext uri="{FF2B5EF4-FFF2-40B4-BE49-F238E27FC236}">
                            <a16:creationId xmlns:a16="http://schemas.microsoft.com/office/drawing/2014/main" id="{94B8A50E-7EC6-D7BA-EC54-C577283FDF81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5400000" flipV="1">
                        <a:off x="1417263" y="7573757"/>
                        <a:ext cx="0" cy="62910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83" name="Straight Connector 182">
                        <a:extLst>
                          <a:ext uri="{FF2B5EF4-FFF2-40B4-BE49-F238E27FC236}">
                            <a16:creationId xmlns:a16="http://schemas.microsoft.com/office/drawing/2014/main" id="{E994C04E-4AB6-6F30-DE7D-6D8A64915336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5400000" flipV="1">
                        <a:off x="2264387" y="7572895"/>
                        <a:ext cx="0" cy="64633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84" name="Straight Connector 183">
                        <a:extLst>
                          <a:ext uri="{FF2B5EF4-FFF2-40B4-BE49-F238E27FC236}">
                            <a16:creationId xmlns:a16="http://schemas.microsoft.com/office/drawing/2014/main" id="{AB4F44BD-72BF-4130-B10C-671EF4025FF3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2700000" flipV="1">
                        <a:off x="2153649" y="7275922"/>
                        <a:ext cx="0" cy="64651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85" name="Straight Connector 184">
                        <a:extLst>
                          <a:ext uri="{FF2B5EF4-FFF2-40B4-BE49-F238E27FC236}">
                            <a16:creationId xmlns:a16="http://schemas.microsoft.com/office/drawing/2014/main" id="{9A55BC58-CF84-5FB8-6C65-CD7D3322B2A5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2700000" flipV="1">
                        <a:off x="1539203" y="7875023"/>
                        <a:ext cx="0" cy="62927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86" name="Straight Connector 185">
                        <a:extLst>
                          <a:ext uri="{FF2B5EF4-FFF2-40B4-BE49-F238E27FC236}">
                            <a16:creationId xmlns:a16="http://schemas.microsoft.com/office/drawing/2014/main" id="{41F5B89D-E768-FAFA-1C50-93F58FE38492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18900000" flipH="1" flipV="1">
                        <a:off x="1541789" y="7271611"/>
                        <a:ext cx="0" cy="64651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87" name="Straight Connector 186">
                        <a:extLst>
                          <a:ext uri="{FF2B5EF4-FFF2-40B4-BE49-F238E27FC236}">
                            <a16:creationId xmlns:a16="http://schemas.microsoft.com/office/drawing/2014/main" id="{3108C3B3-4B7F-CA99-0741-9D4527B88FFB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18900000" flipH="1" flipV="1">
                        <a:off x="2150202" y="7875023"/>
                        <a:ext cx="0" cy="62927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88" name="Straight Connector 187">
                        <a:extLst>
                          <a:ext uri="{FF2B5EF4-FFF2-40B4-BE49-F238E27FC236}">
                            <a16:creationId xmlns:a16="http://schemas.microsoft.com/office/drawing/2014/main" id="{C1AF4EF1-521B-EB3D-C60E-DD7851806528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3960000" flipV="1">
                        <a:off x="2242842" y="7422904"/>
                        <a:ext cx="0" cy="62910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89" name="Straight Connector 188">
                        <a:extLst>
                          <a:ext uri="{FF2B5EF4-FFF2-40B4-BE49-F238E27FC236}">
                            <a16:creationId xmlns:a16="http://schemas.microsoft.com/office/drawing/2014/main" id="{78A79F55-92F2-A0A5-C3D2-3E64A20A9CC9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3960000" flipV="1">
                        <a:off x="1447425" y="7733230"/>
                        <a:ext cx="0" cy="64633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90" name="Straight Connector 189">
                        <a:extLst>
                          <a:ext uri="{FF2B5EF4-FFF2-40B4-BE49-F238E27FC236}">
                            <a16:creationId xmlns:a16="http://schemas.microsoft.com/office/drawing/2014/main" id="{FD6FC2C2-7866-5989-C1C8-7394C6D3FC62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17640000" flipH="1" flipV="1">
                        <a:off x="1447425" y="7409974"/>
                        <a:ext cx="0" cy="64633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91" name="Straight Connector 190">
                        <a:extLst>
                          <a:ext uri="{FF2B5EF4-FFF2-40B4-BE49-F238E27FC236}">
                            <a16:creationId xmlns:a16="http://schemas.microsoft.com/office/drawing/2014/main" id="{F306D941-217B-37F7-39E5-909AC5A472C7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17640000" flipH="1" flipV="1">
                        <a:off x="2236810" y="7734954"/>
                        <a:ext cx="0" cy="62909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92" name="Straight Connector 191">
                        <a:extLst>
                          <a:ext uri="{FF2B5EF4-FFF2-40B4-BE49-F238E27FC236}">
                            <a16:creationId xmlns:a16="http://schemas.microsoft.com/office/drawing/2014/main" id="{D1C4708C-6581-28AC-76BB-01E4773BD793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1320000" flipV="1">
                        <a:off x="2013179" y="7181962"/>
                        <a:ext cx="0" cy="62927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93" name="Straight Connector 192">
                        <a:extLst>
                          <a:ext uri="{FF2B5EF4-FFF2-40B4-BE49-F238E27FC236}">
                            <a16:creationId xmlns:a16="http://schemas.microsoft.com/office/drawing/2014/main" id="{9E66A1DD-E245-5051-51C8-251D2248D45C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1320000" flipV="1">
                        <a:off x="1673640" y="7964672"/>
                        <a:ext cx="0" cy="63789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94" name="Straight Connector 193">
                        <a:extLst>
                          <a:ext uri="{FF2B5EF4-FFF2-40B4-BE49-F238E27FC236}">
                            <a16:creationId xmlns:a16="http://schemas.microsoft.com/office/drawing/2014/main" id="{A2B0ADDF-AF76-17BC-0E5E-22B15BAD78DC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20280000" flipH="1" flipV="1">
                        <a:off x="2013179" y="7968983"/>
                        <a:ext cx="0" cy="64651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95" name="Straight Connector 194">
                        <a:extLst>
                          <a:ext uri="{FF2B5EF4-FFF2-40B4-BE49-F238E27FC236}">
                            <a16:creationId xmlns:a16="http://schemas.microsoft.com/office/drawing/2014/main" id="{DC25EB69-17EE-2361-5BC0-5649EA3B9A7D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rot="20280000" flipH="1" flipV="1">
                        <a:off x="1673640" y="7181962"/>
                        <a:ext cx="0" cy="62927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</p:grpSp>
                <p:sp>
                  <p:nvSpPr>
                    <p:cNvPr id="158" name="TextBox 59">
                      <a:extLst>
                        <a:ext uri="{FF2B5EF4-FFF2-40B4-BE49-F238E27FC236}">
                          <a16:creationId xmlns:a16="http://schemas.microsoft.com/office/drawing/2014/main" id="{D868F26F-7893-9D8B-F06E-4E806459F480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034953" y="7556957"/>
                      <a:ext cx="296796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400</a:t>
                      </a:r>
                    </a:p>
                  </p:txBody>
                </p:sp>
                <p:sp>
                  <p:nvSpPr>
                    <p:cNvPr id="159" name="TextBox 60">
                      <a:extLst>
                        <a:ext uri="{FF2B5EF4-FFF2-40B4-BE49-F238E27FC236}">
                          <a16:creationId xmlns:a16="http://schemas.microsoft.com/office/drawing/2014/main" id="{5BA059E0-642C-3038-126A-C7946F78FA95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162587" y="7768353"/>
                      <a:ext cx="296795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600</a:t>
                      </a:r>
                    </a:p>
                  </p:txBody>
                </p:sp>
                <p:sp>
                  <p:nvSpPr>
                    <p:cNvPr id="160" name="TextBox 61">
                      <a:extLst>
                        <a:ext uri="{FF2B5EF4-FFF2-40B4-BE49-F238E27FC236}">
                          <a16:creationId xmlns:a16="http://schemas.microsoft.com/office/drawing/2014/main" id="{EE2B4A39-87DF-E620-5014-AA569ECA81A4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188379" y="7997685"/>
                      <a:ext cx="296795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800</a:t>
                      </a:r>
                    </a:p>
                  </p:txBody>
                </p:sp>
                <p:sp>
                  <p:nvSpPr>
                    <p:cNvPr id="161" name="TextBox 62">
                      <a:extLst>
                        <a:ext uri="{FF2B5EF4-FFF2-40B4-BE49-F238E27FC236}">
                          <a16:creationId xmlns:a16="http://schemas.microsoft.com/office/drawing/2014/main" id="{C1DFD7F6-93C8-11F1-E6A1-93CC4680274B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144239" y="8271134"/>
                      <a:ext cx="296795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1kg</a:t>
                      </a:r>
                    </a:p>
                  </p:txBody>
                </p:sp>
                <p:sp>
                  <p:nvSpPr>
                    <p:cNvPr id="162" name="TextBox 63">
                      <a:extLst>
                        <a:ext uri="{FF2B5EF4-FFF2-40B4-BE49-F238E27FC236}">
                          <a16:creationId xmlns:a16="http://schemas.microsoft.com/office/drawing/2014/main" id="{E5B93B49-3FFE-7EF6-7D9F-83641448F308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026389" y="8478621"/>
                      <a:ext cx="296795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200</a:t>
                      </a:r>
                    </a:p>
                  </p:txBody>
                </p:sp>
                <p:sp>
                  <p:nvSpPr>
                    <p:cNvPr id="163" name="TextBox 64">
                      <a:extLst>
                        <a:ext uri="{FF2B5EF4-FFF2-40B4-BE49-F238E27FC236}">
                          <a16:creationId xmlns:a16="http://schemas.microsoft.com/office/drawing/2014/main" id="{8307331B-280E-C39D-6F61-B335A3F38BCF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825246" y="8637972"/>
                      <a:ext cx="296795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400</a:t>
                      </a:r>
                    </a:p>
                  </p:txBody>
                </p:sp>
                <p:sp>
                  <p:nvSpPr>
                    <p:cNvPr id="164" name="TextBox 65">
                      <a:extLst>
                        <a:ext uri="{FF2B5EF4-FFF2-40B4-BE49-F238E27FC236}">
                          <a16:creationId xmlns:a16="http://schemas.microsoft.com/office/drawing/2014/main" id="{0C81BC78-F532-C2E2-E292-F4B8EF6D59E3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566282" y="8680968"/>
                      <a:ext cx="296796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600</a:t>
                      </a:r>
                    </a:p>
                  </p:txBody>
                </p:sp>
                <p:sp>
                  <p:nvSpPr>
                    <p:cNvPr id="165" name="TextBox 66">
                      <a:extLst>
                        <a:ext uri="{FF2B5EF4-FFF2-40B4-BE49-F238E27FC236}">
                          <a16:creationId xmlns:a16="http://schemas.microsoft.com/office/drawing/2014/main" id="{CBE70FAB-49D9-0589-7CE9-7E5875F778D8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283337" y="8632085"/>
                      <a:ext cx="296797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800</a:t>
                      </a:r>
                    </a:p>
                  </p:txBody>
                </p:sp>
                <p:sp>
                  <p:nvSpPr>
                    <p:cNvPr id="166" name="TextBox 67">
                      <a:extLst>
                        <a:ext uri="{FF2B5EF4-FFF2-40B4-BE49-F238E27FC236}">
                          <a16:creationId xmlns:a16="http://schemas.microsoft.com/office/drawing/2014/main" id="{0BFF4646-DD2E-4FB1-BD09-3432BB3EA2EA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098033" y="8495354"/>
                      <a:ext cx="350971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2kg</a:t>
                      </a:r>
                    </a:p>
                  </p:txBody>
                </p:sp>
                <p:sp>
                  <p:nvSpPr>
                    <p:cNvPr id="167" name="TextBox 68">
                      <a:extLst>
                        <a:ext uri="{FF2B5EF4-FFF2-40B4-BE49-F238E27FC236}">
                          <a16:creationId xmlns:a16="http://schemas.microsoft.com/office/drawing/2014/main" id="{70D281CF-4316-D507-9045-7D96074892AC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943238" y="8268470"/>
                      <a:ext cx="350970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200</a:t>
                      </a:r>
                    </a:p>
                  </p:txBody>
                </p:sp>
                <p:sp>
                  <p:nvSpPr>
                    <p:cNvPr id="168" name="TextBox 69">
                      <a:extLst>
                        <a:ext uri="{FF2B5EF4-FFF2-40B4-BE49-F238E27FC236}">
                          <a16:creationId xmlns:a16="http://schemas.microsoft.com/office/drawing/2014/main" id="{37A30810-4E30-0E4B-CFF0-39BD9A5B446B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894710" y="8010452"/>
                      <a:ext cx="350970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400</a:t>
                      </a:r>
                    </a:p>
                  </p:txBody>
                </p:sp>
                <p:sp>
                  <p:nvSpPr>
                    <p:cNvPr id="169" name="TextBox 70">
                      <a:extLst>
                        <a:ext uri="{FF2B5EF4-FFF2-40B4-BE49-F238E27FC236}">
                          <a16:creationId xmlns:a16="http://schemas.microsoft.com/office/drawing/2014/main" id="{F8E1E179-5D2A-DB75-C1AC-D5B88FBF4C66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959564" y="7779886"/>
                      <a:ext cx="350970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600</a:t>
                      </a:r>
                    </a:p>
                  </p:txBody>
                </p:sp>
                <p:sp>
                  <p:nvSpPr>
                    <p:cNvPr id="170" name="TextBox 71">
                      <a:extLst>
                        <a:ext uri="{FF2B5EF4-FFF2-40B4-BE49-F238E27FC236}">
                          <a16:creationId xmlns:a16="http://schemas.microsoft.com/office/drawing/2014/main" id="{28086DCB-A1C2-9132-A481-A18DB7E70B2E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063968" y="7554961"/>
                      <a:ext cx="350970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800</a:t>
                      </a:r>
                    </a:p>
                  </p:txBody>
                </p:sp>
                <p:sp>
                  <p:nvSpPr>
                    <p:cNvPr id="171" name="TextBox 72">
                      <a:extLst>
                        <a:ext uri="{FF2B5EF4-FFF2-40B4-BE49-F238E27FC236}">
                          <a16:creationId xmlns:a16="http://schemas.microsoft.com/office/drawing/2014/main" id="{2D6FA085-61AF-5966-7628-2F6D9CE6C82E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273913" y="7399023"/>
                      <a:ext cx="350970" cy="21544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lIns="36000" tIns="36000" rIns="36000" bIns="36000" anchor="ctr"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GB" altLang="en-US" sz="800" b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3kg</a:t>
                      </a:r>
                    </a:p>
                  </p:txBody>
                </p:sp>
              </p:grpSp>
              <p:sp>
                <p:nvSpPr>
                  <p:cNvPr id="155" name="TextBox 56">
                    <a:extLst>
                      <a:ext uri="{FF2B5EF4-FFF2-40B4-BE49-F238E27FC236}">
                        <a16:creationId xmlns:a16="http://schemas.microsoft.com/office/drawing/2014/main" id="{DA3A6248-CC80-CAA8-C484-C33143407512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569588" y="7344451"/>
                    <a:ext cx="296796" cy="215444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36000" tIns="36000" rIns="36000" bIns="36000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r>
                      <a:rPr lang="en-GB" altLang="en-US" sz="800" b="1">
                        <a:latin typeface="Poppins" panose="00000500000000000000" pitchFamily="2" charset="0"/>
                        <a:cs typeface="Poppins" panose="00000500000000000000" pitchFamily="2" charset="0"/>
                      </a:rPr>
                      <a:t>0</a:t>
                    </a:r>
                  </a:p>
                </p:txBody>
              </p:sp>
              <p:sp>
                <p:nvSpPr>
                  <p:cNvPr id="156" name="TextBox 57">
                    <a:extLst>
                      <a:ext uri="{FF2B5EF4-FFF2-40B4-BE49-F238E27FC236}">
                        <a16:creationId xmlns:a16="http://schemas.microsoft.com/office/drawing/2014/main" id="{6830E50F-C590-2582-F797-C8A42FE71362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825008" y="7405333"/>
                    <a:ext cx="296796" cy="215444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36000" tIns="36000" rIns="36000" bIns="36000" anchor="ctr"/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buFont typeface="Arial" panose="020B0604020202020204" pitchFamily="34" charset="0"/>
                      <a:buChar char="•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500"/>
                      </a:spcBef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5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•"/>
                      <a:defRPr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lnSpc>
                        <a:spcPct val="100000"/>
                      </a:lnSpc>
                      <a:spcBef>
                        <a:spcPct val="0"/>
                      </a:spcBef>
                      <a:buFontTx/>
                      <a:buNone/>
                    </a:pPr>
                    <a:r>
                      <a:rPr lang="en-GB" altLang="en-US" sz="800" b="1">
                        <a:latin typeface="Poppins" panose="00000500000000000000" pitchFamily="2" charset="0"/>
                        <a:cs typeface="Poppins" panose="00000500000000000000" pitchFamily="2" charset="0"/>
                      </a:rPr>
                      <a:t>200</a:t>
                    </a:r>
                  </a:p>
                </p:txBody>
              </p:sp>
            </p:grpSp>
            <p:cxnSp>
              <p:nvCxnSpPr>
                <p:cNvPr id="152" name="Straight Arrow Connector 151">
                  <a:extLst>
                    <a:ext uri="{FF2B5EF4-FFF2-40B4-BE49-F238E27FC236}">
                      <a16:creationId xmlns:a16="http://schemas.microsoft.com/office/drawing/2014/main" id="{3A86B63A-F178-C40E-33CA-698B9D515F0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5222568" y="2668185"/>
                  <a:ext cx="330924" cy="206971"/>
                </a:xfrm>
                <a:prstGeom prst="straightConnector1">
                  <a:avLst/>
                </a:prstGeom>
                <a:ln w="12700">
                  <a:solidFill>
                    <a:schemeClr val="tx1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53" name="TextBox 6">
                  <a:extLst>
                    <a:ext uri="{FF2B5EF4-FFF2-40B4-BE49-F238E27FC236}">
                      <a16:creationId xmlns:a16="http://schemas.microsoft.com/office/drawing/2014/main" id="{4E3EF5BC-D49D-4AAD-F6E5-746543B70D40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5132326" y="2871290"/>
                  <a:ext cx="177922" cy="12915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en-GB" altLang="en-US" sz="800" b="1">
                      <a:latin typeface="Poppins" panose="00000500000000000000" pitchFamily="2" charset="0"/>
                      <a:cs typeface="Poppins" panose="00000500000000000000" pitchFamily="2" charset="0"/>
                    </a:rPr>
                    <a:t>Kg</a:t>
                  </a:r>
                </a:p>
              </p:txBody>
            </p:sp>
          </p:grpSp>
          <p:cxnSp>
            <p:nvCxnSpPr>
              <p:cNvPr id="150" name="Straight Connector 149">
                <a:extLst>
                  <a:ext uri="{FF2B5EF4-FFF2-40B4-BE49-F238E27FC236}">
                    <a16:creationId xmlns:a16="http://schemas.microsoft.com/office/drawing/2014/main" id="{60E2B9E4-B3EB-0D77-3F95-4D1819E1E8A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1980000" flipV="1">
                <a:off x="3698054" y="2222627"/>
                <a:ext cx="0" cy="73027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746F9A7E-BFAE-21FC-2C70-DE66AA8B2A99}"/>
                </a:ext>
              </a:extLst>
            </p:cNvPr>
            <p:cNvCxnSpPr>
              <a:cxnSpLocks/>
            </p:cNvCxnSpPr>
            <p:nvPr/>
          </p:nvCxnSpPr>
          <p:spPr bwMode="auto">
            <a:xfrm rot="3300000" flipV="1">
              <a:off x="5339296" y="2227801"/>
              <a:ext cx="0" cy="7298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AD31D0BE-D4B2-F269-8394-5F1AB4ED2643}"/>
                </a:ext>
              </a:extLst>
            </p:cNvPr>
            <p:cNvCxnSpPr>
              <a:cxnSpLocks/>
            </p:cNvCxnSpPr>
            <p:nvPr/>
          </p:nvCxnSpPr>
          <p:spPr bwMode="auto">
            <a:xfrm rot="4740000" flipV="1">
              <a:off x="5402545" y="2395277"/>
              <a:ext cx="0" cy="7298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23FC9633-3F12-000D-44F1-5EA246C5E489}"/>
                </a:ext>
              </a:extLst>
            </p:cNvPr>
            <p:cNvCxnSpPr>
              <a:cxnSpLocks/>
            </p:cNvCxnSpPr>
            <p:nvPr/>
          </p:nvCxnSpPr>
          <p:spPr bwMode="auto">
            <a:xfrm rot="660000" flipV="1">
              <a:off x="5034237" y="2005288"/>
              <a:ext cx="0" cy="73027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B11F1DBA-523B-32CB-0433-E4EE61C43D3A}"/>
                </a:ext>
              </a:extLst>
            </p:cNvPr>
            <p:cNvCxnSpPr>
              <a:cxnSpLocks/>
            </p:cNvCxnSpPr>
            <p:nvPr/>
          </p:nvCxnSpPr>
          <p:spPr bwMode="auto">
            <a:xfrm rot="6120000" flipV="1">
              <a:off x="5404491" y="2571516"/>
              <a:ext cx="0" cy="7298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D1EB7A35-65FE-DCCF-34A9-B590C4CAB1F9}"/>
                </a:ext>
              </a:extLst>
            </p:cNvPr>
            <p:cNvCxnSpPr>
              <a:cxnSpLocks/>
            </p:cNvCxnSpPr>
            <p:nvPr/>
          </p:nvCxnSpPr>
          <p:spPr bwMode="auto">
            <a:xfrm rot="18300000" flipV="1">
              <a:off x="5331511" y="2747755"/>
              <a:ext cx="0" cy="7298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4E2CA386-3052-1BB6-6921-13BE1E2D79DC}"/>
                </a:ext>
              </a:extLst>
            </p:cNvPr>
            <p:cNvCxnSpPr>
              <a:cxnSpLocks/>
            </p:cNvCxnSpPr>
            <p:nvPr/>
          </p:nvCxnSpPr>
          <p:spPr bwMode="auto">
            <a:xfrm rot="19560000" flipV="1">
              <a:off x="5209390" y="2876747"/>
              <a:ext cx="0" cy="7302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71B06607-132B-16C5-C082-D61E28F0AED1}"/>
                </a:ext>
              </a:extLst>
            </p:cNvPr>
            <p:cNvCxnSpPr>
              <a:cxnSpLocks/>
            </p:cNvCxnSpPr>
            <p:nvPr/>
          </p:nvCxnSpPr>
          <p:spPr bwMode="auto">
            <a:xfrm rot="20940000" flipV="1">
              <a:off x="5033265" y="2950748"/>
              <a:ext cx="0" cy="7302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8C209CEF-2731-DCFF-4EE1-11532BC2A83D}"/>
                </a:ext>
              </a:extLst>
            </p:cNvPr>
            <p:cNvCxnSpPr>
              <a:cxnSpLocks/>
            </p:cNvCxnSpPr>
            <p:nvPr/>
          </p:nvCxnSpPr>
          <p:spPr bwMode="auto">
            <a:xfrm rot="660000" flipV="1">
              <a:off x="4834758" y="2950748"/>
              <a:ext cx="0" cy="7302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26693DD2-D6B3-47BA-C26C-B632F3113BE7}"/>
                </a:ext>
              </a:extLst>
            </p:cNvPr>
            <p:cNvCxnSpPr>
              <a:cxnSpLocks/>
            </p:cNvCxnSpPr>
            <p:nvPr/>
          </p:nvCxnSpPr>
          <p:spPr bwMode="auto">
            <a:xfrm rot="1980000" flipV="1">
              <a:off x="4658632" y="2876747"/>
              <a:ext cx="0" cy="7302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09C31F06-5A0C-0202-5FF7-2F4905CC6BA3}"/>
                </a:ext>
              </a:extLst>
            </p:cNvPr>
            <p:cNvCxnSpPr>
              <a:cxnSpLocks/>
            </p:cNvCxnSpPr>
            <p:nvPr/>
          </p:nvCxnSpPr>
          <p:spPr bwMode="auto">
            <a:xfrm rot="3300000" flipV="1">
              <a:off x="4529700" y="2738018"/>
              <a:ext cx="0" cy="7298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8BB27971-C9DA-CFFF-07BB-5CD780B9E56D}"/>
                </a:ext>
              </a:extLst>
            </p:cNvPr>
            <p:cNvCxnSpPr>
              <a:cxnSpLocks/>
            </p:cNvCxnSpPr>
            <p:nvPr/>
          </p:nvCxnSpPr>
          <p:spPr bwMode="auto">
            <a:xfrm rot="4740000" flipV="1">
              <a:off x="4461586" y="2571516"/>
              <a:ext cx="0" cy="7298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DBBE25FC-5B0D-F23D-BF6A-4E2BD4777DA9}"/>
                </a:ext>
              </a:extLst>
            </p:cNvPr>
            <p:cNvCxnSpPr>
              <a:cxnSpLocks/>
            </p:cNvCxnSpPr>
            <p:nvPr/>
          </p:nvCxnSpPr>
          <p:spPr bwMode="auto">
            <a:xfrm rot="6120000" flipV="1">
              <a:off x="4459639" y="2381645"/>
              <a:ext cx="0" cy="7298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Straight Connector 146">
              <a:extLst>
                <a:ext uri="{FF2B5EF4-FFF2-40B4-BE49-F238E27FC236}">
                  <a16:creationId xmlns:a16="http://schemas.microsoft.com/office/drawing/2014/main" id="{ED241954-FCFC-7D4C-5B88-0DEEE203152C}"/>
                </a:ext>
              </a:extLst>
            </p:cNvPr>
            <p:cNvCxnSpPr>
              <a:cxnSpLocks/>
            </p:cNvCxnSpPr>
            <p:nvPr/>
          </p:nvCxnSpPr>
          <p:spPr bwMode="auto">
            <a:xfrm rot="18300000" flipV="1">
              <a:off x="4531647" y="2208327"/>
              <a:ext cx="0" cy="7298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Straight Connector 147">
              <a:extLst>
                <a:ext uri="{FF2B5EF4-FFF2-40B4-BE49-F238E27FC236}">
                  <a16:creationId xmlns:a16="http://schemas.microsoft.com/office/drawing/2014/main" id="{1BEF2AB7-E58F-27B1-6A81-5EAD67546A9E}"/>
                </a:ext>
              </a:extLst>
            </p:cNvPr>
            <p:cNvCxnSpPr>
              <a:cxnSpLocks/>
            </p:cNvCxnSpPr>
            <p:nvPr/>
          </p:nvCxnSpPr>
          <p:spPr bwMode="auto">
            <a:xfrm rot="19560000" flipV="1">
              <a:off x="4666416" y="2083183"/>
              <a:ext cx="0" cy="73027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97" name="Picture 196">
            <a:extLst>
              <a:ext uri="{FF2B5EF4-FFF2-40B4-BE49-F238E27FC236}">
                <a16:creationId xmlns:a16="http://schemas.microsoft.com/office/drawing/2014/main" id="{8F8B85E7-C325-4EE8-523F-536D50BC6C8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7130" t="20319" r="18145" b="64298"/>
          <a:stretch/>
        </p:blipFill>
        <p:spPr>
          <a:xfrm>
            <a:off x="1880654" y="1785113"/>
            <a:ext cx="1652997" cy="1476000"/>
          </a:xfrm>
          <a:prstGeom prst="rect">
            <a:avLst/>
          </a:prstGeom>
        </p:spPr>
      </p:pic>
      <p:pic>
        <p:nvPicPr>
          <p:cNvPr id="198" name="Picture 197">
            <a:extLst>
              <a:ext uri="{FF2B5EF4-FFF2-40B4-BE49-F238E27FC236}">
                <a16:creationId xmlns:a16="http://schemas.microsoft.com/office/drawing/2014/main" id="{53CE6B46-71A5-8099-5999-D87AD4BFAA0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4452" t="85709" r="174" b="12"/>
          <a:stretch/>
        </p:blipFill>
        <p:spPr>
          <a:xfrm>
            <a:off x="5458113" y="2217274"/>
            <a:ext cx="1233486" cy="979280"/>
          </a:xfrm>
          <a:prstGeom prst="rect">
            <a:avLst/>
          </a:prstGeom>
        </p:spPr>
      </p:pic>
      <p:pic>
        <p:nvPicPr>
          <p:cNvPr id="199" name="Picture 198">
            <a:extLst>
              <a:ext uri="{FF2B5EF4-FFF2-40B4-BE49-F238E27FC236}">
                <a16:creationId xmlns:a16="http://schemas.microsoft.com/office/drawing/2014/main" id="{ACFF2357-6E69-77FA-8205-E66529595FB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6433" t="2714" r="35091" b="83782"/>
          <a:stretch/>
        </p:blipFill>
        <p:spPr>
          <a:xfrm>
            <a:off x="8784170" y="2422062"/>
            <a:ext cx="1482273" cy="926141"/>
          </a:xfrm>
          <a:prstGeom prst="rect">
            <a:avLst/>
          </a:prstGeom>
        </p:spPr>
      </p:pic>
      <p:sp>
        <p:nvSpPr>
          <p:cNvPr id="205" name="Rectangle: Rounded Corners 204">
            <a:extLst>
              <a:ext uri="{FF2B5EF4-FFF2-40B4-BE49-F238E27FC236}">
                <a16:creationId xmlns:a16="http://schemas.microsoft.com/office/drawing/2014/main" id="{A7D685FF-A944-D087-954D-FEE616AD9EB8}"/>
              </a:ext>
            </a:extLst>
          </p:cNvPr>
          <p:cNvSpPr/>
          <p:nvPr/>
        </p:nvSpPr>
        <p:spPr>
          <a:xfrm>
            <a:off x="1368795" y="5563697"/>
            <a:ext cx="2520000" cy="612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2400" dirty="0">
                <a:solidFill>
                  <a:srgbClr val="F7675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</a:t>
            </a:r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kg and </a:t>
            </a:r>
            <a:r>
              <a:rPr lang="en-GB" sz="2400" dirty="0">
                <a:solidFill>
                  <a:srgbClr val="F7675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900</a:t>
            </a:r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g</a:t>
            </a:r>
          </a:p>
        </p:txBody>
      </p:sp>
      <p:sp>
        <p:nvSpPr>
          <p:cNvPr id="206" name="Rectangle: Rounded Corners 205">
            <a:extLst>
              <a:ext uri="{FF2B5EF4-FFF2-40B4-BE49-F238E27FC236}">
                <a16:creationId xmlns:a16="http://schemas.microsoft.com/office/drawing/2014/main" id="{FCFE3963-DAD9-DAD3-CA26-D190F76DADFE}"/>
              </a:ext>
            </a:extLst>
          </p:cNvPr>
          <p:cNvSpPr/>
          <p:nvPr/>
        </p:nvSpPr>
        <p:spPr>
          <a:xfrm>
            <a:off x="4825163" y="5563697"/>
            <a:ext cx="2520000" cy="612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2400" dirty="0">
                <a:solidFill>
                  <a:srgbClr val="F7675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</a:t>
            </a:r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kg and </a:t>
            </a:r>
            <a:r>
              <a:rPr lang="en-GB" sz="2400" dirty="0">
                <a:solidFill>
                  <a:srgbClr val="F7675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600</a:t>
            </a:r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g</a:t>
            </a:r>
          </a:p>
        </p:txBody>
      </p:sp>
      <p:sp>
        <p:nvSpPr>
          <p:cNvPr id="207" name="Rectangle: Rounded Corners 206">
            <a:extLst>
              <a:ext uri="{FF2B5EF4-FFF2-40B4-BE49-F238E27FC236}">
                <a16:creationId xmlns:a16="http://schemas.microsoft.com/office/drawing/2014/main" id="{49528C67-D484-BDFF-9892-72CF594D9B33}"/>
              </a:ext>
            </a:extLst>
          </p:cNvPr>
          <p:cNvSpPr/>
          <p:nvPr/>
        </p:nvSpPr>
        <p:spPr>
          <a:xfrm>
            <a:off x="8265104" y="5563697"/>
            <a:ext cx="2520000" cy="612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2400" dirty="0">
                <a:solidFill>
                  <a:srgbClr val="F7675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</a:t>
            </a:r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kg and </a:t>
            </a:r>
            <a:r>
              <a:rPr lang="en-GB" sz="2400" dirty="0">
                <a:solidFill>
                  <a:srgbClr val="F7675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500</a:t>
            </a:r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g</a:t>
            </a:r>
          </a:p>
        </p:txBody>
      </p:sp>
    </p:spTree>
    <p:extLst>
      <p:ext uri="{BB962C8B-B14F-4D97-AF65-F5344CB8AC3E}">
        <p14:creationId xmlns:p14="http://schemas.microsoft.com/office/powerpoint/2010/main" val="14573469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038FE58-089E-7829-7C8C-A1987FBFC7A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ubTitle" idx="1"/>
          </p:nvPr>
        </p:nvSpPr>
        <p:spPr>
          <a:xfrm>
            <a:off x="131884" y="2085361"/>
            <a:ext cx="11561379" cy="2412315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Aft>
                <a:spcPts val="0"/>
              </a:spcAft>
            </a:pPr>
            <a:r>
              <a:rPr lang="en-US" sz="2800" i="0" dirty="0">
                <a:solidFill>
                  <a:srgbClr val="000000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Now that we are ready to move on, we can learn about equivalent masses for kilograms and grams. </a:t>
            </a:r>
            <a:endParaRPr lang="en-GB" sz="2800" dirty="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Equivalent Masses (kilograms and grams)</a:t>
            </a:r>
          </a:p>
        </p:txBody>
      </p:sp>
    </p:spTree>
    <p:extLst>
      <p:ext uri="{BB962C8B-B14F-4D97-AF65-F5344CB8AC3E}">
        <p14:creationId xmlns:p14="http://schemas.microsoft.com/office/powerpoint/2010/main" val="21133744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038FE58-089E-7829-7C8C-A1987FBFC7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1884" y="1121613"/>
            <a:ext cx="11864173" cy="1893098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Aft>
                <a:spcPts val="0"/>
              </a:spcAft>
            </a:pPr>
            <a:r>
              <a:rPr lang="en-GB" b="0" dirty="0">
                <a:solidFill>
                  <a:srgbClr val="000000"/>
                </a:solidFill>
                <a:effectLst/>
                <a:latin typeface="Poppins" pitchFamily="2" charset="77"/>
                <a:cs typeface="Poppins" pitchFamily="2" charset="77"/>
              </a:rPr>
              <a:t>In this lesson, we are going to explore the concept of how many grams are equivalent to 1 kilogram.</a:t>
            </a:r>
          </a:p>
          <a:p>
            <a:pPr algn="l">
              <a:lnSpc>
                <a:spcPct val="100000"/>
              </a:lnSpc>
              <a:spcAft>
                <a:spcPts val="0"/>
              </a:spcAft>
            </a:pPr>
            <a:endParaRPr lang="en-GB" dirty="0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Equivalent Masses (kilograms and grams)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D1CBA3B-1D14-2DE7-F949-5321FCC9B64F}"/>
              </a:ext>
            </a:extLst>
          </p:cNvPr>
          <p:cNvSpPr txBox="1">
            <a:spLocks/>
          </p:cNvSpPr>
          <p:nvPr/>
        </p:nvSpPr>
        <p:spPr>
          <a:xfrm>
            <a:off x="131884" y="5027193"/>
            <a:ext cx="11561379" cy="14183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Aft>
                <a:spcPts val="0"/>
              </a:spcAft>
            </a:pPr>
            <a:endParaRPr lang="en-GB" dirty="0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  <a:p>
            <a:pPr algn="l">
              <a:lnSpc>
                <a:spcPct val="100000"/>
              </a:lnSpc>
              <a:spcAft>
                <a:spcPts val="0"/>
              </a:spcAft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Let’s begin by identifying objects that are not equivalent to 1 kg.</a:t>
            </a: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pic>
        <p:nvPicPr>
          <p:cNvPr id="9" name="Picture 8" descr="A picture containing food, table, sugar&#10;&#10;Description automatically generated">
            <a:extLst>
              <a:ext uri="{FF2B5EF4-FFF2-40B4-BE49-F238E27FC236}">
                <a16:creationId xmlns:a16="http://schemas.microsoft.com/office/drawing/2014/main" id="{76EBDEBC-9464-C8CE-148C-B77E84A5145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CFB9A1"/>
              </a:clrFrom>
              <a:clrTo>
                <a:srgbClr val="CFB9A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72" t="6176" r="3860" b="51210"/>
          <a:stretch/>
        </p:blipFill>
        <p:spPr>
          <a:xfrm>
            <a:off x="5235130" y="2257766"/>
            <a:ext cx="1721739" cy="2160000"/>
          </a:xfrm>
          <a:prstGeom prst="rect">
            <a:avLst/>
          </a:prstGeom>
        </p:spPr>
      </p:pic>
      <p:pic>
        <p:nvPicPr>
          <p:cNvPr id="12" name="Picture 11" descr="A red jelly on a white background&#10;&#10;Description automatically generated">
            <a:extLst>
              <a:ext uri="{FF2B5EF4-FFF2-40B4-BE49-F238E27FC236}">
                <a16:creationId xmlns:a16="http://schemas.microsoft.com/office/drawing/2014/main" id="{B632ABE3-6E61-41BF-029B-8801FBE6353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682" t="26448" r="12138" b="16520"/>
          <a:stretch/>
        </p:blipFill>
        <p:spPr>
          <a:xfrm>
            <a:off x="993860" y="2617766"/>
            <a:ext cx="1898188" cy="1440000"/>
          </a:xfrm>
          <a:prstGeom prst="rect">
            <a:avLst/>
          </a:prstGeom>
        </p:spPr>
      </p:pic>
      <p:pic>
        <p:nvPicPr>
          <p:cNvPr id="14" name="Picture 13" descr="A group of bananas and peeled bananas&#10;&#10;Description automatically generated">
            <a:extLst>
              <a:ext uri="{FF2B5EF4-FFF2-40B4-BE49-F238E27FC236}">
                <a16:creationId xmlns:a16="http://schemas.microsoft.com/office/drawing/2014/main" id="{526DAB3F-20AF-7F51-083A-DE340E4A083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597" t="10525" r="49260" b="43708"/>
          <a:stretch/>
        </p:blipFill>
        <p:spPr>
          <a:xfrm>
            <a:off x="9385738" y="2464911"/>
            <a:ext cx="2052422" cy="1745710"/>
          </a:xfrm>
          <a:prstGeom prst="rect">
            <a:avLst/>
          </a:prstGeom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F6802586-B271-7A69-8BCD-31397ACBCED8}"/>
              </a:ext>
            </a:extLst>
          </p:cNvPr>
          <p:cNvSpPr/>
          <p:nvPr/>
        </p:nvSpPr>
        <p:spPr>
          <a:xfrm>
            <a:off x="5375999" y="4464580"/>
            <a:ext cx="1440000" cy="612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1,000 g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579856BD-00F1-AE1F-EC7F-930348D1DC1F}"/>
              </a:ext>
            </a:extLst>
          </p:cNvPr>
          <p:cNvSpPr/>
          <p:nvPr/>
        </p:nvSpPr>
        <p:spPr>
          <a:xfrm>
            <a:off x="9277949" y="4464580"/>
            <a:ext cx="2268000" cy="612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 kg and 100 g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4685DD1B-6E28-C1A4-4240-194E3918C0FA}"/>
              </a:ext>
            </a:extLst>
          </p:cNvPr>
          <p:cNvSpPr/>
          <p:nvPr/>
        </p:nvSpPr>
        <p:spPr>
          <a:xfrm>
            <a:off x="1222954" y="4464580"/>
            <a:ext cx="1440000" cy="612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300 g</a:t>
            </a:r>
          </a:p>
        </p:txBody>
      </p:sp>
    </p:spTree>
    <p:extLst>
      <p:ext uri="{BB962C8B-B14F-4D97-AF65-F5344CB8AC3E}">
        <p14:creationId xmlns:p14="http://schemas.microsoft.com/office/powerpoint/2010/main" val="39926985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038FE58-089E-7829-7C8C-A1987FBFC7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1884" y="1121613"/>
            <a:ext cx="11864173" cy="1418388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Aft>
                <a:spcPts val="0"/>
              </a:spcAft>
            </a:pPr>
            <a:r>
              <a:rPr lang="en-GB" b="0" dirty="0">
                <a:solidFill>
                  <a:srgbClr val="000000"/>
                </a:solidFill>
                <a:effectLst/>
                <a:latin typeface="Poppins" pitchFamily="2" charset="77"/>
                <a:cs typeface="Poppins" pitchFamily="2" charset="77"/>
              </a:rPr>
              <a:t>The </a:t>
            </a:r>
            <a:r>
              <a:rPr lang="en-GB" b="0" dirty="0">
                <a:solidFill>
                  <a:srgbClr val="F76756"/>
                </a:solidFill>
                <a:effectLst/>
                <a:latin typeface="Poppins" pitchFamily="2" charset="77"/>
                <a:cs typeface="Poppins" pitchFamily="2" charset="77"/>
              </a:rPr>
              <a:t>jelly</a:t>
            </a:r>
            <a:r>
              <a:rPr lang="en-GB" b="0" dirty="0">
                <a:solidFill>
                  <a:srgbClr val="000000"/>
                </a:solidFill>
                <a:effectLst/>
                <a:latin typeface="Poppins" pitchFamily="2" charset="77"/>
                <a:cs typeface="Poppins" pitchFamily="2" charset="77"/>
              </a:rPr>
              <a:t> and the </a:t>
            </a:r>
            <a:r>
              <a:rPr lang="en-GB" b="0" dirty="0">
                <a:solidFill>
                  <a:srgbClr val="F76756"/>
                </a:solidFill>
                <a:effectLst/>
                <a:latin typeface="Poppins" pitchFamily="2" charset="77"/>
                <a:cs typeface="Poppins" pitchFamily="2" charset="77"/>
              </a:rPr>
              <a:t>bananas</a:t>
            </a:r>
            <a:r>
              <a:rPr lang="en-GB" b="0" dirty="0">
                <a:solidFill>
                  <a:srgbClr val="000000"/>
                </a:solidFill>
                <a:effectLst/>
                <a:latin typeface="Poppins" pitchFamily="2" charset="77"/>
                <a:cs typeface="Poppins" pitchFamily="2" charset="77"/>
              </a:rPr>
              <a:t> are not equivalent to 1 kg. The jelly’s mass is less tha</a:t>
            </a: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n 1 kg and the bananas’ mass is more than 1 kg.</a:t>
            </a:r>
            <a:r>
              <a:rPr lang="en-GB" b="0" dirty="0">
                <a:solidFill>
                  <a:srgbClr val="000000"/>
                </a:solidFill>
                <a:effectLst/>
                <a:latin typeface="Poppins" pitchFamily="2" charset="77"/>
                <a:cs typeface="Poppins" pitchFamily="2" charset="77"/>
              </a:rPr>
              <a:t> </a:t>
            </a: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Equivalent Masses (kilograms and grams)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D1CBA3B-1D14-2DE7-F949-5321FCC9B64F}"/>
              </a:ext>
            </a:extLst>
          </p:cNvPr>
          <p:cNvSpPr txBox="1">
            <a:spLocks/>
          </p:cNvSpPr>
          <p:nvPr/>
        </p:nvSpPr>
        <p:spPr>
          <a:xfrm>
            <a:off x="131884" y="5027193"/>
            <a:ext cx="11561379" cy="14183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Aft>
                <a:spcPts val="0"/>
              </a:spcAft>
            </a:pPr>
            <a:endParaRPr lang="en-GB" dirty="0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  <a:p>
            <a:pPr algn="l">
              <a:lnSpc>
                <a:spcPct val="100000"/>
              </a:lnSpc>
              <a:spcAft>
                <a:spcPts val="0"/>
              </a:spcAft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The rice has an equivalent mass to 1 kilogram. 1,000 g is equivalent to 1 kg. </a:t>
            </a: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pic>
        <p:nvPicPr>
          <p:cNvPr id="13" name="Picture 12" descr="A picture containing food, table, sugar&#10;&#10;Description automatically generated">
            <a:extLst>
              <a:ext uri="{FF2B5EF4-FFF2-40B4-BE49-F238E27FC236}">
                <a16:creationId xmlns:a16="http://schemas.microsoft.com/office/drawing/2014/main" id="{484619F6-6002-2CA0-F8E7-C3A877E7E24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CFB9A1"/>
              </a:clrFrom>
              <a:clrTo>
                <a:srgbClr val="CFB9A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72" t="6176" r="3860" b="51210"/>
          <a:stretch/>
        </p:blipFill>
        <p:spPr>
          <a:xfrm>
            <a:off x="5235130" y="2257766"/>
            <a:ext cx="1721739" cy="2160000"/>
          </a:xfrm>
          <a:prstGeom prst="rect">
            <a:avLst/>
          </a:prstGeom>
        </p:spPr>
      </p:pic>
      <p:pic>
        <p:nvPicPr>
          <p:cNvPr id="18" name="Picture 17" descr="A red jelly on a white background&#10;&#10;Description automatically generated">
            <a:extLst>
              <a:ext uri="{FF2B5EF4-FFF2-40B4-BE49-F238E27FC236}">
                <a16:creationId xmlns:a16="http://schemas.microsoft.com/office/drawing/2014/main" id="{C7C40DDB-B01C-61FE-CDC7-8BB94DBC19B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682" t="26448" r="12138" b="16520"/>
          <a:stretch/>
        </p:blipFill>
        <p:spPr>
          <a:xfrm>
            <a:off x="993860" y="2617766"/>
            <a:ext cx="1898188" cy="1440000"/>
          </a:xfrm>
          <a:prstGeom prst="rect">
            <a:avLst/>
          </a:prstGeom>
        </p:spPr>
      </p:pic>
      <p:pic>
        <p:nvPicPr>
          <p:cNvPr id="19" name="Picture 18" descr="A group of bananas and peeled bananas&#10;&#10;Description automatically generated">
            <a:extLst>
              <a:ext uri="{FF2B5EF4-FFF2-40B4-BE49-F238E27FC236}">
                <a16:creationId xmlns:a16="http://schemas.microsoft.com/office/drawing/2014/main" id="{9279B66B-F661-ECEA-36C0-E4DAF6704B0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597" t="10525" r="49260" b="43708"/>
          <a:stretch/>
        </p:blipFill>
        <p:spPr>
          <a:xfrm>
            <a:off x="9385738" y="2464911"/>
            <a:ext cx="2052422" cy="1745710"/>
          </a:xfrm>
          <a:prstGeom prst="rect">
            <a:avLst/>
          </a:prstGeom>
        </p:spPr>
      </p:pic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277A412D-9979-FBDA-B817-3BE932F42824}"/>
              </a:ext>
            </a:extLst>
          </p:cNvPr>
          <p:cNvSpPr/>
          <p:nvPr/>
        </p:nvSpPr>
        <p:spPr>
          <a:xfrm>
            <a:off x="5375999" y="4464580"/>
            <a:ext cx="1440000" cy="612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1,000 g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08EB384E-B821-4AD7-E59C-CD1836BF2D76}"/>
              </a:ext>
            </a:extLst>
          </p:cNvPr>
          <p:cNvSpPr/>
          <p:nvPr/>
        </p:nvSpPr>
        <p:spPr>
          <a:xfrm>
            <a:off x="9277949" y="4464580"/>
            <a:ext cx="2268000" cy="612000"/>
          </a:xfrm>
          <a:prstGeom prst="roundRect">
            <a:avLst/>
          </a:prstGeom>
          <a:noFill/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dirty="0">
                <a:solidFill>
                  <a:srgbClr val="F7675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 kg and 100 g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E7530729-459C-A3A3-41E4-24C234751741}"/>
              </a:ext>
            </a:extLst>
          </p:cNvPr>
          <p:cNvSpPr/>
          <p:nvPr/>
        </p:nvSpPr>
        <p:spPr>
          <a:xfrm>
            <a:off x="1222954" y="4464580"/>
            <a:ext cx="1440000" cy="612000"/>
          </a:xfrm>
          <a:prstGeom prst="roundRect">
            <a:avLst/>
          </a:prstGeom>
          <a:noFill/>
          <a:ln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dirty="0">
                <a:solidFill>
                  <a:srgbClr val="F7675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300 g</a:t>
            </a:r>
          </a:p>
        </p:txBody>
      </p:sp>
    </p:spTree>
    <p:extLst>
      <p:ext uri="{BB962C8B-B14F-4D97-AF65-F5344CB8AC3E}">
        <p14:creationId xmlns:p14="http://schemas.microsoft.com/office/powerpoint/2010/main" val="18009172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038FE58-089E-7829-7C8C-A1987FBFC7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1884" y="1121613"/>
            <a:ext cx="11864173" cy="1418388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Match the items to the correct labels.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Equivalent Masses (kilograms and grams)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D1CBA3B-1D14-2DE7-F949-5321FCC9B64F}"/>
              </a:ext>
            </a:extLst>
          </p:cNvPr>
          <p:cNvSpPr txBox="1">
            <a:spLocks/>
          </p:cNvSpPr>
          <p:nvPr/>
        </p:nvSpPr>
        <p:spPr>
          <a:xfrm>
            <a:off x="131884" y="5027193"/>
            <a:ext cx="11561379" cy="14183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endParaRPr lang="en-GB" dirty="0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2EC8C20-AB7C-7D5A-7AB5-9FCA3637655D}"/>
              </a:ext>
            </a:extLst>
          </p:cNvPr>
          <p:cNvSpPr/>
          <p:nvPr/>
        </p:nvSpPr>
        <p:spPr>
          <a:xfrm>
            <a:off x="1816571" y="5297445"/>
            <a:ext cx="2412000" cy="936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Equivalent to 1 kilogram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7DC5CC04-A34C-4DF3-8F34-35D9394675E1}"/>
              </a:ext>
            </a:extLst>
          </p:cNvPr>
          <p:cNvSpPr/>
          <p:nvPr/>
        </p:nvSpPr>
        <p:spPr>
          <a:xfrm>
            <a:off x="7963430" y="5297445"/>
            <a:ext cx="2412000" cy="936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Not equivalent to 1 kilogram</a:t>
            </a:r>
          </a:p>
        </p:txBody>
      </p:sp>
      <p:pic>
        <p:nvPicPr>
          <p:cNvPr id="12" name="Picture 11" descr="A black and white logo&#10;&#10;Description automatically generated">
            <a:extLst>
              <a:ext uri="{FF2B5EF4-FFF2-40B4-BE49-F238E27FC236}">
                <a16:creationId xmlns:a16="http://schemas.microsoft.com/office/drawing/2014/main" id="{D4DD78CC-903A-52AE-D896-5AB1F8A05A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7057" t="22351" r="27269" b="23047"/>
          <a:stretch/>
        </p:blipFill>
        <p:spPr>
          <a:xfrm>
            <a:off x="10348154" y="2093402"/>
            <a:ext cx="1355094" cy="16200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E264DD10-0041-6DDC-6AA3-6BBE30471C46}"/>
              </a:ext>
            </a:extLst>
          </p:cNvPr>
          <p:cNvSpPr/>
          <p:nvPr/>
        </p:nvSpPr>
        <p:spPr>
          <a:xfrm>
            <a:off x="10611701" y="3698964"/>
            <a:ext cx="828000" cy="4445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1,000 g</a:t>
            </a:r>
          </a:p>
        </p:txBody>
      </p:sp>
      <p:pic>
        <p:nvPicPr>
          <p:cNvPr id="17" name="Picture 16" descr="A group of bags of food&#10;&#10;Description automatically generated">
            <a:extLst>
              <a:ext uri="{FF2B5EF4-FFF2-40B4-BE49-F238E27FC236}">
                <a16:creationId xmlns:a16="http://schemas.microsoft.com/office/drawing/2014/main" id="{1B59BECC-F734-EBFE-5A0F-3124891A84A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4597" t="44134"/>
          <a:stretch/>
        </p:blipFill>
        <p:spPr>
          <a:xfrm>
            <a:off x="4192212" y="1913402"/>
            <a:ext cx="1342951" cy="18000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3D0CE11-31DF-0A32-2241-C3BD3526F4F3}"/>
              </a:ext>
            </a:extLst>
          </p:cNvPr>
          <p:cNvSpPr/>
          <p:nvPr/>
        </p:nvSpPr>
        <p:spPr>
          <a:xfrm>
            <a:off x="4449687" y="3698964"/>
            <a:ext cx="828000" cy="4445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1,000 g</a:t>
            </a:r>
          </a:p>
        </p:txBody>
      </p:sp>
      <p:pic>
        <p:nvPicPr>
          <p:cNvPr id="20" name="Picture 19" descr="A group of bags of food&#10;&#10;Description automatically generated">
            <a:extLst>
              <a:ext uri="{FF2B5EF4-FFF2-40B4-BE49-F238E27FC236}">
                <a16:creationId xmlns:a16="http://schemas.microsoft.com/office/drawing/2014/main" id="{140B9CC1-3A09-14E7-B82A-DC4E1CA23B6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3" t="-11" r="64534" b="50866"/>
          <a:stretch/>
        </p:blipFill>
        <p:spPr>
          <a:xfrm>
            <a:off x="6625781" y="2633402"/>
            <a:ext cx="915977" cy="108000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D6043A6A-08B2-829F-00C0-7E368CCB5FE7}"/>
              </a:ext>
            </a:extLst>
          </p:cNvPr>
          <p:cNvSpPr/>
          <p:nvPr/>
        </p:nvSpPr>
        <p:spPr>
          <a:xfrm>
            <a:off x="6777769" y="3777214"/>
            <a:ext cx="612000" cy="28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150 g</a:t>
            </a:r>
          </a:p>
        </p:txBody>
      </p:sp>
      <p:pic>
        <p:nvPicPr>
          <p:cNvPr id="23" name="Picture 22" descr="A group of bags of food&#10;&#10;Description automatically generated">
            <a:extLst>
              <a:ext uri="{FF2B5EF4-FFF2-40B4-BE49-F238E27FC236}">
                <a16:creationId xmlns:a16="http://schemas.microsoft.com/office/drawing/2014/main" id="{5BC3455B-0465-6206-6A40-82F37E1C116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5229" r="34238" b="54363"/>
          <a:stretch/>
        </p:blipFill>
        <p:spPr>
          <a:xfrm>
            <a:off x="8417558" y="2242970"/>
            <a:ext cx="1158226" cy="1470432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AADA7893-DBA7-19AC-4F60-973D8F1B0CB8}"/>
              </a:ext>
            </a:extLst>
          </p:cNvPr>
          <p:cNvSpPr/>
          <p:nvPr/>
        </p:nvSpPr>
        <p:spPr>
          <a:xfrm>
            <a:off x="8654671" y="3777214"/>
            <a:ext cx="684000" cy="28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500 g</a:t>
            </a:r>
          </a:p>
        </p:txBody>
      </p:sp>
      <p:pic>
        <p:nvPicPr>
          <p:cNvPr id="29" name="Picture 28" descr="A black and white logo&#10;&#10;Description automatically generated">
            <a:extLst>
              <a:ext uri="{FF2B5EF4-FFF2-40B4-BE49-F238E27FC236}">
                <a16:creationId xmlns:a16="http://schemas.microsoft.com/office/drawing/2014/main" id="{E0BF8D3B-F3FB-853E-2E89-DED65FD32B6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7057" t="22351" r="27269" b="23047"/>
          <a:stretch/>
        </p:blipFill>
        <p:spPr>
          <a:xfrm>
            <a:off x="2215312" y="2273402"/>
            <a:ext cx="1204529" cy="1440000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4D6C1D3B-82DB-209A-CCC0-BC57D3DE0C02}"/>
              </a:ext>
            </a:extLst>
          </p:cNvPr>
          <p:cNvSpPr/>
          <p:nvPr/>
        </p:nvSpPr>
        <p:spPr>
          <a:xfrm>
            <a:off x="2457576" y="3741214"/>
            <a:ext cx="720000" cy="360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750 g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CD20FC44-7FE5-1EFE-5CC2-8A5B0BAB38E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234" t="28044" r="50590" b="51505"/>
          <a:stretch/>
        </p:blipFill>
        <p:spPr>
          <a:xfrm>
            <a:off x="332350" y="2795591"/>
            <a:ext cx="1337653" cy="917811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AA2758CD-D3C6-FFC9-2B44-6A7F75463074}"/>
              </a:ext>
            </a:extLst>
          </p:cNvPr>
          <p:cNvSpPr/>
          <p:nvPr/>
        </p:nvSpPr>
        <p:spPr>
          <a:xfrm>
            <a:off x="641176" y="3777214"/>
            <a:ext cx="720000" cy="28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1,000g </a:t>
            </a:r>
          </a:p>
        </p:txBody>
      </p:sp>
    </p:spTree>
    <p:extLst>
      <p:ext uri="{BB962C8B-B14F-4D97-AF65-F5344CB8AC3E}">
        <p14:creationId xmlns:p14="http://schemas.microsoft.com/office/powerpoint/2010/main" val="17976890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038FE58-089E-7829-7C8C-A1987FBFC7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1884" y="1121613"/>
            <a:ext cx="11864173" cy="1418388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Match the items to the correct labels.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Equivalent Masses (kilograms and grams)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D1CBA3B-1D14-2DE7-F949-5321FCC9B64F}"/>
              </a:ext>
            </a:extLst>
          </p:cNvPr>
          <p:cNvSpPr txBox="1">
            <a:spLocks/>
          </p:cNvSpPr>
          <p:nvPr/>
        </p:nvSpPr>
        <p:spPr>
          <a:xfrm>
            <a:off x="131884" y="5027193"/>
            <a:ext cx="11561379" cy="14183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endParaRPr lang="en-GB" dirty="0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2EC8C20-AB7C-7D5A-7AB5-9FCA3637655D}"/>
              </a:ext>
            </a:extLst>
          </p:cNvPr>
          <p:cNvSpPr/>
          <p:nvPr/>
        </p:nvSpPr>
        <p:spPr>
          <a:xfrm>
            <a:off x="1816571" y="5297445"/>
            <a:ext cx="2412000" cy="936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Equivalent to 1 kilogram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7DC5CC04-A34C-4DF3-8F34-35D9394675E1}"/>
              </a:ext>
            </a:extLst>
          </p:cNvPr>
          <p:cNvSpPr/>
          <p:nvPr/>
        </p:nvSpPr>
        <p:spPr>
          <a:xfrm>
            <a:off x="7963430" y="5297445"/>
            <a:ext cx="2412000" cy="936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Not equivalent to 1 kilogram</a:t>
            </a:r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5451B3DA-A0B0-30BF-5834-CC7E18F538CC}"/>
              </a:ext>
            </a:extLst>
          </p:cNvPr>
          <p:cNvCxnSpPr>
            <a:cxnSpLocks/>
            <a:stCxn id="35" idx="2"/>
            <a:endCxn id="9" idx="0"/>
          </p:cNvCxnSpPr>
          <p:nvPr/>
        </p:nvCxnSpPr>
        <p:spPr>
          <a:xfrm>
            <a:off x="8996671" y="4065214"/>
            <a:ext cx="172759" cy="1232231"/>
          </a:xfrm>
          <a:prstGeom prst="line">
            <a:avLst/>
          </a:prstGeom>
          <a:ln>
            <a:solidFill>
              <a:srgbClr val="F7675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4FFC134E-0DB4-BF35-0FBB-CE5ADEE28369}"/>
              </a:ext>
            </a:extLst>
          </p:cNvPr>
          <p:cNvCxnSpPr>
            <a:cxnSpLocks/>
            <a:stCxn id="11" idx="2"/>
            <a:endCxn id="2" idx="0"/>
          </p:cNvCxnSpPr>
          <p:nvPr/>
        </p:nvCxnSpPr>
        <p:spPr>
          <a:xfrm flipH="1">
            <a:off x="3022571" y="4143465"/>
            <a:ext cx="8003130" cy="1153980"/>
          </a:xfrm>
          <a:prstGeom prst="line">
            <a:avLst/>
          </a:prstGeom>
          <a:ln>
            <a:solidFill>
              <a:srgbClr val="F7675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45743734-8D27-63A6-F0E7-2C3738488091}"/>
              </a:ext>
            </a:extLst>
          </p:cNvPr>
          <p:cNvCxnSpPr>
            <a:cxnSpLocks/>
            <a:stCxn id="42" idx="2"/>
            <a:endCxn id="2" idx="0"/>
          </p:cNvCxnSpPr>
          <p:nvPr/>
        </p:nvCxnSpPr>
        <p:spPr>
          <a:xfrm>
            <a:off x="1001176" y="4065214"/>
            <a:ext cx="2021395" cy="1232231"/>
          </a:xfrm>
          <a:prstGeom prst="line">
            <a:avLst/>
          </a:prstGeom>
          <a:ln>
            <a:solidFill>
              <a:srgbClr val="F7675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CD98B106-E670-7F20-B4D6-3B534313AA58}"/>
              </a:ext>
            </a:extLst>
          </p:cNvPr>
          <p:cNvCxnSpPr>
            <a:cxnSpLocks/>
            <a:stCxn id="15" idx="2"/>
            <a:endCxn id="2" idx="0"/>
          </p:cNvCxnSpPr>
          <p:nvPr/>
        </p:nvCxnSpPr>
        <p:spPr>
          <a:xfrm flipH="1">
            <a:off x="3022571" y="4143465"/>
            <a:ext cx="1841116" cy="1153980"/>
          </a:xfrm>
          <a:prstGeom prst="line">
            <a:avLst/>
          </a:prstGeom>
          <a:ln>
            <a:solidFill>
              <a:srgbClr val="F7675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9AE4B625-F7F9-557F-0B9C-A2AC15ED0C62}"/>
              </a:ext>
            </a:extLst>
          </p:cNvPr>
          <p:cNvCxnSpPr>
            <a:cxnSpLocks/>
            <a:stCxn id="22" idx="2"/>
            <a:endCxn id="9" idx="0"/>
          </p:cNvCxnSpPr>
          <p:nvPr/>
        </p:nvCxnSpPr>
        <p:spPr>
          <a:xfrm>
            <a:off x="7083769" y="4065214"/>
            <a:ext cx="2085661" cy="1232231"/>
          </a:xfrm>
          <a:prstGeom prst="line">
            <a:avLst/>
          </a:prstGeom>
          <a:ln>
            <a:solidFill>
              <a:srgbClr val="F7675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70444D1E-E551-AA48-068D-F72D1C5E6EB3}"/>
              </a:ext>
            </a:extLst>
          </p:cNvPr>
          <p:cNvCxnSpPr>
            <a:cxnSpLocks/>
            <a:stCxn id="39" idx="2"/>
            <a:endCxn id="9" idx="0"/>
          </p:cNvCxnSpPr>
          <p:nvPr/>
        </p:nvCxnSpPr>
        <p:spPr>
          <a:xfrm>
            <a:off x="2817576" y="4101214"/>
            <a:ext cx="6351854" cy="1196231"/>
          </a:xfrm>
          <a:prstGeom prst="line">
            <a:avLst/>
          </a:prstGeom>
          <a:ln>
            <a:solidFill>
              <a:srgbClr val="F7675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 descr="A black and white logo&#10;&#10;Description automatically generated">
            <a:extLst>
              <a:ext uri="{FF2B5EF4-FFF2-40B4-BE49-F238E27FC236}">
                <a16:creationId xmlns:a16="http://schemas.microsoft.com/office/drawing/2014/main" id="{A7AB141C-6DB4-B666-5C06-0A915D35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7057" t="22351" r="27269" b="23047"/>
          <a:stretch/>
        </p:blipFill>
        <p:spPr>
          <a:xfrm>
            <a:off x="10348154" y="2093402"/>
            <a:ext cx="1355094" cy="1620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DD5BC15-2211-4A7B-0201-28504A8FC487}"/>
              </a:ext>
            </a:extLst>
          </p:cNvPr>
          <p:cNvSpPr/>
          <p:nvPr/>
        </p:nvSpPr>
        <p:spPr>
          <a:xfrm>
            <a:off x="10611701" y="3698964"/>
            <a:ext cx="828000" cy="4445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1,000 g</a:t>
            </a:r>
          </a:p>
        </p:txBody>
      </p:sp>
      <p:pic>
        <p:nvPicPr>
          <p:cNvPr id="14" name="Picture 13" descr="A group of bags of food&#10;&#10;Description automatically generated">
            <a:extLst>
              <a:ext uri="{FF2B5EF4-FFF2-40B4-BE49-F238E27FC236}">
                <a16:creationId xmlns:a16="http://schemas.microsoft.com/office/drawing/2014/main" id="{AB2F379E-515C-D88D-9D06-BEBF15FA1E8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4597" t="44134"/>
          <a:stretch/>
        </p:blipFill>
        <p:spPr>
          <a:xfrm>
            <a:off x="4192212" y="1913402"/>
            <a:ext cx="1342951" cy="18000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643FF1FA-7DE0-DE21-DF90-CFED14AA12A6}"/>
              </a:ext>
            </a:extLst>
          </p:cNvPr>
          <p:cNvSpPr/>
          <p:nvPr/>
        </p:nvSpPr>
        <p:spPr>
          <a:xfrm>
            <a:off x="4449687" y="3698964"/>
            <a:ext cx="828000" cy="4445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1,000 g</a:t>
            </a:r>
          </a:p>
        </p:txBody>
      </p:sp>
      <p:pic>
        <p:nvPicPr>
          <p:cNvPr id="19" name="Picture 18" descr="A group of bags of food&#10;&#10;Description automatically generated">
            <a:extLst>
              <a:ext uri="{FF2B5EF4-FFF2-40B4-BE49-F238E27FC236}">
                <a16:creationId xmlns:a16="http://schemas.microsoft.com/office/drawing/2014/main" id="{6250D6FE-EA6B-D61A-08BE-54E8AAA06CE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3" t="-11" r="64534" b="50866"/>
          <a:stretch/>
        </p:blipFill>
        <p:spPr>
          <a:xfrm>
            <a:off x="6625781" y="2633402"/>
            <a:ext cx="915977" cy="108000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0F089D32-CE9C-5BE6-4D78-8DDBBF3E1CE9}"/>
              </a:ext>
            </a:extLst>
          </p:cNvPr>
          <p:cNvSpPr/>
          <p:nvPr/>
        </p:nvSpPr>
        <p:spPr>
          <a:xfrm>
            <a:off x="6777769" y="3777214"/>
            <a:ext cx="612000" cy="28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150 g</a:t>
            </a:r>
          </a:p>
        </p:txBody>
      </p:sp>
      <p:pic>
        <p:nvPicPr>
          <p:cNvPr id="31" name="Picture 30" descr="A group of bags of food&#10;&#10;Description automatically generated">
            <a:extLst>
              <a:ext uri="{FF2B5EF4-FFF2-40B4-BE49-F238E27FC236}">
                <a16:creationId xmlns:a16="http://schemas.microsoft.com/office/drawing/2014/main" id="{D89C659B-5C24-B87C-5146-5CC941D2488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5229" r="34238" b="54363"/>
          <a:stretch/>
        </p:blipFill>
        <p:spPr>
          <a:xfrm>
            <a:off x="8417558" y="2242970"/>
            <a:ext cx="1158226" cy="1470432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D62F6D0B-01C6-506B-BFBC-3CF12A90F7BE}"/>
              </a:ext>
            </a:extLst>
          </p:cNvPr>
          <p:cNvSpPr/>
          <p:nvPr/>
        </p:nvSpPr>
        <p:spPr>
          <a:xfrm>
            <a:off x="8654671" y="3777214"/>
            <a:ext cx="684000" cy="28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500 g</a:t>
            </a:r>
          </a:p>
        </p:txBody>
      </p:sp>
      <p:pic>
        <p:nvPicPr>
          <p:cNvPr id="38" name="Picture 37" descr="A black and white logo&#10;&#10;Description automatically generated">
            <a:extLst>
              <a:ext uri="{FF2B5EF4-FFF2-40B4-BE49-F238E27FC236}">
                <a16:creationId xmlns:a16="http://schemas.microsoft.com/office/drawing/2014/main" id="{2544908A-3DD2-A5E5-AD49-F01E570E8E6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7057" t="22351" r="27269" b="23047"/>
          <a:stretch/>
        </p:blipFill>
        <p:spPr>
          <a:xfrm>
            <a:off x="2215312" y="2273402"/>
            <a:ext cx="1204529" cy="1440000"/>
          </a:xfrm>
          <a:prstGeom prst="rect">
            <a:avLst/>
          </a:prstGeom>
        </p:spPr>
      </p:pic>
      <p:sp>
        <p:nvSpPr>
          <p:cNvPr id="39" name="Rectangle 38">
            <a:extLst>
              <a:ext uri="{FF2B5EF4-FFF2-40B4-BE49-F238E27FC236}">
                <a16:creationId xmlns:a16="http://schemas.microsoft.com/office/drawing/2014/main" id="{882F831E-2CA6-10B6-EA91-0AF8BB723062}"/>
              </a:ext>
            </a:extLst>
          </p:cNvPr>
          <p:cNvSpPr/>
          <p:nvPr/>
        </p:nvSpPr>
        <p:spPr>
          <a:xfrm>
            <a:off x="2457576" y="3741214"/>
            <a:ext cx="720000" cy="360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750 g</a:t>
            </a: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F3A26E2E-B05C-BE9F-8EE8-4C4C59C6531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234" t="28044" r="50590" b="51505"/>
          <a:stretch/>
        </p:blipFill>
        <p:spPr>
          <a:xfrm>
            <a:off x="332350" y="2795591"/>
            <a:ext cx="1337653" cy="917811"/>
          </a:xfrm>
          <a:prstGeom prst="rect">
            <a:avLst/>
          </a:prstGeom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id="{7DC151B1-A5AE-A9E7-1D0F-001A83397C24}"/>
              </a:ext>
            </a:extLst>
          </p:cNvPr>
          <p:cNvSpPr/>
          <p:nvPr/>
        </p:nvSpPr>
        <p:spPr>
          <a:xfrm>
            <a:off x="641176" y="3777214"/>
            <a:ext cx="720000" cy="28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1,000g </a:t>
            </a:r>
          </a:p>
        </p:txBody>
      </p:sp>
    </p:spTree>
    <p:extLst>
      <p:ext uri="{BB962C8B-B14F-4D97-AF65-F5344CB8AC3E}">
        <p14:creationId xmlns:p14="http://schemas.microsoft.com/office/powerpoint/2010/main" val="11163978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038FE58-089E-7829-7C8C-A1987FBFC7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1884" y="1121613"/>
            <a:ext cx="11864173" cy="1418388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Aft>
                <a:spcPts val="0"/>
              </a:spcAft>
            </a:pPr>
            <a:r>
              <a:rPr lang="en-GB" b="0" dirty="0">
                <a:solidFill>
                  <a:srgbClr val="000000"/>
                </a:solidFill>
                <a:effectLst/>
                <a:latin typeface="Poppins" pitchFamily="2" charset="77"/>
                <a:cs typeface="Poppins" pitchFamily="2" charset="77"/>
              </a:rPr>
              <a:t>We can use our addition skills to </a:t>
            </a: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find pairs of objects with a combined mass of </a:t>
            </a:r>
            <a:r>
              <a:rPr lang="en-GB" b="0" dirty="0">
                <a:solidFill>
                  <a:srgbClr val="000000"/>
                </a:solidFill>
                <a:effectLst/>
                <a:latin typeface="Poppins" pitchFamily="2" charset="77"/>
                <a:cs typeface="Poppins" pitchFamily="2" charset="77"/>
              </a:rPr>
              <a:t>1,000 grams.</a:t>
            </a: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Equivalent Masses (kilograms and grams)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D1CBA3B-1D14-2DE7-F949-5321FCC9B64F}"/>
              </a:ext>
            </a:extLst>
          </p:cNvPr>
          <p:cNvSpPr txBox="1">
            <a:spLocks/>
          </p:cNvSpPr>
          <p:nvPr/>
        </p:nvSpPr>
        <p:spPr>
          <a:xfrm>
            <a:off x="131884" y="5027193"/>
            <a:ext cx="11864173" cy="14183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Aft>
                <a:spcPts val="0"/>
              </a:spcAft>
            </a:pPr>
            <a:endParaRPr lang="en-GB" dirty="0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  <a:p>
            <a:pPr algn="l">
              <a:lnSpc>
                <a:spcPct val="100000"/>
              </a:lnSpc>
              <a:spcAft>
                <a:spcPts val="0"/>
              </a:spcAft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Look at the mass of each object. Find three pairs that can be added together to make 1,000 grams each.</a:t>
            </a: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277A412D-9979-FBDA-B817-3BE932F42824}"/>
              </a:ext>
            </a:extLst>
          </p:cNvPr>
          <p:cNvSpPr/>
          <p:nvPr/>
        </p:nvSpPr>
        <p:spPr>
          <a:xfrm>
            <a:off x="6389978" y="4464580"/>
            <a:ext cx="1440000" cy="612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750 g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E7530729-459C-A3A3-41E4-24C234751741}"/>
              </a:ext>
            </a:extLst>
          </p:cNvPr>
          <p:cNvSpPr/>
          <p:nvPr/>
        </p:nvSpPr>
        <p:spPr>
          <a:xfrm>
            <a:off x="309302" y="4464580"/>
            <a:ext cx="1440000" cy="612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250 g</a:t>
            </a:r>
          </a:p>
        </p:txBody>
      </p:sp>
      <p:pic>
        <p:nvPicPr>
          <p:cNvPr id="12" name="Picture 11" descr="A red and white striped bag&#10;&#10;Description automatically generated">
            <a:extLst>
              <a:ext uri="{FF2B5EF4-FFF2-40B4-BE49-F238E27FC236}">
                <a16:creationId xmlns:a16="http://schemas.microsoft.com/office/drawing/2014/main" id="{2C91CA17-891D-042E-7367-3C29D190A04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6243" t="9266" r="11971"/>
          <a:stretch/>
        </p:blipFill>
        <p:spPr>
          <a:xfrm>
            <a:off x="395485" y="2571410"/>
            <a:ext cx="1129270" cy="1758910"/>
          </a:xfrm>
          <a:prstGeom prst="rect">
            <a:avLst/>
          </a:prstGeom>
        </p:spPr>
      </p:pic>
      <p:pic>
        <p:nvPicPr>
          <p:cNvPr id="15" name="Picture 14" descr="A blue box with a bowl of cereal&#10;&#10;Description automatically generated">
            <a:extLst>
              <a:ext uri="{FF2B5EF4-FFF2-40B4-BE49-F238E27FC236}">
                <a16:creationId xmlns:a16="http://schemas.microsoft.com/office/drawing/2014/main" id="{2B035316-9B1F-60E4-18CC-B54526213EA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432" t="6824" r="15438" b="9889"/>
          <a:stretch/>
        </p:blipFill>
        <p:spPr>
          <a:xfrm>
            <a:off x="6461068" y="2631485"/>
            <a:ext cx="1340533" cy="1638760"/>
          </a:xfrm>
          <a:prstGeom prst="rect">
            <a:avLst/>
          </a:prstGeom>
        </p:spPr>
      </p:pic>
      <p:pic>
        <p:nvPicPr>
          <p:cNvPr id="17" name="Picture 16" descr="A roll of bread with a swirl&#10;&#10;Description automatically generated">
            <a:extLst>
              <a:ext uri="{FF2B5EF4-FFF2-40B4-BE49-F238E27FC236}">
                <a16:creationId xmlns:a16="http://schemas.microsoft.com/office/drawing/2014/main" id="{49531AEE-D8CF-AB73-E370-85E6E96E86D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883" t="26696" r="10258" b="23509"/>
          <a:stretch/>
        </p:blipFill>
        <p:spPr>
          <a:xfrm>
            <a:off x="8433018" y="2996316"/>
            <a:ext cx="1457970" cy="909099"/>
          </a:xfrm>
          <a:prstGeom prst="rect">
            <a:avLst/>
          </a:prstGeom>
        </p:spPr>
      </p:pic>
      <p:pic>
        <p:nvPicPr>
          <p:cNvPr id="28" name="Picture 27" descr="A close-up of a container&#10;&#10;Description automatically generated">
            <a:extLst>
              <a:ext uri="{FF2B5EF4-FFF2-40B4-BE49-F238E27FC236}">
                <a16:creationId xmlns:a16="http://schemas.microsoft.com/office/drawing/2014/main" id="{53AF1D8F-F72F-822A-CFED-AE79320F2E61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438" t="10790" r="16429" b="5852"/>
          <a:stretch/>
        </p:blipFill>
        <p:spPr>
          <a:xfrm>
            <a:off x="10522407" y="2661219"/>
            <a:ext cx="1271889" cy="1579292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3532A02-A3BC-68DE-B623-47F1BC6DE556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6600" t="7264" r="25643" b="69001"/>
          <a:stretch/>
        </p:blipFill>
        <p:spPr>
          <a:xfrm>
            <a:off x="2156172" y="2918264"/>
            <a:ext cx="1602062" cy="1065202"/>
          </a:xfrm>
          <a:prstGeom prst="rect">
            <a:avLst/>
          </a:prstGeom>
        </p:spPr>
      </p:pic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470C18CD-40C4-251D-58B6-9213958482C3}"/>
              </a:ext>
            </a:extLst>
          </p:cNvPr>
          <p:cNvSpPr/>
          <p:nvPr/>
        </p:nvSpPr>
        <p:spPr>
          <a:xfrm>
            <a:off x="2336194" y="4464580"/>
            <a:ext cx="1440000" cy="612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800 g</a:t>
            </a:r>
          </a:p>
        </p:txBody>
      </p:sp>
      <p:sp>
        <p:nvSpPr>
          <p:cNvPr id="47" name="Rectangle: Rounded Corners 46">
            <a:extLst>
              <a:ext uri="{FF2B5EF4-FFF2-40B4-BE49-F238E27FC236}">
                <a16:creationId xmlns:a16="http://schemas.microsoft.com/office/drawing/2014/main" id="{578B93E8-FC06-CB07-2CAA-FE62FE63574F}"/>
              </a:ext>
            </a:extLst>
          </p:cNvPr>
          <p:cNvSpPr/>
          <p:nvPr/>
        </p:nvSpPr>
        <p:spPr>
          <a:xfrm>
            <a:off x="4363086" y="4464580"/>
            <a:ext cx="1440000" cy="612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500 g</a:t>
            </a:r>
          </a:p>
        </p:txBody>
      </p:sp>
      <p:sp>
        <p:nvSpPr>
          <p:cNvPr id="48" name="Rectangle: Rounded Corners 47">
            <a:extLst>
              <a:ext uri="{FF2B5EF4-FFF2-40B4-BE49-F238E27FC236}">
                <a16:creationId xmlns:a16="http://schemas.microsoft.com/office/drawing/2014/main" id="{FD43B013-2B30-DD81-0D06-CAC229F990E3}"/>
              </a:ext>
            </a:extLst>
          </p:cNvPr>
          <p:cNvSpPr/>
          <p:nvPr/>
        </p:nvSpPr>
        <p:spPr>
          <a:xfrm>
            <a:off x="8416870" y="4464580"/>
            <a:ext cx="1440000" cy="612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200 g</a:t>
            </a:r>
          </a:p>
        </p:txBody>
      </p:sp>
      <p:sp>
        <p:nvSpPr>
          <p:cNvPr id="49" name="Rectangle: Rounded Corners 48">
            <a:extLst>
              <a:ext uri="{FF2B5EF4-FFF2-40B4-BE49-F238E27FC236}">
                <a16:creationId xmlns:a16="http://schemas.microsoft.com/office/drawing/2014/main" id="{817A2B87-14D5-F005-83DA-9C1E1949616F}"/>
              </a:ext>
            </a:extLst>
          </p:cNvPr>
          <p:cNvSpPr/>
          <p:nvPr/>
        </p:nvSpPr>
        <p:spPr>
          <a:xfrm>
            <a:off x="10443763" y="4464580"/>
            <a:ext cx="1440000" cy="612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500 g</a:t>
            </a:r>
          </a:p>
        </p:txBody>
      </p:sp>
      <p:pic>
        <p:nvPicPr>
          <p:cNvPr id="50" name="Picture 49" descr="A group of different types of food&#10;&#10;Description automatically generated">
            <a:extLst>
              <a:ext uri="{FF2B5EF4-FFF2-40B4-BE49-F238E27FC236}">
                <a16:creationId xmlns:a16="http://schemas.microsoft.com/office/drawing/2014/main" id="{C0A9C3F6-DE02-0EF5-A5E8-8694DE88A0D8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5549" t="34159" r="38311"/>
          <a:stretch/>
        </p:blipFill>
        <p:spPr>
          <a:xfrm>
            <a:off x="4389651" y="2467065"/>
            <a:ext cx="1440000" cy="1967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8755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038FE58-089E-7829-7C8C-A1987FBFC7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1884" y="1121613"/>
            <a:ext cx="11864173" cy="1418388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Aft>
                <a:spcPts val="0"/>
              </a:spcAft>
            </a:pPr>
            <a:r>
              <a:rPr lang="en-GB" b="0" dirty="0">
                <a:solidFill>
                  <a:srgbClr val="000000"/>
                </a:solidFill>
                <a:effectLst/>
                <a:latin typeface="Poppins" pitchFamily="2" charset="77"/>
                <a:cs typeface="Poppins" pitchFamily="2" charset="77"/>
              </a:rPr>
              <a:t>The pairs are </a:t>
            </a:r>
            <a:r>
              <a:rPr lang="en-GB" b="0" dirty="0">
                <a:solidFill>
                  <a:srgbClr val="F76756"/>
                </a:solidFill>
                <a:effectLst/>
                <a:latin typeface="Poppins" pitchFamily="2" charset="77"/>
                <a:cs typeface="Poppins" pitchFamily="2" charset="77"/>
              </a:rPr>
              <a:t>the flour and the cereal (250 g + 750 g = 1,000 g); the cheese and the Swiss roll cake (800 g + 200 g = 1,000 g); and the pasta and the yoghurt (500 g + 500 g = 1,000 g)</a:t>
            </a:r>
            <a:r>
              <a:rPr lang="en-GB" b="0" dirty="0">
                <a:solidFill>
                  <a:srgbClr val="000000"/>
                </a:solidFill>
                <a:effectLst/>
                <a:latin typeface="Poppins" pitchFamily="2" charset="77"/>
                <a:cs typeface="Poppins" pitchFamily="2" charset="77"/>
              </a:rPr>
              <a:t>.</a:t>
            </a: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Equivalent Masses (kilograms and grams)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D1CBA3B-1D14-2DE7-F949-5321FCC9B64F}"/>
              </a:ext>
            </a:extLst>
          </p:cNvPr>
          <p:cNvSpPr txBox="1">
            <a:spLocks/>
          </p:cNvSpPr>
          <p:nvPr/>
        </p:nvSpPr>
        <p:spPr>
          <a:xfrm>
            <a:off x="131884" y="5027193"/>
            <a:ext cx="11561379" cy="14183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Aft>
                <a:spcPts val="0"/>
              </a:spcAft>
            </a:pPr>
            <a:endParaRPr lang="en-GB" dirty="0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  <a:p>
            <a:pPr algn="l">
              <a:lnSpc>
                <a:spcPct val="100000"/>
              </a:lnSpc>
              <a:spcAft>
                <a:spcPts val="0"/>
              </a:spcAft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Number bonds to 1,000 are useful in helping us find matching pairs.</a:t>
            </a: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F532A7A0-314A-6388-7944-F9C567E845FA}"/>
              </a:ext>
            </a:extLst>
          </p:cNvPr>
          <p:cNvSpPr/>
          <p:nvPr/>
        </p:nvSpPr>
        <p:spPr>
          <a:xfrm>
            <a:off x="6389978" y="4464580"/>
            <a:ext cx="1440000" cy="612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750 g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2CBF0159-01D2-493D-5338-8029E86A8C05}"/>
              </a:ext>
            </a:extLst>
          </p:cNvPr>
          <p:cNvSpPr/>
          <p:nvPr/>
        </p:nvSpPr>
        <p:spPr>
          <a:xfrm>
            <a:off x="309302" y="4464580"/>
            <a:ext cx="1440000" cy="612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250 g</a:t>
            </a:r>
          </a:p>
        </p:txBody>
      </p:sp>
      <p:pic>
        <p:nvPicPr>
          <p:cNvPr id="13" name="Picture 12" descr="A red and white striped bag&#10;&#10;Description automatically generated">
            <a:extLst>
              <a:ext uri="{FF2B5EF4-FFF2-40B4-BE49-F238E27FC236}">
                <a16:creationId xmlns:a16="http://schemas.microsoft.com/office/drawing/2014/main" id="{8B57EF4C-12D5-6D62-EBEB-6D214DD0747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6243" t="9266" r="11971"/>
          <a:stretch/>
        </p:blipFill>
        <p:spPr>
          <a:xfrm>
            <a:off x="395485" y="2571410"/>
            <a:ext cx="1129270" cy="1758910"/>
          </a:xfrm>
          <a:prstGeom prst="rect">
            <a:avLst/>
          </a:prstGeom>
        </p:spPr>
      </p:pic>
      <p:pic>
        <p:nvPicPr>
          <p:cNvPr id="14" name="Picture 13" descr="A blue box with a bowl of cereal&#10;&#10;Description automatically generated">
            <a:extLst>
              <a:ext uri="{FF2B5EF4-FFF2-40B4-BE49-F238E27FC236}">
                <a16:creationId xmlns:a16="http://schemas.microsoft.com/office/drawing/2014/main" id="{1AE72CAB-C3FF-0937-6E72-C6A09139FFC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432" t="6824" r="15438" b="9889"/>
          <a:stretch/>
        </p:blipFill>
        <p:spPr>
          <a:xfrm>
            <a:off x="6461068" y="2631485"/>
            <a:ext cx="1340533" cy="1638760"/>
          </a:xfrm>
          <a:prstGeom prst="rect">
            <a:avLst/>
          </a:prstGeom>
        </p:spPr>
      </p:pic>
      <p:pic>
        <p:nvPicPr>
          <p:cNvPr id="16" name="Picture 15" descr="A roll of bread with a swirl&#10;&#10;Description automatically generated">
            <a:extLst>
              <a:ext uri="{FF2B5EF4-FFF2-40B4-BE49-F238E27FC236}">
                <a16:creationId xmlns:a16="http://schemas.microsoft.com/office/drawing/2014/main" id="{9A56B25F-2034-8D50-DB42-1CE8AC9DC9C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883" t="26696" r="10258" b="23509"/>
          <a:stretch/>
        </p:blipFill>
        <p:spPr>
          <a:xfrm>
            <a:off x="8433018" y="2996316"/>
            <a:ext cx="1457970" cy="909099"/>
          </a:xfrm>
          <a:prstGeom prst="rect">
            <a:avLst/>
          </a:prstGeom>
        </p:spPr>
      </p:pic>
      <p:pic>
        <p:nvPicPr>
          <p:cNvPr id="18" name="Picture 17" descr="A close-up of a container&#10;&#10;Description automatically generated">
            <a:extLst>
              <a:ext uri="{FF2B5EF4-FFF2-40B4-BE49-F238E27FC236}">
                <a16:creationId xmlns:a16="http://schemas.microsoft.com/office/drawing/2014/main" id="{48AD07D4-8040-0196-B1CA-A8BC5F6B757A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438" t="10790" r="16429" b="5852"/>
          <a:stretch/>
        </p:blipFill>
        <p:spPr>
          <a:xfrm>
            <a:off x="10522407" y="2661219"/>
            <a:ext cx="1271889" cy="157929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4C1473C-C526-2840-4F08-9CFC68D5BC49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6600" t="7264" r="25643" b="69001"/>
          <a:stretch/>
        </p:blipFill>
        <p:spPr>
          <a:xfrm>
            <a:off x="2156172" y="2918264"/>
            <a:ext cx="1602062" cy="1065202"/>
          </a:xfrm>
          <a:prstGeom prst="rect">
            <a:avLst/>
          </a:prstGeom>
        </p:spPr>
      </p:pic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1B4C0057-66CF-1E74-93B4-8D8260C46CF0}"/>
              </a:ext>
            </a:extLst>
          </p:cNvPr>
          <p:cNvSpPr/>
          <p:nvPr/>
        </p:nvSpPr>
        <p:spPr>
          <a:xfrm>
            <a:off x="2336194" y="4464580"/>
            <a:ext cx="1440000" cy="612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800 g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2C4128B-72C0-901F-AFE7-F45AAD7A3ED8}"/>
              </a:ext>
            </a:extLst>
          </p:cNvPr>
          <p:cNvSpPr/>
          <p:nvPr/>
        </p:nvSpPr>
        <p:spPr>
          <a:xfrm>
            <a:off x="4363086" y="4464580"/>
            <a:ext cx="1440000" cy="612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500 g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3024E3AE-91AB-0258-49C1-BED9EA1E28A1}"/>
              </a:ext>
            </a:extLst>
          </p:cNvPr>
          <p:cNvSpPr/>
          <p:nvPr/>
        </p:nvSpPr>
        <p:spPr>
          <a:xfrm>
            <a:off x="8416870" y="4464580"/>
            <a:ext cx="1440000" cy="612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200 g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A68F2B2-8D27-B442-8C59-4AA87519565D}"/>
              </a:ext>
            </a:extLst>
          </p:cNvPr>
          <p:cNvSpPr/>
          <p:nvPr/>
        </p:nvSpPr>
        <p:spPr>
          <a:xfrm>
            <a:off x="10443763" y="4464580"/>
            <a:ext cx="1440000" cy="612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500 g</a:t>
            </a:r>
          </a:p>
        </p:txBody>
      </p:sp>
      <p:pic>
        <p:nvPicPr>
          <p:cNvPr id="27" name="Picture 26" descr="A group of different types of food&#10;&#10;Description automatically generated">
            <a:extLst>
              <a:ext uri="{FF2B5EF4-FFF2-40B4-BE49-F238E27FC236}">
                <a16:creationId xmlns:a16="http://schemas.microsoft.com/office/drawing/2014/main" id="{4B9A99E3-4CB9-966F-FA6E-6D0753AA7B1A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5549" t="34159" r="38311"/>
          <a:stretch/>
        </p:blipFill>
        <p:spPr>
          <a:xfrm>
            <a:off x="4389651" y="2467065"/>
            <a:ext cx="1440000" cy="1967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3795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038FE58-089E-7829-7C8C-A1987FBFC7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1884" y="1121613"/>
            <a:ext cx="11864173" cy="1418388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Aft>
                <a:spcPts val="0"/>
              </a:spcAft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We can apply our skills to find missing amounts too. Look at the calculations. Find the missing amount in each calculation:</a:t>
            </a: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Equivalent Masses (kilograms and grams)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D1CBA3B-1D14-2DE7-F949-5321FCC9B64F}"/>
              </a:ext>
            </a:extLst>
          </p:cNvPr>
          <p:cNvSpPr txBox="1">
            <a:spLocks/>
          </p:cNvSpPr>
          <p:nvPr/>
        </p:nvSpPr>
        <p:spPr>
          <a:xfrm>
            <a:off x="131884" y="5027193"/>
            <a:ext cx="11561379" cy="14183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Aft>
                <a:spcPts val="0"/>
              </a:spcAft>
            </a:pP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A688B1F-CFA9-12C3-60C4-866E4B810284}"/>
              </a:ext>
            </a:extLst>
          </p:cNvPr>
          <p:cNvGrpSpPr/>
          <p:nvPr/>
        </p:nvGrpSpPr>
        <p:grpSpPr>
          <a:xfrm>
            <a:off x="4013567" y="2135075"/>
            <a:ext cx="1355094" cy="1620000"/>
            <a:chOff x="7973978" y="1121613"/>
            <a:chExt cx="1355094" cy="1620000"/>
          </a:xfrm>
        </p:grpSpPr>
        <p:pic>
          <p:nvPicPr>
            <p:cNvPr id="15" name="Picture 14" descr="A black and white logo&#10;&#10;Description automatically generated">
              <a:extLst>
                <a:ext uri="{FF2B5EF4-FFF2-40B4-BE49-F238E27FC236}">
                  <a16:creationId xmlns:a16="http://schemas.microsoft.com/office/drawing/2014/main" id="{0911E5BC-54BB-1452-3162-EF7BC10FD6E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7057" t="22351" r="27269" b="23047"/>
            <a:stretch/>
          </p:blipFill>
          <p:spPr>
            <a:xfrm>
              <a:off x="7973978" y="1121613"/>
              <a:ext cx="1355094" cy="1620000"/>
            </a:xfrm>
            <a:prstGeom prst="rect">
              <a:avLst/>
            </a:prstGeom>
          </p:spPr>
        </p:pic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43BE9EA0-15E4-E315-FFA8-1216C5307B0D}"/>
                </a:ext>
              </a:extLst>
            </p:cNvPr>
            <p:cNvSpPr/>
            <p:nvPr/>
          </p:nvSpPr>
          <p:spPr>
            <a:xfrm>
              <a:off x="8237525" y="2095500"/>
              <a:ext cx="828000" cy="4445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/>
              <a:r>
                <a:rPr lang="en-GB" sz="1600" dirty="0">
                  <a:solidFill>
                    <a:schemeClr val="tx1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1,000 g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3E6F83C7-8287-0339-2294-03EB33114103}"/>
              </a:ext>
            </a:extLst>
          </p:cNvPr>
          <p:cNvGrpSpPr/>
          <p:nvPr/>
        </p:nvGrpSpPr>
        <p:grpSpPr>
          <a:xfrm>
            <a:off x="9045917" y="4621854"/>
            <a:ext cx="1204529" cy="1440000"/>
            <a:chOff x="7973981" y="1121613"/>
            <a:chExt cx="1204529" cy="1440000"/>
          </a:xfrm>
        </p:grpSpPr>
        <p:pic>
          <p:nvPicPr>
            <p:cNvPr id="22" name="Picture 21" descr="A black and white logo&#10;&#10;Description automatically generated">
              <a:extLst>
                <a:ext uri="{FF2B5EF4-FFF2-40B4-BE49-F238E27FC236}">
                  <a16:creationId xmlns:a16="http://schemas.microsoft.com/office/drawing/2014/main" id="{5A594D18-70E6-19D4-BB6B-916E71286F1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7057" t="22351" r="27269" b="23047"/>
            <a:stretch/>
          </p:blipFill>
          <p:spPr>
            <a:xfrm>
              <a:off x="7973981" y="1121613"/>
              <a:ext cx="1204529" cy="1440000"/>
            </a:xfrm>
            <a:prstGeom prst="rect">
              <a:avLst/>
            </a:prstGeom>
          </p:spPr>
        </p:pic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C401D372-2212-3E8E-CFF3-3BBDB3B4CFCE}"/>
                </a:ext>
              </a:extLst>
            </p:cNvPr>
            <p:cNvSpPr/>
            <p:nvPr/>
          </p:nvSpPr>
          <p:spPr>
            <a:xfrm>
              <a:off x="8216245" y="2030184"/>
              <a:ext cx="720000" cy="360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/>
              <a:r>
                <a:rPr lang="en-GB" sz="1600" dirty="0">
                  <a:solidFill>
                    <a:schemeClr val="tx1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670 g</a:t>
              </a: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DC042B34-2C51-55D0-ABDB-E86F6C4FD943}"/>
              </a:ext>
            </a:extLst>
          </p:cNvPr>
          <p:cNvGrpSpPr/>
          <p:nvPr/>
        </p:nvGrpSpPr>
        <p:grpSpPr>
          <a:xfrm>
            <a:off x="530836" y="4837854"/>
            <a:ext cx="1023851" cy="1224000"/>
            <a:chOff x="7973984" y="1121613"/>
            <a:chExt cx="1023851" cy="1224000"/>
          </a:xfrm>
        </p:grpSpPr>
        <p:pic>
          <p:nvPicPr>
            <p:cNvPr id="30" name="Picture 29" descr="A black and white logo&#10;&#10;Description automatically generated">
              <a:extLst>
                <a:ext uri="{FF2B5EF4-FFF2-40B4-BE49-F238E27FC236}">
                  <a16:creationId xmlns:a16="http://schemas.microsoft.com/office/drawing/2014/main" id="{6C95B8F6-77BB-5A6C-98EF-498728DFAFD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7057" t="22351" r="27269" b="23047"/>
            <a:stretch/>
          </p:blipFill>
          <p:spPr>
            <a:xfrm>
              <a:off x="7973984" y="1121613"/>
              <a:ext cx="1023851" cy="1224000"/>
            </a:xfrm>
            <a:prstGeom prst="rect">
              <a:avLst/>
            </a:prstGeom>
          </p:spPr>
        </p:pic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6EC73D8D-BEE6-C8C4-2687-CB5B5FD77C8C}"/>
                </a:ext>
              </a:extLst>
            </p:cNvPr>
            <p:cNvSpPr/>
            <p:nvPr/>
          </p:nvSpPr>
          <p:spPr>
            <a:xfrm>
              <a:off x="8161909" y="1882531"/>
              <a:ext cx="648000" cy="324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/>
              <a:r>
                <a:rPr lang="en-GB" sz="1600" dirty="0">
                  <a:solidFill>
                    <a:schemeClr val="tx1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520 g</a:t>
              </a: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C0467232-1E94-ABF9-CD4D-BEAB4ACCCEC8}"/>
              </a:ext>
            </a:extLst>
          </p:cNvPr>
          <p:cNvGrpSpPr/>
          <p:nvPr/>
        </p:nvGrpSpPr>
        <p:grpSpPr>
          <a:xfrm>
            <a:off x="4013567" y="4441854"/>
            <a:ext cx="1355094" cy="1620000"/>
            <a:chOff x="7973978" y="1121613"/>
            <a:chExt cx="1355094" cy="1620000"/>
          </a:xfrm>
        </p:grpSpPr>
        <p:pic>
          <p:nvPicPr>
            <p:cNvPr id="56" name="Picture 55" descr="A black and white logo&#10;&#10;Description automatically generated">
              <a:extLst>
                <a:ext uri="{FF2B5EF4-FFF2-40B4-BE49-F238E27FC236}">
                  <a16:creationId xmlns:a16="http://schemas.microsoft.com/office/drawing/2014/main" id="{F2639616-3FD8-C764-CE51-16F47E4A393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7057" t="22351" r="27269" b="23047"/>
            <a:stretch/>
          </p:blipFill>
          <p:spPr>
            <a:xfrm>
              <a:off x="7973978" y="1121613"/>
              <a:ext cx="1355094" cy="1620000"/>
            </a:xfrm>
            <a:prstGeom prst="rect">
              <a:avLst/>
            </a:prstGeom>
          </p:spPr>
        </p:pic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1842A1F3-1435-DC5A-0B90-282B54D2E094}"/>
                </a:ext>
              </a:extLst>
            </p:cNvPr>
            <p:cNvSpPr/>
            <p:nvPr/>
          </p:nvSpPr>
          <p:spPr>
            <a:xfrm>
              <a:off x="8237525" y="2095500"/>
              <a:ext cx="828000" cy="4445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/>
              <a:r>
                <a:rPr lang="en-GB" sz="1600" dirty="0">
                  <a:solidFill>
                    <a:schemeClr val="tx1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1,000 g</a:t>
              </a:r>
            </a:p>
          </p:txBody>
        </p:sp>
      </p:grpSp>
      <p:sp>
        <p:nvSpPr>
          <p:cNvPr id="58" name="TextBox 57">
            <a:extLst>
              <a:ext uri="{FF2B5EF4-FFF2-40B4-BE49-F238E27FC236}">
                <a16:creationId xmlns:a16="http://schemas.microsoft.com/office/drawing/2014/main" id="{2D801160-5FE9-44F8-CC46-7522E68F0AEA}"/>
              </a:ext>
            </a:extLst>
          </p:cNvPr>
          <p:cNvSpPr txBox="1"/>
          <p:nvPr/>
        </p:nvSpPr>
        <p:spPr>
          <a:xfrm>
            <a:off x="1669546" y="2951315"/>
            <a:ext cx="394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Poppins" panose="00000500000000000000" pitchFamily="2" charset="0"/>
                <a:cs typeface="Poppins" panose="00000500000000000000" pitchFamily="2" charset="0"/>
              </a:rPr>
              <a:t>+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C372FFE-66D8-95C5-39FF-F320C191F89E}"/>
              </a:ext>
            </a:extLst>
          </p:cNvPr>
          <p:cNvSpPr txBox="1"/>
          <p:nvPr/>
        </p:nvSpPr>
        <p:spPr>
          <a:xfrm>
            <a:off x="3658076" y="2951315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Poppins" panose="00000500000000000000" pitchFamily="2" charset="0"/>
                <a:cs typeface="Poppins" panose="00000500000000000000" pitchFamily="2" charset="0"/>
              </a:rPr>
              <a:t>=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3FDC5C50-9511-7759-B3E0-E470302922E0}"/>
              </a:ext>
            </a:extLst>
          </p:cNvPr>
          <p:cNvSpPr txBox="1"/>
          <p:nvPr/>
        </p:nvSpPr>
        <p:spPr>
          <a:xfrm>
            <a:off x="3658076" y="5244948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Poppins" panose="00000500000000000000" pitchFamily="2" charset="0"/>
                <a:cs typeface="Poppins" panose="00000500000000000000" pitchFamily="2" charset="0"/>
              </a:rPr>
              <a:t>=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1CCCDDE6-217F-13A5-66B8-BBC546151544}"/>
              </a:ext>
            </a:extLst>
          </p:cNvPr>
          <p:cNvSpPr txBox="1"/>
          <p:nvPr/>
        </p:nvSpPr>
        <p:spPr>
          <a:xfrm>
            <a:off x="1669546" y="5180874"/>
            <a:ext cx="394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Poppins" panose="00000500000000000000" pitchFamily="2" charset="0"/>
                <a:cs typeface="Poppins" panose="00000500000000000000" pitchFamily="2" charset="0"/>
              </a:rPr>
              <a:t>+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26CFF88-D553-9055-BCA8-335A9653BEBE}"/>
              </a:ext>
            </a:extLst>
          </p:cNvPr>
          <p:cNvGrpSpPr/>
          <p:nvPr/>
        </p:nvGrpSpPr>
        <p:grpSpPr>
          <a:xfrm>
            <a:off x="395485" y="2207075"/>
            <a:ext cx="1294868" cy="1548000"/>
            <a:chOff x="7973979" y="1121613"/>
            <a:chExt cx="1294868" cy="1548000"/>
          </a:xfrm>
        </p:grpSpPr>
        <p:pic>
          <p:nvPicPr>
            <p:cNvPr id="11" name="Picture 10" descr="A black and white logo&#10;&#10;Description automatically generated">
              <a:extLst>
                <a:ext uri="{FF2B5EF4-FFF2-40B4-BE49-F238E27FC236}">
                  <a16:creationId xmlns:a16="http://schemas.microsoft.com/office/drawing/2014/main" id="{29B87DE0-A520-18F5-4A59-4B86A9C1A01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7057" t="22351" r="27269" b="23047"/>
            <a:stretch/>
          </p:blipFill>
          <p:spPr>
            <a:xfrm>
              <a:off x="7973979" y="1121613"/>
              <a:ext cx="1294868" cy="1548000"/>
            </a:xfrm>
            <a:prstGeom prst="rect">
              <a:avLst/>
            </a:prstGeom>
          </p:spPr>
        </p:pic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C9C5ED6-4E77-0393-CE01-93684B4A66D1}"/>
                </a:ext>
              </a:extLst>
            </p:cNvPr>
            <p:cNvSpPr/>
            <p:nvPr/>
          </p:nvSpPr>
          <p:spPr>
            <a:xfrm>
              <a:off x="8207413" y="2095500"/>
              <a:ext cx="828000" cy="4445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/>
              <a:r>
                <a:rPr lang="en-GB" sz="1600" dirty="0">
                  <a:solidFill>
                    <a:schemeClr val="tx1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900 g</a:t>
              </a:r>
            </a:p>
          </p:txBody>
        </p:sp>
      </p:grp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2349B96-3538-1F48-A4A9-581BBC96A6FE}"/>
              </a:ext>
            </a:extLst>
          </p:cNvPr>
          <p:cNvCxnSpPr>
            <a:cxnSpLocks/>
          </p:cNvCxnSpPr>
          <p:nvPr/>
        </p:nvCxnSpPr>
        <p:spPr>
          <a:xfrm>
            <a:off x="2270330" y="3755075"/>
            <a:ext cx="113262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F53D2DB4-F2BC-B6B1-AC51-511CD4720690}"/>
              </a:ext>
            </a:extLst>
          </p:cNvPr>
          <p:cNvCxnSpPr>
            <a:cxnSpLocks/>
          </p:cNvCxnSpPr>
          <p:nvPr/>
        </p:nvCxnSpPr>
        <p:spPr>
          <a:xfrm>
            <a:off x="2270330" y="6061854"/>
            <a:ext cx="113262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18">
            <a:extLst>
              <a:ext uri="{FF2B5EF4-FFF2-40B4-BE49-F238E27FC236}">
                <a16:creationId xmlns:a16="http://schemas.microsoft.com/office/drawing/2014/main" id="{2927B1C1-7B03-4050-C83A-FC9E19029956}"/>
              </a:ext>
            </a:extLst>
          </p:cNvPr>
          <p:cNvGrpSpPr/>
          <p:nvPr/>
        </p:nvGrpSpPr>
        <p:grpSpPr>
          <a:xfrm>
            <a:off x="9052088" y="2531075"/>
            <a:ext cx="1023851" cy="1224000"/>
            <a:chOff x="7973984" y="1121613"/>
            <a:chExt cx="1023851" cy="1224000"/>
          </a:xfrm>
        </p:grpSpPr>
        <p:pic>
          <p:nvPicPr>
            <p:cNvPr id="21" name="Picture 20" descr="A black and white logo&#10;&#10;Description automatically generated">
              <a:extLst>
                <a:ext uri="{FF2B5EF4-FFF2-40B4-BE49-F238E27FC236}">
                  <a16:creationId xmlns:a16="http://schemas.microsoft.com/office/drawing/2014/main" id="{C5FF4BA2-B41C-ED46-1D82-E0DA00E1FE3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7057" t="22351" r="27269" b="23047"/>
            <a:stretch/>
          </p:blipFill>
          <p:spPr>
            <a:xfrm>
              <a:off x="7973984" y="1121613"/>
              <a:ext cx="1023851" cy="1224000"/>
            </a:xfrm>
            <a:prstGeom prst="rect">
              <a:avLst/>
            </a:prstGeom>
          </p:spPr>
        </p:pic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42D09D0D-07EE-597D-851B-803719FB5303}"/>
                </a:ext>
              </a:extLst>
            </p:cNvPr>
            <p:cNvSpPr/>
            <p:nvPr/>
          </p:nvSpPr>
          <p:spPr>
            <a:xfrm>
              <a:off x="8161909" y="1882531"/>
              <a:ext cx="648000" cy="324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/>
              <a:r>
                <a:rPr lang="en-GB" sz="1600" dirty="0">
                  <a:solidFill>
                    <a:schemeClr val="tx1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450 g</a:t>
              </a:r>
            </a:p>
          </p:txBody>
        </p:sp>
      </p:grp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60ECE2DE-D908-3553-469D-98373B6F7D68}"/>
              </a:ext>
            </a:extLst>
          </p:cNvPr>
          <p:cNvCxnSpPr>
            <a:cxnSpLocks/>
          </p:cNvCxnSpPr>
          <p:nvPr/>
        </p:nvCxnSpPr>
        <p:spPr>
          <a:xfrm>
            <a:off x="7271536" y="3755075"/>
            <a:ext cx="113262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E8745F05-3C2A-031A-0BAD-ED4CFDC419F4}"/>
              </a:ext>
            </a:extLst>
          </p:cNvPr>
          <p:cNvSpPr txBox="1"/>
          <p:nvPr/>
        </p:nvSpPr>
        <p:spPr>
          <a:xfrm>
            <a:off x="8554272" y="2951315"/>
            <a:ext cx="394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Poppins" panose="00000500000000000000" pitchFamily="2" charset="0"/>
                <a:cs typeface="Poppins" panose="00000500000000000000" pitchFamily="2" charset="0"/>
              </a:rPr>
              <a:t>+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5015D776-5556-EE63-D0C9-76CF4B3E9798}"/>
              </a:ext>
            </a:extLst>
          </p:cNvPr>
          <p:cNvGrpSpPr/>
          <p:nvPr/>
        </p:nvGrpSpPr>
        <p:grpSpPr>
          <a:xfrm>
            <a:off x="10402195" y="2135075"/>
            <a:ext cx="1355094" cy="1620000"/>
            <a:chOff x="7973978" y="1121613"/>
            <a:chExt cx="1355094" cy="1620000"/>
          </a:xfrm>
        </p:grpSpPr>
        <p:pic>
          <p:nvPicPr>
            <p:cNvPr id="65" name="Picture 64" descr="A black and white logo&#10;&#10;Description automatically generated">
              <a:extLst>
                <a:ext uri="{FF2B5EF4-FFF2-40B4-BE49-F238E27FC236}">
                  <a16:creationId xmlns:a16="http://schemas.microsoft.com/office/drawing/2014/main" id="{61F065FD-B7DA-9185-283D-AADCACBD44B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7057" t="22351" r="27269" b="23047"/>
            <a:stretch/>
          </p:blipFill>
          <p:spPr>
            <a:xfrm>
              <a:off x="7973978" y="1121613"/>
              <a:ext cx="1355094" cy="1620000"/>
            </a:xfrm>
            <a:prstGeom prst="rect">
              <a:avLst/>
            </a:prstGeom>
          </p:spPr>
        </p:pic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78F2A04E-E365-2183-8A84-91B417862DC2}"/>
                </a:ext>
              </a:extLst>
            </p:cNvPr>
            <p:cNvSpPr/>
            <p:nvPr/>
          </p:nvSpPr>
          <p:spPr>
            <a:xfrm>
              <a:off x="8237525" y="2095500"/>
              <a:ext cx="828000" cy="4445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/>
              <a:r>
                <a:rPr lang="en-GB" sz="1600" dirty="0">
                  <a:solidFill>
                    <a:schemeClr val="tx1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1,000 g</a:t>
              </a:r>
            </a:p>
          </p:txBody>
        </p:sp>
      </p:grpSp>
      <p:sp>
        <p:nvSpPr>
          <p:cNvPr id="67" name="TextBox 66">
            <a:extLst>
              <a:ext uri="{FF2B5EF4-FFF2-40B4-BE49-F238E27FC236}">
                <a16:creationId xmlns:a16="http://schemas.microsoft.com/office/drawing/2014/main" id="{080E1B25-FBAA-3DA5-3F37-1020204E5F63}"/>
              </a:ext>
            </a:extLst>
          </p:cNvPr>
          <p:cNvSpPr txBox="1"/>
          <p:nvPr/>
        </p:nvSpPr>
        <p:spPr>
          <a:xfrm>
            <a:off x="10046704" y="2951315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Poppins" panose="00000500000000000000" pitchFamily="2" charset="0"/>
                <a:cs typeface="Poppins" panose="00000500000000000000" pitchFamily="2" charset="0"/>
              </a:rPr>
              <a:t>=</a:t>
            </a:r>
          </a:p>
        </p:txBody>
      </p: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9CD56D1B-EC42-16B5-895F-7EDE7AA2AAF2}"/>
              </a:ext>
            </a:extLst>
          </p:cNvPr>
          <p:cNvCxnSpPr>
            <a:cxnSpLocks/>
          </p:cNvCxnSpPr>
          <p:nvPr/>
        </p:nvCxnSpPr>
        <p:spPr>
          <a:xfrm>
            <a:off x="7393431" y="6040655"/>
            <a:ext cx="113262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>
            <a:extLst>
              <a:ext uri="{FF2B5EF4-FFF2-40B4-BE49-F238E27FC236}">
                <a16:creationId xmlns:a16="http://schemas.microsoft.com/office/drawing/2014/main" id="{045B1F16-058A-9557-64E2-0E4A483F2A80}"/>
              </a:ext>
            </a:extLst>
          </p:cNvPr>
          <p:cNvSpPr txBox="1"/>
          <p:nvPr/>
        </p:nvSpPr>
        <p:spPr>
          <a:xfrm>
            <a:off x="8676167" y="5236895"/>
            <a:ext cx="394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Poppins" panose="00000500000000000000" pitchFamily="2" charset="0"/>
                <a:cs typeface="Poppins" panose="00000500000000000000" pitchFamily="2" charset="0"/>
              </a:rPr>
              <a:t>+</a:t>
            </a:r>
          </a:p>
        </p:txBody>
      </p:sp>
      <p:grpSp>
        <p:nvGrpSpPr>
          <p:cNvPr id="70" name="Group 69">
            <a:extLst>
              <a:ext uri="{FF2B5EF4-FFF2-40B4-BE49-F238E27FC236}">
                <a16:creationId xmlns:a16="http://schemas.microsoft.com/office/drawing/2014/main" id="{E30BD09C-335A-DA94-CA55-AF69C3D5379B}"/>
              </a:ext>
            </a:extLst>
          </p:cNvPr>
          <p:cNvGrpSpPr/>
          <p:nvPr/>
        </p:nvGrpSpPr>
        <p:grpSpPr>
          <a:xfrm>
            <a:off x="10524090" y="4420655"/>
            <a:ext cx="1355094" cy="1620000"/>
            <a:chOff x="7973978" y="1121613"/>
            <a:chExt cx="1355094" cy="1620000"/>
          </a:xfrm>
        </p:grpSpPr>
        <p:pic>
          <p:nvPicPr>
            <p:cNvPr id="71" name="Picture 70" descr="A black and white logo&#10;&#10;Description automatically generated">
              <a:extLst>
                <a:ext uri="{FF2B5EF4-FFF2-40B4-BE49-F238E27FC236}">
                  <a16:creationId xmlns:a16="http://schemas.microsoft.com/office/drawing/2014/main" id="{B6AF5ADD-6BA9-DD20-11C0-29AAE0D19A3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7057" t="22351" r="27269" b="23047"/>
            <a:stretch/>
          </p:blipFill>
          <p:spPr>
            <a:xfrm>
              <a:off x="7973978" y="1121613"/>
              <a:ext cx="1355094" cy="1620000"/>
            </a:xfrm>
            <a:prstGeom prst="rect">
              <a:avLst/>
            </a:prstGeom>
          </p:spPr>
        </p:pic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4BE8476B-33E9-0A09-A23F-F2C6C0EEFA5C}"/>
                </a:ext>
              </a:extLst>
            </p:cNvPr>
            <p:cNvSpPr/>
            <p:nvPr/>
          </p:nvSpPr>
          <p:spPr>
            <a:xfrm>
              <a:off x="8237525" y="2095500"/>
              <a:ext cx="828000" cy="4445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/>
              <a:r>
                <a:rPr lang="en-GB" sz="1600" dirty="0">
                  <a:solidFill>
                    <a:schemeClr val="tx1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1,000 g</a:t>
              </a:r>
            </a:p>
          </p:txBody>
        </p:sp>
      </p:grpSp>
      <p:sp>
        <p:nvSpPr>
          <p:cNvPr id="73" name="TextBox 72">
            <a:extLst>
              <a:ext uri="{FF2B5EF4-FFF2-40B4-BE49-F238E27FC236}">
                <a16:creationId xmlns:a16="http://schemas.microsoft.com/office/drawing/2014/main" id="{FB025166-5B3E-FF72-B547-72F50DF4736F}"/>
              </a:ext>
            </a:extLst>
          </p:cNvPr>
          <p:cNvSpPr txBox="1"/>
          <p:nvPr/>
        </p:nvSpPr>
        <p:spPr>
          <a:xfrm>
            <a:off x="10168599" y="5236895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Poppins" panose="00000500000000000000" pitchFamily="2" charset="0"/>
                <a:cs typeface="Poppins" panose="00000500000000000000" pitchFamily="2" charset="0"/>
              </a:rPr>
              <a:t>=</a:t>
            </a:r>
          </a:p>
        </p:txBody>
      </p:sp>
    </p:spTree>
    <p:extLst>
      <p:ext uri="{BB962C8B-B14F-4D97-AF65-F5344CB8AC3E}">
        <p14:creationId xmlns:p14="http://schemas.microsoft.com/office/powerpoint/2010/main" val="26739322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038FE58-089E-7829-7C8C-A1987FBFC7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1884" y="1121613"/>
            <a:ext cx="11864173" cy="1418388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Aft>
                <a:spcPts val="0"/>
              </a:spcAft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We can apply our skills to find missing amounts too. Look at the calculations. Find the missing amount in each calculation:</a:t>
            </a: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Equivalent Masses (kilograms and grams)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D1CBA3B-1D14-2DE7-F949-5321FCC9B64F}"/>
              </a:ext>
            </a:extLst>
          </p:cNvPr>
          <p:cNvSpPr txBox="1">
            <a:spLocks/>
          </p:cNvSpPr>
          <p:nvPr/>
        </p:nvSpPr>
        <p:spPr>
          <a:xfrm>
            <a:off x="131884" y="5027193"/>
            <a:ext cx="11561379" cy="14183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Aft>
                <a:spcPts val="0"/>
              </a:spcAft>
            </a:pP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A688B1F-CFA9-12C3-60C4-866E4B810284}"/>
              </a:ext>
            </a:extLst>
          </p:cNvPr>
          <p:cNvGrpSpPr/>
          <p:nvPr/>
        </p:nvGrpSpPr>
        <p:grpSpPr>
          <a:xfrm>
            <a:off x="4013567" y="2135075"/>
            <a:ext cx="1355094" cy="1620000"/>
            <a:chOff x="7973978" y="1121613"/>
            <a:chExt cx="1355094" cy="1620000"/>
          </a:xfrm>
        </p:grpSpPr>
        <p:pic>
          <p:nvPicPr>
            <p:cNvPr id="15" name="Picture 14" descr="A black and white logo&#10;&#10;Description automatically generated">
              <a:extLst>
                <a:ext uri="{FF2B5EF4-FFF2-40B4-BE49-F238E27FC236}">
                  <a16:creationId xmlns:a16="http://schemas.microsoft.com/office/drawing/2014/main" id="{0911E5BC-54BB-1452-3162-EF7BC10FD6E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7057" t="22351" r="27269" b="23047"/>
            <a:stretch/>
          </p:blipFill>
          <p:spPr>
            <a:xfrm>
              <a:off x="7973978" y="1121613"/>
              <a:ext cx="1355094" cy="1620000"/>
            </a:xfrm>
            <a:prstGeom prst="rect">
              <a:avLst/>
            </a:prstGeom>
          </p:spPr>
        </p:pic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43BE9EA0-15E4-E315-FFA8-1216C5307B0D}"/>
                </a:ext>
              </a:extLst>
            </p:cNvPr>
            <p:cNvSpPr/>
            <p:nvPr/>
          </p:nvSpPr>
          <p:spPr>
            <a:xfrm>
              <a:off x="8237525" y="2095500"/>
              <a:ext cx="828000" cy="4445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/>
              <a:r>
                <a:rPr lang="en-GB" sz="1600" dirty="0">
                  <a:solidFill>
                    <a:schemeClr val="tx1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1,000 g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3E6F83C7-8287-0339-2294-03EB33114103}"/>
              </a:ext>
            </a:extLst>
          </p:cNvPr>
          <p:cNvGrpSpPr/>
          <p:nvPr/>
        </p:nvGrpSpPr>
        <p:grpSpPr>
          <a:xfrm>
            <a:off x="9045917" y="4621854"/>
            <a:ext cx="1204529" cy="1440000"/>
            <a:chOff x="7973981" y="1121613"/>
            <a:chExt cx="1204529" cy="1440000"/>
          </a:xfrm>
        </p:grpSpPr>
        <p:pic>
          <p:nvPicPr>
            <p:cNvPr id="22" name="Picture 21" descr="A black and white logo&#10;&#10;Description automatically generated">
              <a:extLst>
                <a:ext uri="{FF2B5EF4-FFF2-40B4-BE49-F238E27FC236}">
                  <a16:creationId xmlns:a16="http://schemas.microsoft.com/office/drawing/2014/main" id="{5A594D18-70E6-19D4-BB6B-916E71286F1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7057" t="22351" r="27269" b="23047"/>
            <a:stretch/>
          </p:blipFill>
          <p:spPr>
            <a:xfrm>
              <a:off x="7973981" y="1121613"/>
              <a:ext cx="1204529" cy="1440000"/>
            </a:xfrm>
            <a:prstGeom prst="rect">
              <a:avLst/>
            </a:prstGeom>
          </p:spPr>
        </p:pic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C401D372-2212-3E8E-CFF3-3BBDB3B4CFCE}"/>
                </a:ext>
              </a:extLst>
            </p:cNvPr>
            <p:cNvSpPr/>
            <p:nvPr/>
          </p:nvSpPr>
          <p:spPr>
            <a:xfrm>
              <a:off x="8216245" y="2030184"/>
              <a:ext cx="720000" cy="360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/>
              <a:r>
                <a:rPr lang="en-GB" sz="1600" dirty="0">
                  <a:solidFill>
                    <a:schemeClr val="tx1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670 g</a:t>
              </a: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DC042B34-2C51-55D0-ABDB-E86F6C4FD943}"/>
              </a:ext>
            </a:extLst>
          </p:cNvPr>
          <p:cNvGrpSpPr/>
          <p:nvPr/>
        </p:nvGrpSpPr>
        <p:grpSpPr>
          <a:xfrm>
            <a:off x="530836" y="4837854"/>
            <a:ext cx="1023851" cy="1224000"/>
            <a:chOff x="7973984" y="1121613"/>
            <a:chExt cx="1023851" cy="1224000"/>
          </a:xfrm>
        </p:grpSpPr>
        <p:pic>
          <p:nvPicPr>
            <p:cNvPr id="30" name="Picture 29" descr="A black and white logo&#10;&#10;Description automatically generated">
              <a:extLst>
                <a:ext uri="{FF2B5EF4-FFF2-40B4-BE49-F238E27FC236}">
                  <a16:creationId xmlns:a16="http://schemas.microsoft.com/office/drawing/2014/main" id="{6C95B8F6-77BB-5A6C-98EF-498728DFAFD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7057" t="22351" r="27269" b="23047"/>
            <a:stretch/>
          </p:blipFill>
          <p:spPr>
            <a:xfrm>
              <a:off x="7973984" y="1121613"/>
              <a:ext cx="1023851" cy="1224000"/>
            </a:xfrm>
            <a:prstGeom prst="rect">
              <a:avLst/>
            </a:prstGeom>
          </p:spPr>
        </p:pic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6EC73D8D-BEE6-C8C4-2687-CB5B5FD77C8C}"/>
                </a:ext>
              </a:extLst>
            </p:cNvPr>
            <p:cNvSpPr/>
            <p:nvPr/>
          </p:nvSpPr>
          <p:spPr>
            <a:xfrm>
              <a:off x="8161909" y="1882531"/>
              <a:ext cx="648000" cy="324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/>
              <a:r>
                <a:rPr lang="en-GB" sz="1600" dirty="0">
                  <a:solidFill>
                    <a:schemeClr val="tx1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520 g</a:t>
              </a: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C0467232-1E94-ABF9-CD4D-BEAB4ACCCEC8}"/>
              </a:ext>
            </a:extLst>
          </p:cNvPr>
          <p:cNvGrpSpPr/>
          <p:nvPr/>
        </p:nvGrpSpPr>
        <p:grpSpPr>
          <a:xfrm>
            <a:off x="4013567" y="4441854"/>
            <a:ext cx="1355094" cy="1620000"/>
            <a:chOff x="7973978" y="1121613"/>
            <a:chExt cx="1355094" cy="1620000"/>
          </a:xfrm>
        </p:grpSpPr>
        <p:pic>
          <p:nvPicPr>
            <p:cNvPr id="56" name="Picture 55" descr="A black and white logo&#10;&#10;Description automatically generated">
              <a:extLst>
                <a:ext uri="{FF2B5EF4-FFF2-40B4-BE49-F238E27FC236}">
                  <a16:creationId xmlns:a16="http://schemas.microsoft.com/office/drawing/2014/main" id="{F2639616-3FD8-C764-CE51-16F47E4A393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7057" t="22351" r="27269" b="23047"/>
            <a:stretch/>
          </p:blipFill>
          <p:spPr>
            <a:xfrm>
              <a:off x="7973978" y="1121613"/>
              <a:ext cx="1355094" cy="1620000"/>
            </a:xfrm>
            <a:prstGeom prst="rect">
              <a:avLst/>
            </a:prstGeom>
          </p:spPr>
        </p:pic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1842A1F3-1435-DC5A-0B90-282B54D2E094}"/>
                </a:ext>
              </a:extLst>
            </p:cNvPr>
            <p:cNvSpPr/>
            <p:nvPr/>
          </p:nvSpPr>
          <p:spPr>
            <a:xfrm>
              <a:off x="8237525" y="2095500"/>
              <a:ext cx="828000" cy="4445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/>
              <a:r>
                <a:rPr lang="en-GB" sz="1600" dirty="0">
                  <a:solidFill>
                    <a:schemeClr val="tx1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1,000 g</a:t>
              </a:r>
            </a:p>
          </p:txBody>
        </p:sp>
      </p:grpSp>
      <p:sp>
        <p:nvSpPr>
          <p:cNvPr id="58" name="TextBox 57">
            <a:extLst>
              <a:ext uri="{FF2B5EF4-FFF2-40B4-BE49-F238E27FC236}">
                <a16:creationId xmlns:a16="http://schemas.microsoft.com/office/drawing/2014/main" id="{2D801160-5FE9-44F8-CC46-7522E68F0AEA}"/>
              </a:ext>
            </a:extLst>
          </p:cNvPr>
          <p:cNvSpPr txBox="1"/>
          <p:nvPr/>
        </p:nvSpPr>
        <p:spPr>
          <a:xfrm>
            <a:off x="1669546" y="2951315"/>
            <a:ext cx="394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Poppins" panose="00000500000000000000" pitchFamily="2" charset="0"/>
                <a:cs typeface="Poppins" panose="00000500000000000000" pitchFamily="2" charset="0"/>
              </a:rPr>
              <a:t>+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C372FFE-66D8-95C5-39FF-F320C191F89E}"/>
              </a:ext>
            </a:extLst>
          </p:cNvPr>
          <p:cNvSpPr txBox="1"/>
          <p:nvPr/>
        </p:nvSpPr>
        <p:spPr>
          <a:xfrm>
            <a:off x="3658076" y="2951315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Poppins" panose="00000500000000000000" pitchFamily="2" charset="0"/>
                <a:cs typeface="Poppins" panose="00000500000000000000" pitchFamily="2" charset="0"/>
              </a:rPr>
              <a:t>=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3FDC5C50-9511-7759-B3E0-E470302922E0}"/>
              </a:ext>
            </a:extLst>
          </p:cNvPr>
          <p:cNvSpPr txBox="1"/>
          <p:nvPr/>
        </p:nvSpPr>
        <p:spPr>
          <a:xfrm>
            <a:off x="3658076" y="5244948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Poppins" panose="00000500000000000000" pitchFamily="2" charset="0"/>
                <a:cs typeface="Poppins" panose="00000500000000000000" pitchFamily="2" charset="0"/>
              </a:rPr>
              <a:t>=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1CCCDDE6-217F-13A5-66B8-BBC546151544}"/>
              </a:ext>
            </a:extLst>
          </p:cNvPr>
          <p:cNvSpPr txBox="1"/>
          <p:nvPr/>
        </p:nvSpPr>
        <p:spPr>
          <a:xfrm>
            <a:off x="1669546" y="5180874"/>
            <a:ext cx="394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Poppins" panose="00000500000000000000" pitchFamily="2" charset="0"/>
                <a:cs typeface="Poppins" panose="00000500000000000000" pitchFamily="2" charset="0"/>
              </a:rPr>
              <a:t>+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26CFF88-D553-9055-BCA8-335A9653BEBE}"/>
              </a:ext>
            </a:extLst>
          </p:cNvPr>
          <p:cNvGrpSpPr/>
          <p:nvPr/>
        </p:nvGrpSpPr>
        <p:grpSpPr>
          <a:xfrm>
            <a:off x="395485" y="2207075"/>
            <a:ext cx="1294868" cy="1548000"/>
            <a:chOff x="7973979" y="1121613"/>
            <a:chExt cx="1294868" cy="1548000"/>
          </a:xfrm>
        </p:grpSpPr>
        <p:pic>
          <p:nvPicPr>
            <p:cNvPr id="11" name="Picture 10" descr="A black and white logo&#10;&#10;Description automatically generated">
              <a:extLst>
                <a:ext uri="{FF2B5EF4-FFF2-40B4-BE49-F238E27FC236}">
                  <a16:creationId xmlns:a16="http://schemas.microsoft.com/office/drawing/2014/main" id="{29B87DE0-A520-18F5-4A59-4B86A9C1A01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7057" t="22351" r="27269" b="23047"/>
            <a:stretch/>
          </p:blipFill>
          <p:spPr>
            <a:xfrm>
              <a:off x="7973979" y="1121613"/>
              <a:ext cx="1294868" cy="1548000"/>
            </a:xfrm>
            <a:prstGeom prst="rect">
              <a:avLst/>
            </a:prstGeom>
          </p:spPr>
        </p:pic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C9C5ED6-4E77-0393-CE01-93684B4A66D1}"/>
                </a:ext>
              </a:extLst>
            </p:cNvPr>
            <p:cNvSpPr/>
            <p:nvPr/>
          </p:nvSpPr>
          <p:spPr>
            <a:xfrm>
              <a:off x="8207413" y="2095500"/>
              <a:ext cx="828000" cy="4445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/>
              <a:r>
                <a:rPr lang="en-GB" sz="1600" dirty="0">
                  <a:solidFill>
                    <a:schemeClr val="tx1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900 g</a:t>
              </a:r>
            </a:p>
          </p:txBody>
        </p:sp>
      </p:grp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2349B96-3538-1F48-A4A9-581BBC96A6FE}"/>
              </a:ext>
            </a:extLst>
          </p:cNvPr>
          <p:cNvCxnSpPr>
            <a:cxnSpLocks/>
          </p:cNvCxnSpPr>
          <p:nvPr/>
        </p:nvCxnSpPr>
        <p:spPr>
          <a:xfrm>
            <a:off x="2270330" y="3755075"/>
            <a:ext cx="113262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F53D2DB4-F2BC-B6B1-AC51-511CD4720690}"/>
              </a:ext>
            </a:extLst>
          </p:cNvPr>
          <p:cNvCxnSpPr>
            <a:cxnSpLocks/>
          </p:cNvCxnSpPr>
          <p:nvPr/>
        </p:nvCxnSpPr>
        <p:spPr>
          <a:xfrm>
            <a:off x="2270330" y="6061854"/>
            <a:ext cx="113262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18">
            <a:extLst>
              <a:ext uri="{FF2B5EF4-FFF2-40B4-BE49-F238E27FC236}">
                <a16:creationId xmlns:a16="http://schemas.microsoft.com/office/drawing/2014/main" id="{2927B1C1-7B03-4050-C83A-FC9E19029956}"/>
              </a:ext>
            </a:extLst>
          </p:cNvPr>
          <p:cNvGrpSpPr/>
          <p:nvPr/>
        </p:nvGrpSpPr>
        <p:grpSpPr>
          <a:xfrm>
            <a:off x="9052088" y="2531075"/>
            <a:ext cx="1023851" cy="1224000"/>
            <a:chOff x="7973984" y="1121613"/>
            <a:chExt cx="1023851" cy="1224000"/>
          </a:xfrm>
        </p:grpSpPr>
        <p:pic>
          <p:nvPicPr>
            <p:cNvPr id="21" name="Picture 20" descr="A black and white logo&#10;&#10;Description automatically generated">
              <a:extLst>
                <a:ext uri="{FF2B5EF4-FFF2-40B4-BE49-F238E27FC236}">
                  <a16:creationId xmlns:a16="http://schemas.microsoft.com/office/drawing/2014/main" id="{C5FF4BA2-B41C-ED46-1D82-E0DA00E1FE3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7057" t="22351" r="27269" b="23047"/>
            <a:stretch/>
          </p:blipFill>
          <p:spPr>
            <a:xfrm>
              <a:off x="7973984" y="1121613"/>
              <a:ext cx="1023851" cy="1224000"/>
            </a:xfrm>
            <a:prstGeom prst="rect">
              <a:avLst/>
            </a:prstGeom>
          </p:spPr>
        </p:pic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42D09D0D-07EE-597D-851B-803719FB5303}"/>
                </a:ext>
              </a:extLst>
            </p:cNvPr>
            <p:cNvSpPr/>
            <p:nvPr/>
          </p:nvSpPr>
          <p:spPr>
            <a:xfrm>
              <a:off x="8161909" y="1882531"/>
              <a:ext cx="648000" cy="324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/>
              <a:r>
                <a:rPr lang="en-GB" sz="1600" dirty="0">
                  <a:solidFill>
                    <a:schemeClr val="tx1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450 g</a:t>
              </a:r>
            </a:p>
          </p:txBody>
        </p:sp>
      </p:grp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60ECE2DE-D908-3553-469D-98373B6F7D68}"/>
              </a:ext>
            </a:extLst>
          </p:cNvPr>
          <p:cNvCxnSpPr>
            <a:cxnSpLocks/>
          </p:cNvCxnSpPr>
          <p:nvPr/>
        </p:nvCxnSpPr>
        <p:spPr>
          <a:xfrm>
            <a:off x="7271536" y="3755075"/>
            <a:ext cx="113262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E8745F05-3C2A-031A-0BAD-ED4CFDC419F4}"/>
              </a:ext>
            </a:extLst>
          </p:cNvPr>
          <p:cNvSpPr txBox="1"/>
          <p:nvPr/>
        </p:nvSpPr>
        <p:spPr>
          <a:xfrm>
            <a:off x="8554272" y="2951315"/>
            <a:ext cx="394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Poppins" panose="00000500000000000000" pitchFamily="2" charset="0"/>
                <a:cs typeface="Poppins" panose="00000500000000000000" pitchFamily="2" charset="0"/>
              </a:rPr>
              <a:t>+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5015D776-5556-EE63-D0C9-76CF4B3E9798}"/>
              </a:ext>
            </a:extLst>
          </p:cNvPr>
          <p:cNvGrpSpPr/>
          <p:nvPr/>
        </p:nvGrpSpPr>
        <p:grpSpPr>
          <a:xfrm>
            <a:off x="10402195" y="2135075"/>
            <a:ext cx="1355094" cy="1620000"/>
            <a:chOff x="7973978" y="1121613"/>
            <a:chExt cx="1355094" cy="1620000"/>
          </a:xfrm>
        </p:grpSpPr>
        <p:pic>
          <p:nvPicPr>
            <p:cNvPr id="65" name="Picture 64" descr="A black and white logo&#10;&#10;Description automatically generated">
              <a:extLst>
                <a:ext uri="{FF2B5EF4-FFF2-40B4-BE49-F238E27FC236}">
                  <a16:creationId xmlns:a16="http://schemas.microsoft.com/office/drawing/2014/main" id="{61F065FD-B7DA-9185-283D-AADCACBD44B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7057" t="22351" r="27269" b="23047"/>
            <a:stretch/>
          </p:blipFill>
          <p:spPr>
            <a:xfrm>
              <a:off x="7973978" y="1121613"/>
              <a:ext cx="1355094" cy="1620000"/>
            </a:xfrm>
            <a:prstGeom prst="rect">
              <a:avLst/>
            </a:prstGeom>
          </p:spPr>
        </p:pic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78F2A04E-E365-2183-8A84-91B417862DC2}"/>
                </a:ext>
              </a:extLst>
            </p:cNvPr>
            <p:cNvSpPr/>
            <p:nvPr/>
          </p:nvSpPr>
          <p:spPr>
            <a:xfrm>
              <a:off x="8237525" y="2095500"/>
              <a:ext cx="828000" cy="4445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/>
              <a:r>
                <a:rPr lang="en-GB" sz="1600" dirty="0">
                  <a:solidFill>
                    <a:schemeClr val="tx1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1,000 g</a:t>
              </a:r>
            </a:p>
          </p:txBody>
        </p:sp>
      </p:grpSp>
      <p:sp>
        <p:nvSpPr>
          <p:cNvPr id="67" name="TextBox 66">
            <a:extLst>
              <a:ext uri="{FF2B5EF4-FFF2-40B4-BE49-F238E27FC236}">
                <a16:creationId xmlns:a16="http://schemas.microsoft.com/office/drawing/2014/main" id="{080E1B25-FBAA-3DA5-3F37-1020204E5F63}"/>
              </a:ext>
            </a:extLst>
          </p:cNvPr>
          <p:cNvSpPr txBox="1"/>
          <p:nvPr/>
        </p:nvSpPr>
        <p:spPr>
          <a:xfrm>
            <a:off x="10046704" y="2951315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Poppins" panose="00000500000000000000" pitchFamily="2" charset="0"/>
                <a:cs typeface="Poppins" panose="00000500000000000000" pitchFamily="2" charset="0"/>
              </a:rPr>
              <a:t>=</a:t>
            </a:r>
          </a:p>
        </p:txBody>
      </p: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9CD56D1B-EC42-16B5-895F-7EDE7AA2AAF2}"/>
              </a:ext>
            </a:extLst>
          </p:cNvPr>
          <p:cNvCxnSpPr>
            <a:cxnSpLocks/>
          </p:cNvCxnSpPr>
          <p:nvPr/>
        </p:nvCxnSpPr>
        <p:spPr>
          <a:xfrm>
            <a:off x="7393431" y="6040655"/>
            <a:ext cx="113262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>
            <a:extLst>
              <a:ext uri="{FF2B5EF4-FFF2-40B4-BE49-F238E27FC236}">
                <a16:creationId xmlns:a16="http://schemas.microsoft.com/office/drawing/2014/main" id="{045B1F16-058A-9557-64E2-0E4A483F2A80}"/>
              </a:ext>
            </a:extLst>
          </p:cNvPr>
          <p:cNvSpPr txBox="1"/>
          <p:nvPr/>
        </p:nvSpPr>
        <p:spPr>
          <a:xfrm>
            <a:off x="8676167" y="5236895"/>
            <a:ext cx="394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Poppins" panose="00000500000000000000" pitchFamily="2" charset="0"/>
                <a:cs typeface="Poppins" panose="00000500000000000000" pitchFamily="2" charset="0"/>
              </a:rPr>
              <a:t>+</a:t>
            </a:r>
          </a:p>
        </p:txBody>
      </p:sp>
      <p:grpSp>
        <p:nvGrpSpPr>
          <p:cNvPr id="70" name="Group 69">
            <a:extLst>
              <a:ext uri="{FF2B5EF4-FFF2-40B4-BE49-F238E27FC236}">
                <a16:creationId xmlns:a16="http://schemas.microsoft.com/office/drawing/2014/main" id="{E30BD09C-335A-DA94-CA55-AF69C3D5379B}"/>
              </a:ext>
            </a:extLst>
          </p:cNvPr>
          <p:cNvGrpSpPr/>
          <p:nvPr/>
        </p:nvGrpSpPr>
        <p:grpSpPr>
          <a:xfrm>
            <a:off x="10524090" y="4420655"/>
            <a:ext cx="1355094" cy="1620000"/>
            <a:chOff x="7973978" y="1121613"/>
            <a:chExt cx="1355094" cy="1620000"/>
          </a:xfrm>
        </p:grpSpPr>
        <p:pic>
          <p:nvPicPr>
            <p:cNvPr id="71" name="Picture 70" descr="A black and white logo&#10;&#10;Description automatically generated">
              <a:extLst>
                <a:ext uri="{FF2B5EF4-FFF2-40B4-BE49-F238E27FC236}">
                  <a16:creationId xmlns:a16="http://schemas.microsoft.com/office/drawing/2014/main" id="{B6AF5ADD-6BA9-DD20-11C0-29AAE0D19A3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7057" t="22351" r="27269" b="23047"/>
            <a:stretch/>
          </p:blipFill>
          <p:spPr>
            <a:xfrm>
              <a:off x="7973978" y="1121613"/>
              <a:ext cx="1355094" cy="1620000"/>
            </a:xfrm>
            <a:prstGeom prst="rect">
              <a:avLst/>
            </a:prstGeom>
          </p:spPr>
        </p:pic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4BE8476B-33E9-0A09-A23F-F2C6C0EEFA5C}"/>
                </a:ext>
              </a:extLst>
            </p:cNvPr>
            <p:cNvSpPr/>
            <p:nvPr/>
          </p:nvSpPr>
          <p:spPr>
            <a:xfrm>
              <a:off x="8237525" y="2095500"/>
              <a:ext cx="828000" cy="4445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/>
              <a:r>
                <a:rPr lang="en-GB" sz="1600" dirty="0">
                  <a:solidFill>
                    <a:schemeClr val="tx1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1,000 g</a:t>
              </a:r>
            </a:p>
          </p:txBody>
        </p:sp>
      </p:grpSp>
      <p:sp>
        <p:nvSpPr>
          <p:cNvPr id="73" name="TextBox 72">
            <a:extLst>
              <a:ext uri="{FF2B5EF4-FFF2-40B4-BE49-F238E27FC236}">
                <a16:creationId xmlns:a16="http://schemas.microsoft.com/office/drawing/2014/main" id="{FB025166-5B3E-FF72-B547-72F50DF4736F}"/>
              </a:ext>
            </a:extLst>
          </p:cNvPr>
          <p:cNvSpPr txBox="1"/>
          <p:nvPr/>
        </p:nvSpPr>
        <p:spPr>
          <a:xfrm>
            <a:off x="10168599" y="5236895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Poppins" panose="00000500000000000000" pitchFamily="2" charset="0"/>
                <a:cs typeface="Poppins" panose="00000500000000000000" pitchFamily="2" charset="0"/>
              </a:rPr>
              <a:t>=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8A2362C-E83A-2676-72E8-E823D29A3CF9}"/>
              </a:ext>
            </a:extLst>
          </p:cNvPr>
          <p:cNvSpPr txBox="1"/>
          <p:nvPr/>
        </p:nvSpPr>
        <p:spPr>
          <a:xfrm>
            <a:off x="2356406" y="3399873"/>
            <a:ext cx="9605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7675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100 g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0C51754-0212-ADC7-02C4-32AB3C14254B}"/>
              </a:ext>
            </a:extLst>
          </p:cNvPr>
          <p:cNvSpPr txBox="1"/>
          <p:nvPr/>
        </p:nvSpPr>
        <p:spPr>
          <a:xfrm>
            <a:off x="2304890" y="5712395"/>
            <a:ext cx="10567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7675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480 g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5D03D2D5-5263-58DE-7B3F-5ECAE3720139}"/>
              </a:ext>
            </a:extLst>
          </p:cNvPr>
          <p:cNvSpPr txBox="1"/>
          <p:nvPr/>
        </p:nvSpPr>
        <p:spPr>
          <a:xfrm>
            <a:off x="7459636" y="5686637"/>
            <a:ext cx="10310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7675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330 g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F5B3D395-2503-117C-FC6F-38A7722D2A74}"/>
              </a:ext>
            </a:extLst>
          </p:cNvPr>
          <p:cNvSpPr txBox="1"/>
          <p:nvPr/>
        </p:nvSpPr>
        <p:spPr>
          <a:xfrm>
            <a:off x="7318021" y="3399873"/>
            <a:ext cx="10567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7675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550 g</a:t>
            </a:r>
          </a:p>
        </p:txBody>
      </p:sp>
    </p:spTree>
    <p:extLst>
      <p:ext uri="{BB962C8B-B14F-4D97-AF65-F5344CB8AC3E}">
        <p14:creationId xmlns:p14="http://schemas.microsoft.com/office/powerpoint/2010/main" val="18335645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038FE58-089E-7829-7C8C-A1987FBFC7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1884" y="1121613"/>
            <a:ext cx="11864173" cy="1418388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Aft>
                <a:spcPts val="0"/>
              </a:spcAft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You could also solve these calculations using subtraction. </a:t>
            </a: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D1CBA3B-1D14-2DE7-F949-5321FCC9B64F}"/>
              </a:ext>
            </a:extLst>
          </p:cNvPr>
          <p:cNvSpPr txBox="1">
            <a:spLocks/>
          </p:cNvSpPr>
          <p:nvPr/>
        </p:nvSpPr>
        <p:spPr>
          <a:xfrm>
            <a:off x="131884" y="5027193"/>
            <a:ext cx="11561379" cy="14183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Aft>
                <a:spcPts val="0"/>
              </a:spcAft>
            </a:pP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A688B1F-CFA9-12C3-60C4-866E4B810284}"/>
              </a:ext>
            </a:extLst>
          </p:cNvPr>
          <p:cNvGrpSpPr/>
          <p:nvPr/>
        </p:nvGrpSpPr>
        <p:grpSpPr>
          <a:xfrm>
            <a:off x="4013567" y="2135075"/>
            <a:ext cx="1355094" cy="1620000"/>
            <a:chOff x="7973978" y="1121613"/>
            <a:chExt cx="1355094" cy="1620000"/>
          </a:xfrm>
        </p:grpSpPr>
        <p:pic>
          <p:nvPicPr>
            <p:cNvPr id="15" name="Picture 14" descr="A black and white logo&#10;&#10;Description automatically generated">
              <a:extLst>
                <a:ext uri="{FF2B5EF4-FFF2-40B4-BE49-F238E27FC236}">
                  <a16:creationId xmlns:a16="http://schemas.microsoft.com/office/drawing/2014/main" id="{0911E5BC-54BB-1452-3162-EF7BC10FD6E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7057" t="22351" r="27269" b="23047"/>
            <a:stretch/>
          </p:blipFill>
          <p:spPr>
            <a:xfrm>
              <a:off x="7973978" y="1121613"/>
              <a:ext cx="1355094" cy="1620000"/>
            </a:xfrm>
            <a:prstGeom prst="rect">
              <a:avLst/>
            </a:prstGeom>
          </p:spPr>
        </p:pic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43BE9EA0-15E4-E315-FFA8-1216C5307B0D}"/>
                </a:ext>
              </a:extLst>
            </p:cNvPr>
            <p:cNvSpPr/>
            <p:nvPr/>
          </p:nvSpPr>
          <p:spPr>
            <a:xfrm>
              <a:off x="8237525" y="2095500"/>
              <a:ext cx="828000" cy="4445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/>
              <a:r>
                <a:rPr lang="en-GB" sz="1600" dirty="0">
                  <a:solidFill>
                    <a:schemeClr val="tx1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1,000 g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3E6F83C7-8287-0339-2294-03EB33114103}"/>
              </a:ext>
            </a:extLst>
          </p:cNvPr>
          <p:cNvGrpSpPr/>
          <p:nvPr/>
        </p:nvGrpSpPr>
        <p:grpSpPr>
          <a:xfrm>
            <a:off x="8179450" y="2325099"/>
            <a:ext cx="1204529" cy="1440000"/>
            <a:chOff x="7973981" y="1121613"/>
            <a:chExt cx="1204529" cy="1440000"/>
          </a:xfrm>
        </p:grpSpPr>
        <p:pic>
          <p:nvPicPr>
            <p:cNvPr id="22" name="Picture 21" descr="A black and white logo&#10;&#10;Description automatically generated">
              <a:extLst>
                <a:ext uri="{FF2B5EF4-FFF2-40B4-BE49-F238E27FC236}">
                  <a16:creationId xmlns:a16="http://schemas.microsoft.com/office/drawing/2014/main" id="{5A594D18-70E6-19D4-BB6B-916E71286F1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7057" t="22351" r="27269" b="23047"/>
            <a:stretch/>
          </p:blipFill>
          <p:spPr>
            <a:xfrm>
              <a:off x="7973981" y="1121613"/>
              <a:ext cx="1204529" cy="1440000"/>
            </a:xfrm>
            <a:prstGeom prst="rect">
              <a:avLst/>
            </a:prstGeom>
          </p:spPr>
        </p:pic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C401D372-2212-3E8E-CFF3-3BBDB3B4CFCE}"/>
                </a:ext>
              </a:extLst>
            </p:cNvPr>
            <p:cNvSpPr/>
            <p:nvPr/>
          </p:nvSpPr>
          <p:spPr>
            <a:xfrm>
              <a:off x="8216245" y="2030184"/>
              <a:ext cx="720000" cy="360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/>
              <a:r>
                <a:rPr lang="en-GB" sz="1600" dirty="0">
                  <a:solidFill>
                    <a:schemeClr val="tx1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670 g</a:t>
              </a:r>
            </a:p>
          </p:txBody>
        </p:sp>
      </p:grpSp>
      <p:sp>
        <p:nvSpPr>
          <p:cNvPr id="58" name="TextBox 57">
            <a:extLst>
              <a:ext uri="{FF2B5EF4-FFF2-40B4-BE49-F238E27FC236}">
                <a16:creationId xmlns:a16="http://schemas.microsoft.com/office/drawing/2014/main" id="{2D801160-5FE9-44F8-CC46-7522E68F0AEA}"/>
              </a:ext>
            </a:extLst>
          </p:cNvPr>
          <p:cNvSpPr txBox="1"/>
          <p:nvPr/>
        </p:nvSpPr>
        <p:spPr>
          <a:xfrm>
            <a:off x="1669546" y="2951315"/>
            <a:ext cx="394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Poppins" panose="00000500000000000000" pitchFamily="2" charset="0"/>
                <a:cs typeface="Poppins" panose="00000500000000000000" pitchFamily="2" charset="0"/>
              </a:rPr>
              <a:t>+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C372FFE-66D8-95C5-39FF-F320C191F89E}"/>
              </a:ext>
            </a:extLst>
          </p:cNvPr>
          <p:cNvSpPr txBox="1"/>
          <p:nvPr/>
        </p:nvSpPr>
        <p:spPr>
          <a:xfrm>
            <a:off x="3658076" y="2951315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Poppins" panose="00000500000000000000" pitchFamily="2" charset="0"/>
                <a:cs typeface="Poppins" panose="00000500000000000000" pitchFamily="2" charset="0"/>
              </a:rPr>
              <a:t>=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26CFF88-D553-9055-BCA8-335A9653BEBE}"/>
              </a:ext>
            </a:extLst>
          </p:cNvPr>
          <p:cNvGrpSpPr/>
          <p:nvPr/>
        </p:nvGrpSpPr>
        <p:grpSpPr>
          <a:xfrm>
            <a:off x="395485" y="2207075"/>
            <a:ext cx="1294868" cy="1548000"/>
            <a:chOff x="7973979" y="1121613"/>
            <a:chExt cx="1294868" cy="1548000"/>
          </a:xfrm>
        </p:grpSpPr>
        <p:pic>
          <p:nvPicPr>
            <p:cNvPr id="11" name="Picture 10" descr="A black and white logo&#10;&#10;Description automatically generated">
              <a:extLst>
                <a:ext uri="{FF2B5EF4-FFF2-40B4-BE49-F238E27FC236}">
                  <a16:creationId xmlns:a16="http://schemas.microsoft.com/office/drawing/2014/main" id="{29B87DE0-A520-18F5-4A59-4B86A9C1A01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7057" t="22351" r="27269" b="23047"/>
            <a:stretch/>
          </p:blipFill>
          <p:spPr>
            <a:xfrm>
              <a:off x="7973979" y="1121613"/>
              <a:ext cx="1294868" cy="1548000"/>
            </a:xfrm>
            <a:prstGeom prst="rect">
              <a:avLst/>
            </a:prstGeom>
          </p:spPr>
        </p:pic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C9C5ED6-4E77-0393-CE01-93684B4A66D1}"/>
                </a:ext>
              </a:extLst>
            </p:cNvPr>
            <p:cNvSpPr/>
            <p:nvPr/>
          </p:nvSpPr>
          <p:spPr>
            <a:xfrm>
              <a:off x="8207413" y="2095500"/>
              <a:ext cx="828000" cy="4445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/>
              <a:r>
                <a:rPr lang="en-GB" sz="1600" dirty="0">
                  <a:solidFill>
                    <a:schemeClr val="tx1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900 g</a:t>
              </a:r>
            </a:p>
          </p:txBody>
        </p:sp>
      </p:grp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2349B96-3538-1F48-A4A9-581BBC96A6FE}"/>
              </a:ext>
            </a:extLst>
          </p:cNvPr>
          <p:cNvCxnSpPr>
            <a:cxnSpLocks/>
          </p:cNvCxnSpPr>
          <p:nvPr/>
        </p:nvCxnSpPr>
        <p:spPr>
          <a:xfrm>
            <a:off x="2270330" y="3755075"/>
            <a:ext cx="113262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9CD56D1B-EC42-16B5-895F-7EDE7AA2AAF2}"/>
              </a:ext>
            </a:extLst>
          </p:cNvPr>
          <p:cNvCxnSpPr>
            <a:cxnSpLocks/>
          </p:cNvCxnSpPr>
          <p:nvPr/>
        </p:nvCxnSpPr>
        <p:spPr>
          <a:xfrm>
            <a:off x="6526964" y="3743900"/>
            <a:ext cx="113262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>
            <a:extLst>
              <a:ext uri="{FF2B5EF4-FFF2-40B4-BE49-F238E27FC236}">
                <a16:creationId xmlns:a16="http://schemas.microsoft.com/office/drawing/2014/main" id="{045B1F16-058A-9557-64E2-0E4A483F2A80}"/>
              </a:ext>
            </a:extLst>
          </p:cNvPr>
          <p:cNvSpPr txBox="1"/>
          <p:nvPr/>
        </p:nvSpPr>
        <p:spPr>
          <a:xfrm>
            <a:off x="7809700" y="2940140"/>
            <a:ext cx="394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Poppins" panose="00000500000000000000" pitchFamily="2" charset="0"/>
                <a:cs typeface="Poppins" panose="00000500000000000000" pitchFamily="2" charset="0"/>
              </a:rPr>
              <a:t>+</a:t>
            </a:r>
          </a:p>
        </p:txBody>
      </p:sp>
      <p:grpSp>
        <p:nvGrpSpPr>
          <p:cNvPr id="70" name="Group 69">
            <a:extLst>
              <a:ext uri="{FF2B5EF4-FFF2-40B4-BE49-F238E27FC236}">
                <a16:creationId xmlns:a16="http://schemas.microsoft.com/office/drawing/2014/main" id="{E30BD09C-335A-DA94-CA55-AF69C3D5379B}"/>
              </a:ext>
            </a:extLst>
          </p:cNvPr>
          <p:cNvGrpSpPr/>
          <p:nvPr/>
        </p:nvGrpSpPr>
        <p:grpSpPr>
          <a:xfrm>
            <a:off x="9657623" y="2123900"/>
            <a:ext cx="1355094" cy="1620000"/>
            <a:chOff x="7973978" y="1121613"/>
            <a:chExt cx="1355094" cy="1620000"/>
          </a:xfrm>
        </p:grpSpPr>
        <p:pic>
          <p:nvPicPr>
            <p:cNvPr id="71" name="Picture 70" descr="A black and white logo&#10;&#10;Description automatically generated">
              <a:extLst>
                <a:ext uri="{FF2B5EF4-FFF2-40B4-BE49-F238E27FC236}">
                  <a16:creationId xmlns:a16="http://schemas.microsoft.com/office/drawing/2014/main" id="{B6AF5ADD-6BA9-DD20-11C0-29AAE0D19A3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7057" t="22351" r="27269" b="23047"/>
            <a:stretch/>
          </p:blipFill>
          <p:spPr>
            <a:xfrm>
              <a:off x="7973978" y="1121613"/>
              <a:ext cx="1355094" cy="1620000"/>
            </a:xfrm>
            <a:prstGeom prst="rect">
              <a:avLst/>
            </a:prstGeom>
          </p:spPr>
        </p:pic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4BE8476B-33E9-0A09-A23F-F2C6C0EEFA5C}"/>
                </a:ext>
              </a:extLst>
            </p:cNvPr>
            <p:cNvSpPr/>
            <p:nvPr/>
          </p:nvSpPr>
          <p:spPr>
            <a:xfrm>
              <a:off x="8237525" y="2095500"/>
              <a:ext cx="828000" cy="4445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/>
              <a:r>
                <a:rPr lang="en-GB" sz="1600" dirty="0">
                  <a:solidFill>
                    <a:schemeClr val="tx1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1,000 g</a:t>
              </a:r>
            </a:p>
          </p:txBody>
        </p:sp>
      </p:grpSp>
      <p:sp>
        <p:nvSpPr>
          <p:cNvPr id="73" name="TextBox 72">
            <a:extLst>
              <a:ext uri="{FF2B5EF4-FFF2-40B4-BE49-F238E27FC236}">
                <a16:creationId xmlns:a16="http://schemas.microsoft.com/office/drawing/2014/main" id="{FB025166-5B3E-FF72-B547-72F50DF4736F}"/>
              </a:ext>
            </a:extLst>
          </p:cNvPr>
          <p:cNvSpPr txBox="1"/>
          <p:nvPr/>
        </p:nvSpPr>
        <p:spPr>
          <a:xfrm>
            <a:off x="9302132" y="2940140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Poppins" panose="00000500000000000000" pitchFamily="2" charset="0"/>
                <a:cs typeface="Poppins" panose="00000500000000000000" pitchFamily="2" charset="0"/>
              </a:rPr>
              <a:t>=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8A2362C-E83A-2676-72E8-E823D29A3CF9}"/>
              </a:ext>
            </a:extLst>
          </p:cNvPr>
          <p:cNvSpPr txBox="1"/>
          <p:nvPr/>
        </p:nvSpPr>
        <p:spPr>
          <a:xfrm>
            <a:off x="2369991" y="3412399"/>
            <a:ext cx="9605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7675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100 g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5D03D2D5-5263-58DE-7B3F-5ECAE3720139}"/>
              </a:ext>
            </a:extLst>
          </p:cNvPr>
          <p:cNvSpPr txBox="1"/>
          <p:nvPr/>
        </p:nvSpPr>
        <p:spPr>
          <a:xfrm>
            <a:off x="6584718" y="3403467"/>
            <a:ext cx="10310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7675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330 g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B9039DB2-C0BD-8097-1037-A3F33A87A368}"/>
              </a:ext>
            </a:extLst>
          </p:cNvPr>
          <p:cNvGrpSpPr/>
          <p:nvPr/>
        </p:nvGrpSpPr>
        <p:grpSpPr>
          <a:xfrm>
            <a:off x="7921386" y="4326308"/>
            <a:ext cx="2592000" cy="1326105"/>
            <a:chOff x="8094784" y="2679138"/>
            <a:chExt cx="2966748" cy="1326105"/>
          </a:xfrm>
        </p:grpSpPr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0E92DAAC-F927-4A60-2C4C-998510706055}"/>
                </a:ext>
              </a:extLst>
            </p:cNvPr>
            <p:cNvSpPr txBox="1"/>
            <p:nvPr/>
          </p:nvSpPr>
          <p:spPr>
            <a:xfrm>
              <a:off x="8094784" y="2679138"/>
              <a:ext cx="2966748" cy="369332"/>
            </a:xfrm>
            <a:prstGeom prst="rect">
              <a:avLst/>
            </a:prstGeom>
            <a:solidFill>
              <a:srgbClr val="00B2CE"/>
            </a:solidFill>
            <a:ln w="38100">
              <a:solidFill>
                <a:srgbClr val="00B2CE"/>
              </a:solidFill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oppins Medium" pitchFamily="2" charset="77"/>
                  <a:ea typeface="+mn-ea"/>
                  <a:cs typeface="Poppins Medium" pitchFamily="2" charset="77"/>
                </a:rPr>
                <a:t>Note</a:t>
              </a: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56524155-C3D8-A643-41D8-7EE6BEDD5BA4}"/>
                </a:ext>
              </a:extLst>
            </p:cNvPr>
            <p:cNvSpPr txBox="1"/>
            <p:nvPr/>
          </p:nvSpPr>
          <p:spPr>
            <a:xfrm>
              <a:off x="8094784" y="3048470"/>
              <a:ext cx="2966748" cy="956773"/>
            </a:xfrm>
            <a:prstGeom prst="rect">
              <a:avLst/>
            </a:prstGeom>
            <a:solidFill>
              <a:srgbClr val="FFF8EA"/>
            </a:solidFill>
            <a:ln w="38100">
              <a:solidFill>
                <a:srgbClr val="00B2CE"/>
              </a:solidFill>
            </a:ln>
          </p:spPr>
          <p:txBody>
            <a:bodyPr wrap="square" lIns="144000" tIns="108000" rIns="144000" bIns="108000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For this question, you would calculate: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1,000 g - 670 g = 330 g</a:t>
              </a: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DBFB8190-E465-97E0-AFBD-B8828EA2808C}"/>
              </a:ext>
            </a:extLst>
          </p:cNvPr>
          <p:cNvGrpSpPr/>
          <p:nvPr/>
        </p:nvGrpSpPr>
        <p:grpSpPr>
          <a:xfrm>
            <a:off x="1654974" y="4326308"/>
            <a:ext cx="2592000" cy="1326105"/>
            <a:chOff x="8094784" y="2679138"/>
            <a:chExt cx="2966748" cy="1326105"/>
          </a:xfrm>
        </p:grpSpPr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A66A241B-4E8C-1462-A32F-9F75672D1456}"/>
                </a:ext>
              </a:extLst>
            </p:cNvPr>
            <p:cNvSpPr txBox="1"/>
            <p:nvPr/>
          </p:nvSpPr>
          <p:spPr>
            <a:xfrm>
              <a:off x="8094784" y="2679138"/>
              <a:ext cx="2966748" cy="369332"/>
            </a:xfrm>
            <a:prstGeom prst="rect">
              <a:avLst/>
            </a:prstGeom>
            <a:solidFill>
              <a:srgbClr val="00B2CE"/>
            </a:solidFill>
            <a:ln w="38100">
              <a:solidFill>
                <a:srgbClr val="00B2CE"/>
              </a:solidFill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oppins Medium" pitchFamily="2" charset="77"/>
                  <a:ea typeface="+mn-ea"/>
                  <a:cs typeface="Poppins Medium" pitchFamily="2" charset="77"/>
                </a:rPr>
                <a:t>Note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DF630647-4D27-64CD-459C-2B6FEE96B225}"/>
                </a:ext>
              </a:extLst>
            </p:cNvPr>
            <p:cNvSpPr txBox="1"/>
            <p:nvPr/>
          </p:nvSpPr>
          <p:spPr>
            <a:xfrm>
              <a:off x="8094784" y="3048470"/>
              <a:ext cx="2966748" cy="956773"/>
            </a:xfrm>
            <a:prstGeom prst="rect">
              <a:avLst/>
            </a:prstGeom>
            <a:solidFill>
              <a:srgbClr val="FFF8EA"/>
            </a:solidFill>
            <a:ln w="38100">
              <a:solidFill>
                <a:srgbClr val="00B2CE"/>
              </a:solidFill>
            </a:ln>
          </p:spPr>
          <p:txBody>
            <a:bodyPr wrap="square" lIns="144000" tIns="108000" rIns="144000" bIns="108000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For this question, you would calculate: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1,000 g - 900 g = 100 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278223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038FE58-089E-7829-7C8C-A1987FBFC7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1884" y="1121613"/>
            <a:ext cx="11864173" cy="1418388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Calculate the missing mass to complete equivalents of 1 kg.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Equivalent Masses (kilograms and grams)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D1CBA3B-1D14-2DE7-F949-5321FCC9B64F}"/>
              </a:ext>
            </a:extLst>
          </p:cNvPr>
          <p:cNvSpPr txBox="1">
            <a:spLocks/>
          </p:cNvSpPr>
          <p:nvPr/>
        </p:nvSpPr>
        <p:spPr>
          <a:xfrm>
            <a:off x="131884" y="5027193"/>
            <a:ext cx="11561379" cy="14183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endParaRPr lang="en-GB" dirty="0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</p:txBody>
      </p:sp>
      <p:pic>
        <p:nvPicPr>
          <p:cNvPr id="2" name="Picture 1" descr="A cartoon of a can of liquid&#10;&#10;Description automatically generated">
            <a:extLst>
              <a:ext uri="{FF2B5EF4-FFF2-40B4-BE49-F238E27FC236}">
                <a16:creationId xmlns:a16="http://schemas.microsoft.com/office/drawing/2014/main" id="{38E9CE3E-6087-7909-F2D3-1274EEB9BBC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16698" t="9506" r="12685" b="8036"/>
          <a:stretch/>
        </p:blipFill>
        <p:spPr>
          <a:xfrm>
            <a:off x="1901691" y="2013924"/>
            <a:ext cx="1039797" cy="1260000"/>
          </a:xfrm>
          <a:prstGeom prst="rect">
            <a:avLst/>
          </a:prstGeom>
        </p:spPr>
      </p:pic>
      <p:pic>
        <p:nvPicPr>
          <p:cNvPr id="9" name="Picture 8" descr="A collection of food items&#10;&#10;Description automatically generated">
            <a:extLst>
              <a:ext uri="{FF2B5EF4-FFF2-40B4-BE49-F238E27FC236}">
                <a16:creationId xmlns:a16="http://schemas.microsoft.com/office/drawing/2014/main" id="{BED39FC4-E71F-D897-C349-6C58C778591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83081" b="72406"/>
          <a:stretch/>
        </p:blipFill>
        <p:spPr>
          <a:xfrm>
            <a:off x="7026867" y="1815423"/>
            <a:ext cx="897273" cy="1449155"/>
          </a:xfrm>
          <a:prstGeom prst="rect">
            <a:avLst/>
          </a:prstGeom>
        </p:spPr>
      </p:pic>
      <p:pic>
        <p:nvPicPr>
          <p:cNvPr id="11" name="Picture 10" descr="A jar of strawberry jam&#10;&#10;Description automatically generated">
            <a:extLst>
              <a:ext uri="{FF2B5EF4-FFF2-40B4-BE49-F238E27FC236}">
                <a16:creationId xmlns:a16="http://schemas.microsoft.com/office/drawing/2014/main" id="{00BB5665-E65F-A0C5-0E42-D3274372F25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5497" t="16300" r="23365" b="16340"/>
          <a:stretch/>
        </p:blipFill>
        <p:spPr>
          <a:xfrm>
            <a:off x="353699" y="1959845"/>
            <a:ext cx="956572" cy="1260000"/>
          </a:xfrm>
          <a:prstGeom prst="rect">
            <a:avLst/>
          </a:prstGeom>
        </p:spPr>
      </p:pic>
      <p:pic>
        <p:nvPicPr>
          <p:cNvPr id="12" name="Picture 11" descr="A collection of food items&#10;&#10;Description automatically generated">
            <a:extLst>
              <a:ext uri="{FF2B5EF4-FFF2-40B4-BE49-F238E27FC236}">
                <a16:creationId xmlns:a16="http://schemas.microsoft.com/office/drawing/2014/main" id="{C55B8A37-ABB2-52C8-85A7-71168E4FEE3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4684" t="2889" r="763" b="84515"/>
          <a:stretch/>
        </p:blipFill>
        <p:spPr>
          <a:xfrm>
            <a:off x="8612053" y="2363787"/>
            <a:ext cx="900000" cy="771393"/>
          </a:xfrm>
          <a:prstGeom prst="rect">
            <a:avLst/>
          </a:prstGeom>
        </p:spPr>
      </p:pic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5B1E3534-642A-4437-C9F4-5BCDDFD0E566}"/>
              </a:ext>
            </a:extLst>
          </p:cNvPr>
          <p:cNvSpPr/>
          <p:nvPr/>
        </p:nvSpPr>
        <p:spPr>
          <a:xfrm>
            <a:off x="564860" y="5196442"/>
            <a:ext cx="4500000" cy="612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150 g + ___ g = 1,000 g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111B62C1-B64F-2F7E-E8AF-25CE7D04F6B5}"/>
              </a:ext>
            </a:extLst>
          </p:cNvPr>
          <p:cNvSpPr/>
          <p:nvPr/>
        </p:nvSpPr>
        <p:spPr>
          <a:xfrm>
            <a:off x="291985" y="3287716"/>
            <a:ext cx="1080000" cy="504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440 g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FF9CC2D4-354E-5060-ACC3-D42E32E9DD19}"/>
              </a:ext>
            </a:extLst>
          </p:cNvPr>
          <p:cNvSpPr/>
          <p:nvPr/>
        </p:nvSpPr>
        <p:spPr>
          <a:xfrm>
            <a:off x="7127142" y="5196442"/>
            <a:ext cx="4500000" cy="612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___ g + 625 g= 1,000 g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AF6CB764-9845-9F65-0338-208E807A8B44}"/>
              </a:ext>
            </a:extLst>
          </p:cNvPr>
          <p:cNvSpPr/>
          <p:nvPr/>
        </p:nvSpPr>
        <p:spPr>
          <a:xfrm>
            <a:off x="1881589" y="3287716"/>
            <a:ext cx="1080000" cy="504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___ g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E1F5C23-1853-FCA3-EFF5-AF019ABB9D58}"/>
              </a:ext>
            </a:extLst>
          </p:cNvPr>
          <p:cNvSpPr txBox="1"/>
          <p:nvPr/>
        </p:nvSpPr>
        <p:spPr>
          <a:xfrm>
            <a:off x="1367560" y="2540001"/>
            <a:ext cx="394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Poppins" panose="00000500000000000000" pitchFamily="2" charset="0"/>
                <a:cs typeface="Poppins" panose="00000500000000000000" pitchFamily="2" charset="0"/>
              </a:rPr>
              <a:t>+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A8BD648-59A9-DA1F-5A4B-ACD1A2DA70A6}"/>
              </a:ext>
            </a:extLst>
          </p:cNvPr>
          <p:cNvSpPr txBox="1"/>
          <p:nvPr/>
        </p:nvSpPr>
        <p:spPr>
          <a:xfrm>
            <a:off x="3055213" y="2540001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Poppins" panose="00000500000000000000" pitchFamily="2" charset="0"/>
                <a:cs typeface="Poppins" panose="00000500000000000000" pitchFamily="2" charset="0"/>
              </a:rPr>
              <a:t>=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9E08840-EABF-908E-F17D-4F91192668B4}"/>
              </a:ext>
            </a:extLst>
          </p:cNvPr>
          <p:cNvSpPr/>
          <p:nvPr/>
        </p:nvSpPr>
        <p:spPr>
          <a:xfrm>
            <a:off x="3605659" y="2521950"/>
            <a:ext cx="1260000" cy="504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1,000 g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6BFDA6D9-B014-0B3E-60AD-FB2014E794BE}"/>
              </a:ext>
            </a:extLst>
          </p:cNvPr>
          <p:cNvSpPr/>
          <p:nvPr/>
        </p:nvSpPr>
        <p:spPr>
          <a:xfrm>
            <a:off x="6933493" y="3287716"/>
            <a:ext cx="1080000" cy="504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___ g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264F593-00BB-8ED1-2A96-CC4CB3D1E3A0}"/>
              </a:ext>
            </a:extLst>
          </p:cNvPr>
          <p:cNvSpPr/>
          <p:nvPr/>
        </p:nvSpPr>
        <p:spPr>
          <a:xfrm>
            <a:off x="8523097" y="3287716"/>
            <a:ext cx="1080000" cy="504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280 g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BB70F10-3EC6-D6D9-1644-71200B2D1FF3}"/>
              </a:ext>
            </a:extLst>
          </p:cNvPr>
          <p:cNvSpPr txBox="1"/>
          <p:nvPr/>
        </p:nvSpPr>
        <p:spPr>
          <a:xfrm>
            <a:off x="8009068" y="2540001"/>
            <a:ext cx="394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Poppins" panose="00000500000000000000" pitchFamily="2" charset="0"/>
                <a:cs typeface="Poppins" panose="00000500000000000000" pitchFamily="2" charset="0"/>
              </a:rPr>
              <a:t>+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80B637D-FFB1-2E0A-80CB-16C9A2773215}"/>
              </a:ext>
            </a:extLst>
          </p:cNvPr>
          <p:cNvSpPr txBox="1"/>
          <p:nvPr/>
        </p:nvSpPr>
        <p:spPr>
          <a:xfrm>
            <a:off x="9696721" y="2540001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Poppins" panose="00000500000000000000" pitchFamily="2" charset="0"/>
                <a:cs typeface="Poppins" panose="00000500000000000000" pitchFamily="2" charset="0"/>
              </a:rPr>
              <a:t>=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A4F91A17-F9DD-E2CF-88A6-696B46D9298E}"/>
              </a:ext>
            </a:extLst>
          </p:cNvPr>
          <p:cNvSpPr/>
          <p:nvPr/>
        </p:nvSpPr>
        <p:spPr>
          <a:xfrm>
            <a:off x="10247167" y="2521950"/>
            <a:ext cx="1260000" cy="504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1,000 g</a:t>
            </a:r>
          </a:p>
        </p:txBody>
      </p:sp>
    </p:spTree>
    <p:extLst>
      <p:ext uri="{BB962C8B-B14F-4D97-AF65-F5344CB8AC3E}">
        <p14:creationId xmlns:p14="http://schemas.microsoft.com/office/powerpoint/2010/main" val="35434779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038FE58-089E-7829-7C8C-A1987FBFC7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1884" y="1121613"/>
            <a:ext cx="11864173" cy="1418388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Calculate the missing mass to complete equivalents of 1 kg.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Equivalent Masses (kilograms and grams)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D1CBA3B-1D14-2DE7-F949-5321FCC9B64F}"/>
              </a:ext>
            </a:extLst>
          </p:cNvPr>
          <p:cNvSpPr txBox="1">
            <a:spLocks/>
          </p:cNvSpPr>
          <p:nvPr/>
        </p:nvSpPr>
        <p:spPr>
          <a:xfrm>
            <a:off x="131884" y="5027193"/>
            <a:ext cx="11561379" cy="14183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endParaRPr lang="en-GB" dirty="0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</p:txBody>
      </p:sp>
      <p:pic>
        <p:nvPicPr>
          <p:cNvPr id="2" name="Picture 1" descr="A cartoon of a can of liquid&#10;&#10;Description automatically generated">
            <a:extLst>
              <a:ext uri="{FF2B5EF4-FFF2-40B4-BE49-F238E27FC236}">
                <a16:creationId xmlns:a16="http://schemas.microsoft.com/office/drawing/2014/main" id="{38E9CE3E-6087-7909-F2D3-1274EEB9BBC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16698" t="9506" r="12685" b="8036"/>
          <a:stretch/>
        </p:blipFill>
        <p:spPr>
          <a:xfrm>
            <a:off x="1901691" y="2013924"/>
            <a:ext cx="1039797" cy="1260000"/>
          </a:xfrm>
          <a:prstGeom prst="rect">
            <a:avLst/>
          </a:prstGeom>
        </p:spPr>
      </p:pic>
      <p:pic>
        <p:nvPicPr>
          <p:cNvPr id="9" name="Picture 8" descr="A collection of food items&#10;&#10;Description automatically generated">
            <a:extLst>
              <a:ext uri="{FF2B5EF4-FFF2-40B4-BE49-F238E27FC236}">
                <a16:creationId xmlns:a16="http://schemas.microsoft.com/office/drawing/2014/main" id="{BED39FC4-E71F-D897-C349-6C58C778591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83081" b="72406"/>
          <a:stretch/>
        </p:blipFill>
        <p:spPr>
          <a:xfrm>
            <a:off x="7026867" y="1815423"/>
            <a:ext cx="897273" cy="1449155"/>
          </a:xfrm>
          <a:prstGeom prst="rect">
            <a:avLst/>
          </a:prstGeom>
        </p:spPr>
      </p:pic>
      <p:pic>
        <p:nvPicPr>
          <p:cNvPr id="11" name="Picture 10" descr="A jar of strawberry jam&#10;&#10;Description automatically generated">
            <a:extLst>
              <a:ext uri="{FF2B5EF4-FFF2-40B4-BE49-F238E27FC236}">
                <a16:creationId xmlns:a16="http://schemas.microsoft.com/office/drawing/2014/main" id="{00BB5665-E65F-A0C5-0E42-D3274372F25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5497" t="16300" r="23365" b="16340"/>
          <a:stretch/>
        </p:blipFill>
        <p:spPr>
          <a:xfrm>
            <a:off x="353699" y="1959845"/>
            <a:ext cx="956572" cy="1260000"/>
          </a:xfrm>
          <a:prstGeom prst="rect">
            <a:avLst/>
          </a:prstGeom>
        </p:spPr>
      </p:pic>
      <p:pic>
        <p:nvPicPr>
          <p:cNvPr id="12" name="Picture 11" descr="A collection of food items&#10;&#10;Description automatically generated">
            <a:extLst>
              <a:ext uri="{FF2B5EF4-FFF2-40B4-BE49-F238E27FC236}">
                <a16:creationId xmlns:a16="http://schemas.microsoft.com/office/drawing/2014/main" id="{C55B8A37-ABB2-52C8-85A7-71168E4FEE3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4684" t="2889" r="763" b="84515"/>
          <a:stretch/>
        </p:blipFill>
        <p:spPr>
          <a:xfrm>
            <a:off x="8612053" y="2363787"/>
            <a:ext cx="900000" cy="771393"/>
          </a:xfrm>
          <a:prstGeom prst="rect">
            <a:avLst/>
          </a:prstGeom>
        </p:spPr>
      </p:pic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5B1E3534-642A-4437-C9F4-5BCDDFD0E566}"/>
              </a:ext>
            </a:extLst>
          </p:cNvPr>
          <p:cNvSpPr/>
          <p:nvPr/>
        </p:nvSpPr>
        <p:spPr>
          <a:xfrm>
            <a:off x="564860" y="5196442"/>
            <a:ext cx="4500000" cy="612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150 g + </a:t>
            </a:r>
            <a:r>
              <a:rPr lang="en-GB" sz="2800" dirty="0">
                <a:solidFill>
                  <a:srgbClr val="F7675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850</a:t>
            </a:r>
            <a:r>
              <a:rPr lang="en-GB" sz="28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g = 1,000 g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111B62C1-B64F-2F7E-E8AF-25CE7D04F6B5}"/>
              </a:ext>
            </a:extLst>
          </p:cNvPr>
          <p:cNvSpPr/>
          <p:nvPr/>
        </p:nvSpPr>
        <p:spPr>
          <a:xfrm>
            <a:off x="291985" y="3287716"/>
            <a:ext cx="1080000" cy="504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440 g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FF9CC2D4-354E-5060-ACC3-D42E32E9DD19}"/>
              </a:ext>
            </a:extLst>
          </p:cNvPr>
          <p:cNvSpPr/>
          <p:nvPr/>
        </p:nvSpPr>
        <p:spPr>
          <a:xfrm>
            <a:off x="7127142" y="5196442"/>
            <a:ext cx="4500000" cy="612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800" dirty="0">
                <a:solidFill>
                  <a:srgbClr val="F7675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375</a:t>
            </a:r>
            <a:r>
              <a:rPr lang="en-GB" sz="28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g + 625 g= 1,000 g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AF6CB764-9845-9F65-0338-208E807A8B44}"/>
              </a:ext>
            </a:extLst>
          </p:cNvPr>
          <p:cNvSpPr/>
          <p:nvPr/>
        </p:nvSpPr>
        <p:spPr>
          <a:xfrm>
            <a:off x="1881589" y="3287716"/>
            <a:ext cx="1080000" cy="504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dirty="0">
                <a:solidFill>
                  <a:srgbClr val="F7675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560</a:t>
            </a:r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g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E1F5C23-1853-FCA3-EFF5-AF019ABB9D58}"/>
              </a:ext>
            </a:extLst>
          </p:cNvPr>
          <p:cNvSpPr txBox="1"/>
          <p:nvPr/>
        </p:nvSpPr>
        <p:spPr>
          <a:xfrm>
            <a:off x="1367560" y="2540001"/>
            <a:ext cx="394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Poppins" panose="00000500000000000000" pitchFamily="2" charset="0"/>
                <a:cs typeface="Poppins" panose="00000500000000000000" pitchFamily="2" charset="0"/>
              </a:rPr>
              <a:t>+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A8BD648-59A9-DA1F-5A4B-ACD1A2DA70A6}"/>
              </a:ext>
            </a:extLst>
          </p:cNvPr>
          <p:cNvSpPr txBox="1"/>
          <p:nvPr/>
        </p:nvSpPr>
        <p:spPr>
          <a:xfrm>
            <a:off x="3055213" y="2540001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Poppins" panose="00000500000000000000" pitchFamily="2" charset="0"/>
                <a:cs typeface="Poppins" panose="00000500000000000000" pitchFamily="2" charset="0"/>
              </a:rPr>
              <a:t>=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9E08840-EABF-908E-F17D-4F91192668B4}"/>
              </a:ext>
            </a:extLst>
          </p:cNvPr>
          <p:cNvSpPr/>
          <p:nvPr/>
        </p:nvSpPr>
        <p:spPr>
          <a:xfrm>
            <a:off x="3605659" y="2521950"/>
            <a:ext cx="1260000" cy="504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1,000 g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6BFDA6D9-B014-0B3E-60AD-FB2014E794BE}"/>
              </a:ext>
            </a:extLst>
          </p:cNvPr>
          <p:cNvSpPr/>
          <p:nvPr/>
        </p:nvSpPr>
        <p:spPr>
          <a:xfrm>
            <a:off x="6933493" y="3287716"/>
            <a:ext cx="1080000" cy="504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dirty="0">
                <a:solidFill>
                  <a:srgbClr val="F7675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720</a:t>
            </a:r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g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264F593-00BB-8ED1-2A96-CC4CB3D1E3A0}"/>
              </a:ext>
            </a:extLst>
          </p:cNvPr>
          <p:cNvSpPr/>
          <p:nvPr/>
        </p:nvSpPr>
        <p:spPr>
          <a:xfrm>
            <a:off x="8523097" y="3287716"/>
            <a:ext cx="1080000" cy="504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280 g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BB70F10-3EC6-D6D9-1644-71200B2D1FF3}"/>
              </a:ext>
            </a:extLst>
          </p:cNvPr>
          <p:cNvSpPr txBox="1"/>
          <p:nvPr/>
        </p:nvSpPr>
        <p:spPr>
          <a:xfrm>
            <a:off x="8009068" y="2540001"/>
            <a:ext cx="394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Poppins" panose="00000500000000000000" pitchFamily="2" charset="0"/>
                <a:cs typeface="Poppins" panose="00000500000000000000" pitchFamily="2" charset="0"/>
              </a:rPr>
              <a:t>+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80B637D-FFB1-2E0A-80CB-16C9A2773215}"/>
              </a:ext>
            </a:extLst>
          </p:cNvPr>
          <p:cNvSpPr txBox="1"/>
          <p:nvPr/>
        </p:nvSpPr>
        <p:spPr>
          <a:xfrm>
            <a:off x="9696721" y="2540001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Poppins" panose="00000500000000000000" pitchFamily="2" charset="0"/>
                <a:cs typeface="Poppins" panose="00000500000000000000" pitchFamily="2" charset="0"/>
              </a:rPr>
              <a:t>=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A4F91A17-F9DD-E2CF-88A6-696B46D9298E}"/>
              </a:ext>
            </a:extLst>
          </p:cNvPr>
          <p:cNvSpPr/>
          <p:nvPr/>
        </p:nvSpPr>
        <p:spPr>
          <a:xfrm>
            <a:off x="10247167" y="2521950"/>
            <a:ext cx="1260000" cy="504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1,000 g</a:t>
            </a:r>
          </a:p>
        </p:txBody>
      </p:sp>
    </p:spTree>
    <p:extLst>
      <p:ext uri="{BB962C8B-B14F-4D97-AF65-F5344CB8AC3E}">
        <p14:creationId xmlns:p14="http://schemas.microsoft.com/office/powerpoint/2010/main" val="27032963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038FE58-089E-7829-7C8C-A1987FBFC7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1884" y="1121613"/>
            <a:ext cx="11864173" cy="1418388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Aft>
                <a:spcPts val="0"/>
              </a:spcAft>
            </a:pPr>
            <a:r>
              <a:rPr lang="en-GB" b="0" dirty="0">
                <a:solidFill>
                  <a:srgbClr val="000000"/>
                </a:solidFill>
                <a:effectLst/>
                <a:latin typeface="Poppins" pitchFamily="2" charset="77"/>
                <a:cs typeface="Poppins" pitchFamily="2" charset="77"/>
              </a:rPr>
              <a:t>We can also use fractions to create equivalents of 1 kg too. </a:t>
            </a:r>
            <a:endParaRPr lang="en-GB" dirty="0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  <a:p>
            <a:pPr algn="l">
              <a:lnSpc>
                <a:spcPct val="100000"/>
              </a:lnSpc>
              <a:spcAft>
                <a:spcPts val="0"/>
              </a:spcAft>
            </a:pPr>
            <a:r>
              <a:rPr lang="en-GB" b="0" dirty="0">
                <a:solidFill>
                  <a:srgbClr val="000000"/>
                </a:solidFill>
                <a:effectLst/>
                <a:latin typeface="Poppins" pitchFamily="2" charset="77"/>
                <a:cs typeface="Poppins" pitchFamily="2" charset="77"/>
              </a:rPr>
              <a:t>How many grams are equivalent to these fractions of a kilogram? </a:t>
            </a: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D1CBA3B-1D14-2DE7-F949-5321FCC9B64F}"/>
              </a:ext>
            </a:extLst>
          </p:cNvPr>
          <p:cNvSpPr txBox="1">
            <a:spLocks/>
          </p:cNvSpPr>
          <p:nvPr/>
        </p:nvSpPr>
        <p:spPr>
          <a:xfrm>
            <a:off x="131884" y="5027193"/>
            <a:ext cx="11561379" cy="14183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Aft>
                <a:spcPts val="0"/>
              </a:spcAft>
            </a:pP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graphicFrame>
        <p:nvGraphicFramePr>
          <p:cNvPr id="2" name="Table 20">
            <a:extLst>
              <a:ext uri="{FF2B5EF4-FFF2-40B4-BE49-F238E27FC236}">
                <a16:creationId xmlns:a16="http://schemas.microsoft.com/office/drawing/2014/main" id="{ED58829A-F26B-0F1B-C41E-B5DD98672D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4523092"/>
              </p:ext>
            </p:extLst>
          </p:nvPr>
        </p:nvGraphicFramePr>
        <p:xfrm>
          <a:off x="1565343" y="2843480"/>
          <a:ext cx="396000" cy="731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3555079525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473624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4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19125957"/>
                  </a:ext>
                </a:extLst>
              </a:tr>
            </a:tbl>
          </a:graphicData>
        </a:graphic>
      </p:graphicFrame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20AD38CA-CC0A-758E-9C46-34199D7ED7CB}"/>
              </a:ext>
            </a:extLst>
          </p:cNvPr>
          <p:cNvSpPr/>
          <p:nvPr/>
        </p:nvSpPr>
        <p:spPr>
          <a:xfrm>
            <a:off x="1418739" y="2759240"/>
            <a:ext cx="3420000" cy="900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en-GB" sz="28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      of 1 kg =         g</a:t>
            </a:r>
          </a:p>
        </p:txBody>
      </p:sp>
      <p:graphicFrame>
        <p:nvGraphicFramePr>
          <p:cNvPr id="13" name="Table 20">
            <a:extLst>
              <a:ext uri="{FF2B5EF4-FFF2-40B4-BE49-F238E27FC236}">
                <a16:creationId xmlns:a16="http://schemas.microsoft.com/office/drawing/2014/main" id="{F2243BAE-DD2B-EFB7-4E79-654ADAC1FB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0505756"/>
              </p:ext>
            </p:extLst>
          </p:nvPr>
        </p:nvGraphicFramePr>
        <p:xfrm>
          <a:off x="7410228" y="2843480"/>
          <a:ext cx="396000" cy="731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3555079525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473624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19125957"/>
                  </a:ext>
                </a:extLst>
              </a:tr>
            </a:tbl>
          </a:graphicData>
        </a:graphic>
      </p:graphicFrame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4CECB27F-DD2B-339B-040D-B7735B7914DA}"/>
              </a:ext>
            </a:extLst>
          </p:cNvPr>
          <p:cNvSpPr/>
          <p:nvPr/>
        </p:nvSpPr>
        <p:spPr>
          <a:xfrm>
            <a:off x="7263624" y="2759240"/>
            <a:ext cx="3420000" cy="900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en-GB" sz="28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      of 1 kg =         g</a:t>
            </a:r>
          </a:p>
        </p:txBody>
      </p:sp>
      <p:graphicFrame>
        <p:nvGraphicFramePr>
          <p:cNvPr id="16" name="Table 20">
            <a:extLst>
              <a:ext uri="{FF2B5EF4-FFF2-40B4-BE49-F238E27FC236}">
                <a16:creationId xmlns:a16="http://schemas.microsoft.com/office/drawing/2014/main" id="{B63E48B5-5E79-2859-E731-815023E98E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2027319"/>
              </p:ext>
            </p:extLst>
          </p:nvPr>
        </p:nvGraphicFramePr>
        <p:xfrm>
          <a:off x="1565343" y="4606645"/>
          <a:ext cx="396000" cy="731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3555079525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473624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19125957"/>
                  </a:ext>
                </a:extLst>
              </a:tr>
            </a:tbl>
          </a:graphicData>
        </a:graphic>
      </p:graphicFrame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5359CDB3-732F-F687-8EF3-3C02E97E9301}"/>
              </a:ext>
            </a:extLst>
          </p:cNvPr>
          <p:cNvSpPr/>
          <p:nvPr/>
        </p:nvSpPr>
        <p:spPr>
          <a:xfrm>
            <a:off x="1418739" y="4522405"/>
            <a:ext cx="3420000" cy="900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en-GB" sz="28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      of 1 kg =         g</a:t>
            </a:r>
          </a:p>
        </p:txBody>
      </p:sp>
      <p:graphicFrame>
        <p:nvGraphicFramePr>
          <p:cNvPr id="19" name="Table 20">
            <a:extLst>
              <a:ext uri="{FF2B5EF4-FFF2-40B4-BE49-F238E27FC236}">
                <a16:creationId xmlns:a16="http://schemas.microsoft.com/office/drawing/2014/main" id="{7BFDDF6E-4575-F994-9BE0-98D3DAE476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8225077"/>
              </p:ext>
            </p:extLst>
          </p:nvPr>
        </p:nvGraphicFramePr>
        <p:xfrm>
          <a:off x="7410228" y="4606645"/>
          <a:ext cx="396000" cy="731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3555079525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3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473624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4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19125957"/>
                  </a:ext>
                </a:extLst>
              </a:tr>
            </a:tbl>
          </a:graphicData>
        </a:graphic>
      </p:graphicFrame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B924ECB-A472-7CE7-B6D4-4E7F1E254C69}"/>
              </a:ext>
            </a:extLst>
          </p:cNvPr>
          <p:cNvSpPr/>
          <p:nvPr/>
        </p:nvSpPr>
        <p:spPr>
          <a:xfrm>
            <a:off x="7263624" y="4522405"/>
            <a:ext cx="3420000" cy="900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en-GB" sz="28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      of 1 kg =         g</a:t>
            </a:r>
          </a:p>
        </p:txBody>
      </p:sp>
    </p:spTree>
    <p:extLst>
      <p:ext uri="{BB962C8B-B14F-4D97-AF65-F5344CB8AC3E}">
        <p14:creationId xmlns:p14="http://schemas.microsoft.com/office/powerpoint/2010/main" val="34322994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038FE58-089E-7829-7C8C-A1987FBFC7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1884" y="1121613"/>
            <a:ext cx="11864173" cy="1418388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Aft>
                <a:spcPts val="0"/>
              </a:spcAft>
            </a:pPr>
            <a:r>
              <a:rPr lang="en-GB" b="0" dirty="0">
                <a:solidFill>
                  <a:srgbClr val="000000"/>
                </a:solidFill>
                <a:effectLst/>
                <a:latin typeface="Poppins" pitchFamily="2" charset="77"/>
                <a:cs typeface="Poppins" pitchFamily="2" charset="77"/>
              </a:rPr>
              <a:t>We can also use fractions to create equivalents of 1 kg too. </a:t>
            </a:r>
            <a:endParaRPr lang="en-GB" dirty="0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  <a:p>
            <a:pPr algn="l">
              <a:lnSpc>
                <a:spcPct val="100000"/>
              </a:lnSpc>
              <a:spcAft>
                <a:spcPts val="0"/>
              </a:spcAft>
            </a:pPr>
            <a:r>
              <a:rPr lang="en-GB" b="0" dirty="0">
                <a:solidFill>
                  <a:srgbClr val="000000"/>
                </a:solidFill>
                <a:effectLst/>
                <a:latin typeface="Poppins" pitchFamily="2" charset="77"/>
                <a:cs typeface="Poppins" pitchFamily="2" charset="77"/>
              </a:rPr>
              <a:t>How many grams are equivalent to these fractions of a kilogram? </a:t>
            </a: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Equivalent Masses (kilograms and grams)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D1CBA3B-1D14-2DE7-F949-5321FCC9B64F}"/>
              </a:ext>
            </a:extLst>
          </p:cNvPr>
          <p:cNvSpPr txBox="1">
            <a:spLocks/>
          </p:cNvSpPr>
          <p:nvPr/>
        </p:nvSpPr>
        <p:spPr>
          <a:xfrm>
            <a:off x="131884" y="5027193"/>
            <a:ext cx="11561379" cy="14183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Aft>
                <a:spcPts val="0"/>
              </a:spcAft>
            </a:pP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graphicFrame>
        <p:nvGraphicFramePr>
          <p:cNvPr id="2" name="Table 20">
            <a:extLst>
              <a:ext uri="{FF2B5EF4-FFF2-40B4-BE49-F238E27FC236}">
                <a16:creationId xmlns:a16="http://schemas.microsoft.com/office/drawing/2014/main" id="{ED58829A-F26B-0F1B-C41E-B5DD98672D9F}"/>
              </a:ext>
            </a:extLst>
          </p:cNvPr>
          <p:cNvGraphicFramePr>
            <a:graphicFrameLocks noGrp="1"/>
          </p:cNvGraphicFramePr>
          <p:nvPr/>
        </p:nvGraphicFramePr>
        <p:xfrm>
          <a:off x="1565343" y="2843480"/>
          <a:ext cx="396000" cy="731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3555079525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473624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4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19125957"/>
                  </a:ext>
                </a:extLst>
              </a:tr>
            </a:tbl>
          </a:graphicData>
        </a:graphic>
      </p:graphicFrame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20AD38CA-CC0A-758E-9C46-34199D7ED7CB}"/>
              </a:ext>
            </a:extLst>
          </p:cNvPr>
          <p:cNvSpPr/>
          <p:nvPr/>
        </p:nvSpPr>
        <p:spPr>
          <a:xfrm>
            <a:off x="1418739" y="2759240"/>
            <a:ext cx="3420000" cy="900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en-GB" sz="28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      of 1 kg = </a:t>
            </a:r>
            <a:r>
              <a:rPr lang="en-GB" sz="2800" dirty="0">
                <a:solidFill>
                  <a:srgbClr val="F7675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250</a:t>
            </a:r>
            <a:r>
              <a:rPr lang="en-GB" sz="28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g</a:t>
            </a:r>
          </a:p>
        </p:txBody>
      </p:sp>
      <p:graphicFrame>
        <p:nvGraphicFramePr>
          <p:cNvPr id="13" name="Table 20">
            <a:extLst>
              <a:ext uri="{FF2B5EF4-FFF2-40B4-BE49-F238E27FC236}">
                <a16:creationId xmlns:a16="http://schemas.microsoft.com/office/drawing/2014/main" id="{F2243BAE-DD2B-EFB7-4E79-654ADAC1FB40}"/>
              </a:ext>
            </a:extLst>
          </p:cNvPr>
          <p:cNvGraphicFramePr>
            <a:graphicFrameLocks noGrp="1"/>
          </p:cNvGraphicFramePr>
          <p:nvPr/>
        </p:nvGraphicFramePr>
        <p:xfrm>
          <a:off x="7410228" y="2843480"/>
          <a:ext cx="396000" cy="731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3555079525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473624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19125957"/>
                  </a:ext>
                </a:extLst>
              </a:tr>
            </a:tbl>
          </a:graphicData>
        </a:graphic>
      </p:graphicFrame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4CECB27F-DD2B-339B-040D-B7735B7914DA}"/>
              </a:ext>
            </a:extLst>
          </p:cNvPr>
          <p:cNvSpPr/>
          <p:nvPr/>
        </p:nvSpPr>
        <p:spPr>
          <a:xfrm>
            <a:off x="7263624" y="2759240"/>
            <a:ext cx="3420000" cy="900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en-GB" sz="28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      of 1 kg = </a:t>
            </a:r>
            <a:r>
              <a:rPr lang="en-GB" sz="2800" dirty="0">
                <a:solidFill>
                  <a:srgbClr val="F7675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500</a:t>
            </a:r>
            <a:r>
              <a:rPr lang="en-GB" sz="28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g</a:t>
            </a:r>
          </a:p>
        </p:txBody>
      </p:sp>
      <p:graphicFrame>
        <p:nvGraphicFramePr>
          <p:cNvPr id="16" name="Table 20">
            <a:extLst>
              <a:ext uri="{FF2B5EF4-FFF2-40B4-BE49-F238E27FC236}">
                <a16:creationId xmlns:a16="http://schemas.microsoft.com/office/drawing/2014/main" id="{B63E48B5-5E79-2859-E731-815023E98E5D}"/>
              </a:ext>
            </a:extLst>
          </p:cNvPr>
          <p:cNvGraphicFramePr>
            <a:graphicFrameLocks noGrp="1"/>
          </p:cNvGraphicFramePr>
          <p:nvPr/>
        </p:nvGraphicFramePr>
        <p:xfrm>
          <a:off x="1565343" y="4606645"/>
          <a:ext cx="396000" cy="731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3555079525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473624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19125957"/>
                  </a:ext>
                </a:extLst>
              </a:tr>
            </a:tbl>
          </a:graphicData>
        </a:graphic>
      </p:graphicFrame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5359CDB3-732F-F687-8EF3-3C02E97E9301}"/>
              </a:ext>
            </a:extLst>
          </p:cNvPr>
          <p:cNvSpPr/>
          <p:nvPr/>
        </p:nvSpPr>
        <p:spPr>
          <a:xfrm>
            <a:off x="1418739" y="4522405"/>
            <a:ext cx="3420000" cy="900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en-GB" sz="28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      of 1 kg = </a:t>
            </a:r>
            <a:r>
              <a:rPr lang="en-GB" sz="2800" dirty="0">
                <a:solidFill>
                  <a:srgbClr val="F7675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100</a:t>
            </a:r>
            <a:r>
              <a:rPr lang="en-GB" sz="28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g</a:t>
            </a:r>
          </a:p>
        </p:txBody>
      </p:sp>
      <p:graphicFrame>
        <p:nvGraphicFramePr>
          <p:cNvPr id="19" name="Table 20">
            <a:extLst>
              <a:ext uri="{FF2B5EF4-FFF2-40B4-BE49-F238E27FC236}">
                <a16:creationId xmlns:a16="http://schemas.microsoft.com/office/drawing/2014/main" id="{7BFDDF6E-4575-F994-9BE0-98D3DAE47614}"/>
              </a:ext>
            </a:extLst>
          </p:cNvPr>
          <p:cNvGraphicFramePr>
            <a:graphicFrameLocks noGrp="1"/>
          </p:cNvGraphicFramePr>
          <p:nvPr/>
        </p:nvGraphicFramePr>
        <p:xfrm>
          <a:off x="7410228" y="4606645"/>
          <a:ext cx="396000" cy="731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3555079525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3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473624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4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19125957"/>
                  </a:ext>
                </a:extLst>
              </a:tr>
            </a:tbl>
          </a:graphicData>
        </a:graphic>
      </p:graphicFrame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B924ECB-A472-7CE7-B6D4-4E7F1E254C69}"/>
              </a:ext>
            </a:extLst>
          </p:cNvPr>
          <p:cNvSpPr/>
          <p:nvPr/>
        </p:nvSpPr>
        <p:spPr>
          <a:xfrm>
            <a:off x="7263624" y="4522405"/>
            <a:ext cx="3420000" cy="9000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en-GB" sz="28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      of 1 kg = </a:t>
            </a:r>
            <a:r>
              <a:rPr lang="en-GB" sz="2800" dirty="0">
                <a:solidFill>
                  <a:srgbClr val="F76756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750</a:t>
            </a:r>
            <a:r>
              <a:rPr lang="en-GB" sz="28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g</a:t>
            </a:r>
          </a:p>
        </p:txBody>
      </p:sp>
    </p:spTree>
    <p:extLst>
      <p:ext uri="{BB962C8B-B14F-4D97-AF65-F5344CB8AC3E}">
        <p14:creationId xmlns:p14="http://schemas.microsoft.com/office/powerpoint/2010/main" val="35780589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Equivalent Masses (kilograms and grams)</a:t>
            </a:r>
          </a:p>
        </p:txBody>
      </p:sp>
      <p:sp>
        <p:nvSpPr>
          <p:cNvPr id="2" name="Subtitle 2">
            <a:extLst>
              <a:ext uri="{FF2B5EF4-FFF2-40B4-BE49-F238E27FC236}">
                <a16:creationId xmlns:a16="http://schemas.microsoft.com/office/drawing/2014/main" id="{0C3994B7-B0D0-CD2D-5C6A-D1737B46AE0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31884" y="2085359"/>
            <a:ext cx="11561379" cy="241231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US" sz="28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Now that we can </a:t>
            </a:r>
            <a:r>
              <a:rPr lang="en-US" sz="2800" dirty="0" err="1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recognise</a:t>
            </a:r>
            <a:r>
              <a:rPr lang="en-US" sz="28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equivalent masses using kilograms and grams, let’s apply our learning to some problem solving and reasoning questions.</a:t>
            </a:r>
            <a:br>
              <a:rPr lang="en-US" sz="2800" dirty="0">
                <a:latin typeface="Poppins" panose="00000500000000000000" pitchFamily="2" charset="0"/>
                <a:cs typeface="Poppins" panose="00000500000000000000" pitchFamily="2" charset="0"/>
              </a:rPr>
            </a:br>
            <a:endParaRPr lang="en-GB" sz="2800" dirty="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63835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038FE58-089E-7829-7C8C-A1987FBFC7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1884" y="1121613"/>
            <a:ext cx="11798859" cy="1418388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Aft>
                <a:spcPts val="0"/>
              </a:spcAft>
            </a:pPr>
            <a:r>
              <a:rPr lang="en-GB" b="0" dirty="0">
                <a:solidFill>
                  <a:srgbClr val="000000"/>
                </a:solidFill>
                <a:effectLst/>
                <a:latin typeface="Poppins" pitchFamily="2" charset="77"/>
                <a:cs typeface="Poppins" pitchFamily="2" charset="77"/>
              </a:rPr>
              <a:t>Ruby and Star are filling up bags of pasta. They both already have        of one kilogram in each of their bags. They say,</a:t>
            </a: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Equivalent Masses (kilograms and grams)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D1CBA3B-1D14-2DE7-F949-5321FCC9B64F}"/>
              </a:ext>
            </a:extLst>
          </p:cNvPr>
          <p:cNvSpPr txBox="1">
            <a:spLocks/>
          </p:cNvSpPr>
          <p:nvPr/>
        </p:nvSpPr>
        <p:spPr>
          <a:xfrm>
            <a:off x="131884" y="4586068"/>
            <a:ext cx="11561379" cy="185951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Who do you agree with? Explain your answer.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31AAFFF-78F0-509C-4DF4-65413B51D766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10829389" y="2580225"/>
            <a:ext cx="890093" cy="1408298"/>
          </a:xfrm>
          <a:prstGeom prst="rect">
            <a:avLst/>
          </a:prstGeom>
        </p:spPr>
      </p:pic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C60FB9E1-4744-C121-2209-5B985E1CD057}"/>
              </a:ext>
            </a:extLst>
          </p:cNvPr>
          <p:cNvPicPr preferRelativeResize="0"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2" t="34489" r="78063" b="27488"/>
          <a:stretch/>
        </p:blipFill>
        <p:spPr>
          <a:xfrm>
            <a:off x="472518" y="2596582"/>
            <a:ext cx="1036497" cy="1391941"/>
          </a:xfrm>
          <a:prstGeom prst="rect">
            <a:avLst/>
          </a:prstGeom>
        </p:spPr>
      </p:pic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77C5D449-EA79-4B36-EB20-276EC9CAEC7D}"/>
              </a:ext>
            </a:extLst>
          </p:cNvPr>
          <p:cNvSpPr/>
          <p:nvPr/>
        </p:nvSpPr>
        <p:spPr>
          <a:xfrm flipH="1">
            <a:off x="6731331" y="2474374"/>
            <a:ext cx="3672000" cy="1476000"/>
          </a:xfrm>
          <a:prstGeom prst="wedgeRoundRectCallout">
            <a:avLst>
              <a:gd name="adj1" fmla="val -57751"/>
              <a:gd name="adj2" fmla="val 12749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I think I need to add 80 g of pasta to have a mass equal to 1 kg.</a:t>
            </a:r>
          </a:p>
        </p:txBody>
      </p:sp>
      <p:graphicFrame>
        <p:nvGraphicFramePr>
          <p:cNvPr id="9" name="Table 20">
            <a:extLst>
              <a:ext uri="{FF2B5EF4-FFF2-40B4-BE49-F238E27FC236}">
                <a16:creationId xmlns:a16="http://schemas.microsoft.com/office/drawing/2014/main" id="{D08948DB-E246-27E8-1302-87AAC821C81C}"/>
              </a:ext>
            </a:extLst>
          </p:cNvPr>
          <p:cNvGraphicFramePr>
            <a:graphicFrameLocks noGrp="1"/>
          </p:cNvGraphicFramePr>
          <p:nvPr/>
        </p:nvGraphicFramePr>
        <p:xfrm>
          <a:off x="10391813" y="945246"/>
          <a:ext cx="396000" cy="731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3555079525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473624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19125957"/>
                  </a:ext>
                </a:extLst>
              </a:tr>
            </a:tbl>
          </a:graphicData>
        </a:graphic>
      </p:graphicFrame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id="{D494EC68-5E1B-14F2-1A9E-68CC5B910E1C}"/>
              </a:ext>
            </a:extLst>
          </p:cNvPr>
          <p:cNvSpPr/>
          <p:nvPr/>
        </p:nvSpPr>
        <p:spPr>
          <a:xfrm>
            <a:off x="1921349" y="2474374"/>
            <a:ext cx="3672000" cy="1476000"/>
          </a:xfrm>
          <a:prstGeom prst="wedgeRoundRectCallout">
            <a:avLst>
              <a:gd name="adj1" fmla="val -57751"/>
              <a:gd name="adj2" fmla="val 12749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I think I need to add 800 g of pasta to have a mass equal to 1 kg.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AE02EBA-6D70-4BE8-4EAF-E18BAC46B856}"/>
              </a:ext>
            </a:extLst>
          </p:cNvPr>
          <p:cNvSpPr txBox="1"/>
          <p:nvPr/>
        </p:nvSpPr>
        <p:spPr>
          <a:xfrm>
            <a:off x="504766" y="3950374"/>
            <a:ext cx="972000" cy="468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b="0" dirty="0">
                <a:solidFill>
                  <a:srgbClr val="000000"/>
                </a:solidFill>
                <a:effectLst/>
                <a:latin typeface="Poppins" pitchFamily="2" charset="77"/>
                <a:cs typeface="Poppins" pitchFamily="2" charset="77"/>
              </a:rPr>
              <a:t>Ruby</a:t>
            </a:r>
            <a:endParaRPr lang="en-GB" sz="24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C97A262-8FD4-7F39-926F-3DE2A8405D49}"/>
              </a:ext>
            </a:extLst>
          </p:cNvPr>
          <p:cNvSpPr txBox="1"/>
          <p:nvPr/>
        </p:nvSpPr>
        <p:spPr>
          <a:xfrm>
            <a:off x="10779551" y="3950374"/>
            <a:ext cx="972000" cy="468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b="0" dirty="0">
                <a:solidFill>
                  <a:srgbClr val="000000"/>
                </a:solidFill>
                <a:effectLst/>
                <a:latin typeface="Poppins" pitchFamily="2" charset="77"/>
                <a:cs typeface="Poppins" pitchFamily="2" charset="77"/>
              </a:rPr>
              <a:t>Star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0971733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038FE58-089E-7829-7C8C-A1987FBFC7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1884" y="1121613"/>
            <a:ext cx="11798859" cy="1418388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Aft>
                <a:spcPts val="0"/>
              </a:spcAft>
            </a:pPr>
            <a:r>
              <a:rPr lang="en-GB" b="0" dirty="0">
                <a:solidFill>
                  <a:srgbClr val="000000"/>
                </a:solidFill>
                <a:effectLst/>
                <a:latin typeface="Poppins" pitchFamily="2" charset="77"/>
                <a:cs typeface="Poppins" pitchFamily="2" charset="77"/>
              </a:rPr>
              <a:t>Ruby and Star are filling up bags of pasta. They both already have        of one kilogram in each of their bags. They say,</a:t>
            </a: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Equivalent Masses (kilograms and grams)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D1CBA3B-1D14-2DE7-F949-5321FCC9B64F}"/>
              </a:ext>
            </a:extLst>
          </p:cNvPr>
          <p:cNvSpPr txBox="1">
            <a:spLocks/>
          </p:cNvSpPr>
          <p:nvPr/>
        </p:nvSpPr>
        <p:spPr>
          <a:xfrm>
            <a:off x="131884" y="4586068"/>
            <a:ext cx="11561379" cy="185951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Who do you agree with? Explain your answer. </a:t>
            </a:r>
          </a:p>
          <a:p>
            <a:pPr algn="l">
              <a:lnSpc>
                <a:spcPct val="150000"/>
              </a:lnSpc>
            </a:pPr>
            <a:r>
              <a:rPr lang="en-GB" dirty="0">
                <a:solidFill>
                  <a:srgbClr val="F76756"/>
                </a:solidFill>
                <a:latin typeface="Poppins" pitchFamily="2" charset="77"/>
                <a:cs typeface="Poppins" pitchFamily="2" charset="77"/>
              </a:rPr>
              <a:t>Ruby is correct because…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31AAFFF-78F0-509C-4DF4-65413B51D766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10829389" y="2580225"/>
            <a:ext cx="890093" cy="1408298"/>
          </a:xfrm>
          <a:prstGeom prst="rect">
            <a:avLst/>
          </a:prstGeom>
        </p:spPr>
      </p:pic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C60FB9E1-4744-C121-2209-5B985E1CD057}"/>
              </a:ext>
            </a:extLst>
          </p:cNvPr>
          <p:cNvPicPr preferRelativeResize="0"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2" t="34489" r="78063" b="27488"/>
          <a:stretch/>
        </p:blipFill>
        <p:spPr>
          <a:xfrm>
            <a:off x="472518" y="2596582"/>
            <a:ext cx="1036497" cy="1391941"/>
          </a:xfrm>
          <a:prstGeom prst="rect">
            <a:avLst/>
          </a:prstGeom>
        </p:spPr>
      </p:pic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77C5D449-EA79-4B36-EB20-276EC9CAEC7D}"/>
              </a:ext>
            </a:extLst>
          </p:cNvPr>
          <p:cNvSpPr/>
          <p:nvPr/>
        </p:nvSpPr>
        <p:spPr>
          <a:xfrm flipH="1">
            <a:off x="6731331" y="2474374"/>
            <a:ext cx="3672000" cy="1476000"/>
          </a:xfrm>
          <a:prstGeom prst="wedgeRoundRectCallout">
            <a:avLst>
              <a:gd name="adj1" fmla="val -57751"/>
              <a:gd name="adj2" fmla="val 12749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I think I need to add 80 g of pasta to have a mass equal to 1 kg.</a:t>
            </a:r>
          </a:p>
        </p:txBody>
      </p:sp>
      <p:graphicFrame>
        <p:nvGraphicFramePr>
          <p:cNvPr id="9" name="Table 20">
            <a:extLst>
              <a:ext uri="{FF2B5EF4-FFF2-40B4-BE49-F238E27FC236}">
                <a16:creationId xmlns:a16="http://schemas.microsoft.com/office/drawing/2014/main" id="{D08948DB-E246-27E8-1302-87AAC821C81C}"/>
              </a:ext>
            </a:extLst>
          </p:cNvPr>
          <p:cNvGraphicFramePr>
            <a:graphicFrameLocks noGrp="1"/>
          </p:cNvGraphicFramePr>
          <p:nvPr/>
        </p:nvGraphicFramePr>
        <p:xfrm>
          <a:off x="10391813" y="945246"/>
          <a:ext cx="396000" cy="731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3555079525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473624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19125957"/>
                  </a:ext>
                </a:extLst>
              </a:tr>
            </a:tbl>
          </a:graphicData>
        </a:graphic>
      </p:graphicFrame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id="{D494EC68-5E1B-14F2-1A9E-68CC5B910E1C}"/>
              </a:ext>
            </a:extLst>
          </p:cNvPr>
          <p:cNvSpPr/>
          <p:nvPr/>
        </p:nvSpPr>
        <p:spPr>
          <a:xfrm>
            <a:off x="1921349" y="2474374"/>
            <a:ext cx="3672000" cy="1476000"/>
          </a:xfrm>
          <a:prstGeom prst="wedgeRoundRectCallout">
            <a:avLst>
              <a:gd name="adj1" fmla="val -57751"/>
              <a:gd name="adj2" fmla="val 12749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I think I need to add 800 g of pasta to have a mass equal to 1 kg.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AE02EBA-6D70-4BE8-4EAF-E18BAC46B856}"/>
              </a:ext>
            </a:extLst>
          </p:cNvPr>
          <p:cNvSpPr txBox="1"/>
          <p:nvPr/>
        </p:nvSpPr>
        <p:spPr>
          <a:xfrm>
            <a:off x="504766" y="3950374"/>
            <a:ext cx="972000" cy="468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b="0" dirty="0">
                <a:solidFill>
                  <a:srgbClr val="000000"/>
                </a:solidFill>
                <a:effectLst/>
                <a:latin typeface="Poppins" pitchFamily="2" charset="77"/>
                <a:cs typeface="Poppins" pitchFamily="2" charset="77"/>
              </a:rPr>
              <a:t>Ruby</a:t>
            </a:r>
            <a:endParaRPr lang="en-GB" sz="24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C97A262-8FD4-7F39-926F-3DE2A8405D49}"/>
              </a:ext>
            </a:extLst>
          </p:cNvPr>
          <p:cNvSpPr txBox="1"/>
          <p:nvPr/>
        </p:nvSpPr>
        <p:spPr>
          <a:xfrm>
            <a:off x="10779551" y="3950374"/>
            <a:ext cx="972000" cy="468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b="0" dirty="0">
                <a:solidFill>
                  <a:srgbClr val="000000"/>
                </a:solidFill>
                <a:effectLst/>
                <a:latin typeface="Poppins" pitchFamily="2" charset="77"/>
                <a:cs typeface="Poppins" pitchFamily="2" charset="77"/>
              </a:rPr>
              <a:t>Star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6372264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038FE58-089E-7829-7C8C-A1987FBFC7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1884" y="1121613"/>
            <a:ext cx="11798859" cy="1418388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Aft>
                <a:spcPts val="0"/>
              </a:spcAft>
            </a:pPr>
            <a:r>
              <a:rPr lang="en-GB" b="0" dirty="0">
                <a:solidFill>
                  <a:srgbClr val="000000"/>
                </a:solidFill>
                <a:effectLst/>
                <a:latin typeface="Poppins" pitchFamily="2" charset="77"/>
                <a:cs typeface="Poppins" pitchFamily="2" charset="77"/>
              </a:rPr>
              <a:t>Ruby and Star are filling up bags of pasta. They both already have        of one kilogram in each of their bags. They say,</a:t>
            </a: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Equivalent Masses (kilograms and grams)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D1CBA3B-1D14-2DE7-F949-5321FCC9B64F}"/>
              </a:ext>
            </a:extLst>
          </p:cNvPr>
          <p:cNvSpPr txBox="1">
            <a:spLocks/>
          </p:cNvSpPr>
          <p:nvPr/>
        </p:nvSpPr>
        <p:spPr>
          <a:xfrm>
            <a:off x="131884" y="4586068"/>
            <a:ext cx="11561379" cy="185951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Who do you agree with? Explain your answer. </a:t>
            </a:r>
          </a:p>
          <a:p>
            <a:pPr algn="l">
              <a:lnSpc>
                <a:spcPct val="150000"/>
              </a:lnSpc>
            </a:pPr>
            <a:r>
              <a:rPr lang="en-GB" dirty="0">
                <a:solidFill>
                  <a:srgbClr val="F76756"/>
                </a:solidFill>
                <a:latin typeface="Poppins" pitchFamily="2" charset="77"/>
                <a:cs typeface="Poppins" pitchFamily="2" charset="77"/>
              </a:rPr>
              <a:t>Ruby is correct because she has identified that       of the pasta is equal to 200 g and she needs to add 800 g to make the bag 1,000 g which is  equivalent to 1 kg. Star has incorrectly identified       as 20 g.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31AAFFF-78F0-509C-4DF4-65413B51D766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10829389" y="2580225"/>
            <a:ext cx="890093" cy="1408298"/>
          </a:xfrm>
          <a:prstGeom prst="rect">
            <a:avLst/>
          </a:prstGeom>
        </p:spPr>
      </p:pic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C60FB9E1-4744-C121-2209-5B985E1CD057}"/>
              </a:ext>
            </a:extLst>
          </p:cNvPr>
          <p:cNvPicPr preferRelativeResize="0"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2" t="34489" r="78063" b="27488"/>
          <a:stretch/>
        </p:blipFill>
        <p:spPr>
          <a:xfrm>
            <a:off x="472518" y="2596582"/>
            <a:ext cx="1036497" cy="1391941"/>
          </a:xfrm>
          <a:prstGeom prst="rect">
            <a:avLst/>
          </a:prstGeom>
        </p:spPr>
      </p:pic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77C5D449-EA79-4B36-EB20-276EC9CAEC7D}"/>
              </a:ext>
            </a:extLst>
          </p:cNvPr>
          <p:cNvSpPr/>
          <p:nvPr/>
        </p:nvSpPr>
        <p:spPr>
          <a:xfrm flipH="1">
            <a:off x="6731331" y="2474374"/>
            <a:ext cx="3672000" cy="1476000"/>
          </a:xfrm>
          <a:prstGeom prst="wedgeRoundRectCallout">
            <a:avLst>
              <a:gd name="adj1" fmla="val -57751"/>
              <a:gd name="adj2" fmla="val 12749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I think I need to add 80 g of pasta to have a mass equal to 1 kg.</a:t>
            </a:r>
          </a:p>
        </p:txBody>
      </p:sp>
      <p:graphicFrame>
        <p:nvGraphicFramePr>
          <p:cNvPr id="9" name="Table 20">
            <a:extLst>
              <a:ext uri="{FF2B5EF4-FFF2-40B4-BE49-F238E27FC236}">
                <a16:creationId xmlns:a16="http://schemas.microsoft.com/office/drawing/2014/main" id="{D08948DB-E246-27E8-1302-87AAC821C8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2326450"/>
              </p:ext>
            </p:extLst>
          </p:nvPr>
        </p:nvGraphicFramePr>
        <p:xfrm>
          <a:off x="10391813" y="945246"/>
          <a:ext cx="396000" cy="731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3555079525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473624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19125957"/>
                  </a:ext>
                </a:extLst>
              </a:tr>
            </a:tbl>
          </a:graphicData>
        </a:graphic>
      </p:graphicFrame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id="{D494EC68-5E1B-14F2-1A9E-68CC5B910E1C}"/>
              </a:ext>
            </a:extLst>
          </p:cNvPr>
          <p:cNvSpPr/>
          <p:nvPr/>
        </p:nvSpPr>
        <p:spPr>
          <a:xfrm>
            <a:off x="1921349" y="2474374"/>
            <a:ext cx="3672000" cy="1476000"/>
          </a:xfrm>
          <a:prstGeom prst="wedgeRoundRectCallout">
            <a:avLst>
              <a:gd name="adj1" fmla="val -57751"/>
              <a:gd name="adj2" fmla="val 12749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GB" sz="2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I think I need to add 800 g of pasta to have a mass equal to 1 kg.</a:t>
            </a:r>
          </a:p>
        </p:txBody>
      </p:sp>
      <p:graphicFrame>
        <p:nvGraphicFramePr>
          <p:cNvPr id="11" name="Table 20">
            <a:extLst>
              <a:ext uri="{FF2B5EF4-FFF2-40B4-BE49-F238E27FC236}">
                <a16:creationId xmlns:a16="http://schemas.microsoft.com/office/drawing/2014/main" id="{A9F9DDAD-B295-2016-6E09-53A1AF8C1F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9809550"/>
              </p:ext>
            </p:extLst>
          </p:nvPr>
        </p:nvGraphicFramePr>
        <p:xfrm>
          <a:off x="7437599" y="5017755"/>
          <a:ext cx="396000" cy="731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3555079525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rgbClr val="F76756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473624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rgbClr val="F76756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19125957"/>
                  </a:ext>
                </a:extLst>
              </a:tr>
            </a:tbl>
          </a:graphicData>
        </a:graphic>
      </p:graphicFrame>
      <p:graphicFrame>
        <p:nvGraphicFramePr>
          <p:cNvPr id="12" name="Table 20">
            <a:extLst>
              <a:ext uri="{FF2B5EF4-FFF2-40B4-BE49-F238E27FC236}">
                <a16:creationId xmlns:a16="http://schemas.microsoft.com/office/drawing/2014/main" id="{40D5F040-2760-42E6-9A85-71EB0A36A9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0312413"/>
              </p:ext>
            </p:extLst>
          </p:nvPr>
        </p:nvGraphicFramePr>
        <p:xfrm>
          <a:off x="7489873" y="6143125"/>
          <a:ext cx="396000" cy="731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3555079525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rgbClr val="F76756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473624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rgbClr val="F76756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19125957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EAE02EBA-6D70-4BE8-4EAF-E18BAC46B856}"/>
              </a:ext>
            </a:extLst>
          </p:cNvPr>
          <p:cNvSpPr txBox="1"/>
          <p:nvPr/>
        </p:nvSpPr>
        <p:spPr>
          <a:xfrm>
            <a:off x="504766" y="3950374"/>
            <a:ext cx="972000" cy="468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b="0" dirty="0">
                <a:solidFill>
                  <a:srgbClr val="000000"/>
                </a:solidFill>
                <a:effectLst/>
                <a:latin typeface="Poppins" pitchFamily="2" charset="77"/>
                <a:cs typeface="Poppins" pitchFamily="2" charset="77"/>
              </a:rPr>
              <a:t>Ruby</a:t>
            </a:r>
            <a:endParaRPr lang="en-GB" sz="24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C97A262-8FD4-7F39-926F-3DE2A8405D49}"/>
              </a:ext>
            </a:extLst>
          </p:cNvPr>
          <p:cNvSpPr txBox="1"/>
          <p:nvPr/>
        </p:nvSpPr>
        <p:spPr>
          <a:xfrm>
            <a:off x="10779551" y="3950374"/>
            <a:ext cx="972000" cy="468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b="0" dirty="0">
                <a:solidFill>
                  <a:srgbClr val="000000"/>
                </a:solidFill>
                <a:effectLst/>
                <a:latin typeface="Poppins" pitchFamily="2" charset="77"/>
                <a:cs typeface="Poppins" pitchFamily="2" charset="77"/>
              </a:rPr>
              <a:t>Star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5436446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038FE58-089E-7829-7C8C-A1987FBFC7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1884" y="1121613"/>
            <a:ext cx="11864173" cy="1418388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Delivery driver Dave needs help to sort the parcels into the bag. The bag can only have a combined mass equivalent to 1 kg.</a:t>
            </a: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Equivalent Masses (kilograms and grams)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D1CBA3B-1D14-2DE7-F949-5321FCC9B64F}"/>
              </a:ext>
            </a:extLst>
          </p:cNvPr>
          <p:cNvSpPr txBox="1">
            <a:spLocks/>
          </p:cNvSpPr>
          <p:nvPr/>
        </p:nvSpPr>
        <p:spPr>
          <a:xfrm>
            <a:off x="131884" y="5027193"/>
            <a:ext cx="11561379" cy="14183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endParaRPr lang="en-GB" dirty="0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Find three possible answers for how Dave could sort the parcels. </a:t>
            </a:r>
          </a:p>
        </p:txBody>
      </p:sp>
      <p:pic>
        <p:nvPicPr>
          <p:cNvPr id="5" name="Picture 4" descr="A picture containing brick, table&#10;&#10;Description automatically generated">
            <a:extLst>
              <a:ext uri="{FF2B5EF4-FFF2-40B4-BE49-F238E27FC236}">
                <a16:creationId xmlns:a16="http://schemas.microsoft.com/office/drawing/2014/main" id="{0525D875-CE17-EEDB-EF9C-F8F8F2A8A10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4" t="41995" r="83772"/>
          <a:stretch/>
        </p:blipFill>
        <p:spPr>
          <a:xfrm>
            <a:off x="3914768" y="2237478"/>
            <a:ext cx="378725" cy="1576015"/>
          </a:xfrm>
          <a:prstGeom prst="rect">
            <a:avLst/>
          </a:prstGeom>
        </p:spPr>
      </p:pic>
      <p:pic>
        <p:nvPicPr>
          <p:cNvPr id="6" name="Picture 5" descr="A picture containing brick, table&#10;&#10;Description automatically generated">
            <a:extLst>
              <a:ext uri="{FF2B5EF4-FFF2-40B4-BE49-F238E27FC236}">
                <a16:creationId xmlns:a16="http://schemas.microsoft.com/office/drawing/2014/main" id="{21E62904-7A30-D4A1-FB84-7F67FEA1D4F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44" t="53809" r="52938" b="256"/>
          <a:stretch/>
        </p:blipFill>
        <p:spPr>
          <a:xfrm rot="5400000">
            <a:off x="1993112" y="1977358"/>
            <a:ext cx="815313" cy="1280941"/>
          </a:xfrm>
          <a:prstGeom prst="rect">
            <a:avLst/>
          </a:prstGeom>
        </p:spPr>
      </p:pic>
      <p:pic>
        <p:nvPicPr>
          <p:cNvPr id="8" name="Picture 7" descr="A picture containing brick, table&#10;&#10;Description automatically generated">
            <a:extLst>
              <a:ext uri="{FF2B5EF4-FFF2-40B4-BE49-F238E27FC236}">
                <a16:creationId xmlns:a16="http://schemas.microsoft.com/office/drawing/2014/main" id="{AA7D7920-88EF-0208-B880-3282908F244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12" t="66547" r="731" b="-551"/>
          <a:stretch/>
        </p:blipFill>
        <p:spPr>
          <a:xfrm>
            <a:off x="6532917" y="2051869"/>
            <a:ext cx="2218760" cy="1658210"/>
          </a:xfrm>
          <a:prstGeom prst="rect">
            <a:avLst/>
          </a:prstGeom>
        </p:spPr>
      </p:pic>
      <p:pic>
        <p:nvPicPr>
          <p:cNvPr id="9" name="Picture 8" descr="A picture containing brick, table&#10;&#10;Description automatically generated">
            <a:extLst>
              <a:ext uri="{FF2B5EF4-FFF2-40B4-BE49-F238E27FC236}">
                <a16:creationId xmlns:a16="http://schemas.microsoft.com/office/drawing/2014/main" id="{3DAA12F1-1E8C-EE57-0455-27CCD5841FE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99" t="39361" r="2092" b="33015"/>
          <a:stretch/>
        </p:blipFill>
        <p:spPr>
          <a:xfrm>
            <a:off x="4920417" y="2246857"/>
            <a:ext cx="1166249" cy="91074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FE8C6EE-A429-F8D4-0732-C1CD98A6899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0137" b="80741"/>
          <a:stretch/>
        </p:blipFill>
        <p:spPr>
          <a:xfrm>
            <a:off x="-160571" y="2029441"/>
            <a:ext cx="1641997" cy="3206450"/>
          </a:xfrm>
          <a:prstGeom prst="rect">
            <a:avLst/>
          </a:prstGeom>
        </p:spPr>
      </p:pic>
      <p:pic>
        <p:nvPicPr>
          <p:cNvPr id="18" name="Picture 17" descr="A group of sacks of different sizes&#10;&#10;Description automatically generated">
            <a:extLst>
              <a:ext uri="{FF2B5EF4-FFF2-40B4-BE49-F238E27FC236}">
                <a16:creationId xmlns:a16="http://schemas.microsoft.com/office/drawing/2014/main" id="{23D2D43F-8B24-44AC-E5DC-12EC77989B3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4651" b="87811" l="25081" r="62516">
                        <a14:foregroundMark x1="59434" y1="71572" x2="59434" y2="71572"/>
                        <a14:foregroundMark x1="62516" y1="86969" x2="62516" y2="86969"/>
                        <a14:foregroundMark x1="46379" y1="87811" x2="46379" y2="87811"/>
                        <a14:foregroundMark x1="26635" y1="85124" x2="26635" y2="85124"/>
                        <a14:foregroundMark x1="25081" y1="85726" x2="25081" y2="85726"/>
                      </a14:backgroundRemoval>
                    </a14:imgEffect>
                  </a14:imgLayer>
                </a14:imgProps>
              </a:ext>
            </a:extLst>
          </a:blip>
          <a:srcRect l="23039" t="50789" r="35686" b="9161"/>
          <a:stretch/>
        </p:blipFill>
        <p:spPr>
          <a:xfrm>
            <a:off x="8614342" y="2666297"/>
            <a:ext cx="3506130" cy="2632214"/>
          </a:xfrm>
          <a:prstGeom prst="rect">
            <a:avLst/>
          </a:prstGeom>
        </p:spPr>
      </p:pic>
      <p:pic>
        <p:nvPicPr>
          <p:cNvPr id="19" name="Picture 18" descr="A picture containing brick, table&#10;&#10;Description automatically generated">
            <a:extLst>
              <a:ext uri="{FF2B5EF4-FFF2-40B4-BE49-F238E27FC236}">
                <a16:creationId xmlns:a16="http://schemas.microsoft.com/office/drawing/2014/main" id="{55FB199A-E9E1-4FC1-6AC8-93F724BB035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44" t="53809" r="52938" b="256"/>
          <a:stretch/>
        </p:blipFill>
        <p:spPr>
          <a:xfrm>
            <a:off x="5092600" y="3581047"/>
            <a:ext cx="1150679" cy="1807836"/>
          </a:xfrm>
          <a:prstGeom prst="rect">
            <a:avLst/>
          </a:prstGeom>
        </p:spPr>
      </p:pic>
      <p:pic>
        <p:nvPicPr>
          <p:cNvPr id="20" name="Picture 19" descr="A picture containing brick, table&#10;&#10;Description automatically generated">
            <a:extLst>
              <a:ext uri="{FF2B5EF4-FFF2-40B4-BE49-F238E27FC236}">
                <a16:creationId xmlns:a16="http://schemas.microsoft.com/office/drawing/2014/main" id="{A37E9706-F58C-DEB9-9ACB-3C9E52D737C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12" t="66547" r="731" b="-551"/>
          <a:stretch/>
        </p:blipFill>
        <p:spPr>
          <a:xfrm>
            <a:off x="2202283" y="3535069"/>
            <a:ext cx="1258263" cy="940374"/>
          </a:xfrm>
          <a:prstGeom prst="rect">
            <a:avLst/>
          </a:prstGeom>
        </p:spPr>
      </p:pic>
      <p:pic>
        <p:nvPicPr>
          <p:cNvPr id="21" name="Picture 20" descr="A picture containing brick, table&#10;&#10;Description automatically generated">
            <a:extLst>
              <a:ext uri="{FF2B5EF4-FFF2-40B4-BE49-F238E27FC236}">
                <a16:creationId xmlns:a16="http://schemas.microsoft.com/office/drawing/2014/main" id="{3CEBD5BA-8342-1F5F-5EB8-7373E251766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4" t="41995" r="83772"/>
          <a:stretch/>
        </p:blipFill>
        <p:spPr>
          <a:xfrm rot="5400000">
            <a:off x="2720168" y="3478769"/>
            <a:ext cx="738778" cy="3074329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2EC0D9AD-8C4C-C529-1D01-F56A69ABE15F}"/>
              </a:ext>
            </a:extLst>
          </p:cNvPr>
          <p:cNvSpPr/>
          <p:nvPr/>
        </p:nvSpPr>
        <p:spPr>
          <a:xfrm>
            <a:off x="2073239" y="2317854"/>
            <a:ext cx="576000" cy="28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350 g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87A9708-47EB-2A68-FADE-52ADC996A304}"/>
              </a:ext>
            </a:extLst>
          </p:cNvPr>
          <p:cNvSpPr/>
          <p:nvPr/>
        </p:nvSpPr>
        <p:spPr>
          <a:xfrm>
            <a:off x="3821378" y="2917621"/>
            <a:ext cx="576000" cy="28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100 g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5EDA3EB4-3B60-E598-E09B-B89C8DB17AF1}"/>
              </a:ext>
            </a:extLst>
          </p:cNvPr>
          <p:cNvSpPr/>
          <p:nvPr/>
        </p:nvSpPr>
        <p:spPr>
          <a:xfrm>
            <a:off x="7588583" y="2979661"/>
            <a:ext cx="576000" cy="28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750 g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D04B389-A830-A69F-2553-AB3AFD7E53FC}"/>
              </a:ext>
            </a:extLst>
          </p:cNvPr>
          <p:cNvSpPr/>
          <p:nvPr/>
        </p:nvSpPr>
        <p:spPr>
          <a:xfrm>
            <a:off x="5438516" y="4589089"/>
            <a:ext cx="576000" cy="28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500 g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3934317-64E4-5705-3144-3E1E2665254B}"/>
              </a:ext>
            </a:extLst>
          </p:cNvPr>
          <p:cNvSpPr/>
          <p:nvPr/>
        </p:nvSpPr>
        <p:spPr>
          <a:xfrm>
            <a:off x="2881415" y="4847057"/>
            <a:ext cx="576000" cy="28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250 g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35017B1-8546-9B92-8433-DA5908F131CD}"/>
              </a:ext>
            </a:extLst>
          </p:cNvPr>
          <p:cNvSpPr/>
          <p:nvPr/>
        </p:nvSpPr>
        <p:spPr>
          <a:xfrm>
            <a:off x="2499555" y="3995993"/>
            <a:ext cx="576000" cy="28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380 g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74E2C78-544B-18F0-57D4-CEF67DEB6B23}"/>
              </a:ext>
            </a:extLst>
          </p:cNvPr>
          <p:cNvSpPr/>
          <p:nvPr/>
        </p:nvSpPr>
        <p:spPr>
          <a:xfrm>
            <a:off x="5262478" y="2603041"/>
            <a:ext cx="576000" cy="28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520 g</a:t>
            </a:r>
          </a:p>
        </p:txBody>
      </p:sp>
      <p:pic>
        <p:nvPicPr>
          <p:cNvPr id="29" name="Picture 28" descr="A picture containing brick, table&#10;&#10;Description automatically generated">
            <a:extLst>
              <a:ext uri="{FF2B5EF4-FFF2-40B4-BE49-F238E27FC236}">
                <a16:creationId xmlns:a16="http://schemas.microsoft.com/office/drawing/2014/main" id="{6791FF8A-2FF7-F32F-0896-D63CA5D94F6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99" t="39361" r="2092" b="33015"/>
          <a:stretch/>
        </p:blipFill>
        <p:spPr>
          <a:xfrm>
            <a:off x="7097697" y="4360602"/>
            <a:ext cx="1166249" cy="910747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046D58F5-0E6B-400C-ECE4-F26DC2DD0F4C}"/>
              </a:ext>
            </a:extLst>
          </p:cNvPr>
          <p:cNvSpPr/>
          <p:nvPr/>
        </p:nvSpPr>
        <p:spPr>
          <a:xfrm>
            <a:off x="7443823" y="4754868"/>
            <a:ext cx="576000" cy="28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400 g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1B6B338D-69B0-14E4-AE7D-772EDC52868D}"/>
              </a:ext>
            </a:extLst>
          </p:cNvPr>
          <p:cNvSpPr/>
          <p:nvPr/>
        </p:nvSpPr>
        <p:spPr>
          <a:xfrm>
            <a:off x="1355167" y="2122654"/>
            <a:ext cx="576000" cy="28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3021F886-F883-18DF-EE34-0D1D8382B60D}"/>
              </a:ext>
            </a:extLst>
          </p:cNvPr>
          <p:cNvSpPr/>
          <p:nvPr/>
        </p:nvSpPr>
        <p:spPr>
          <a:xfrm>
            <a:off x="3549786" y="2122654"/>
            <a:ext cx="576000" cy="28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B.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B308AAE-20B1-E6C9-7DA9-8981DD4E0EB2}"/>
              </a:ext>
            </a:extLst>
          </p:cNvPr>
          <p:cNvSpPr/>
          <p:nvPr/>
        </p:nvSpPr>
        <p:spPr>
          <a:xfrm>
            <a:off x="4563651" y="2122656"/>
            <a:ext cx="576000" cy="28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C.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A4B39EFC-D838-9F48-C8FC-35249A551ED0}"/>
              </a:ext>
            </a:extLst>
          </p:cNvPr>
          <p:cNvSpPr/>
          <p:nvPr/>
        </p:nvSpPr>
        <p:spPr>
          <a:xfrm>
            <a:off x="1784312" y="3567668"/>
            <a:ext cx="576000" cy="28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E.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3007D260-C3CD-EF5B-9B53-A07F359BAD5C}"/>
              </a:ext>
            </a:extLst>
          </p:cNvPr>
          <p:cNvSpPr/>
          <p:nvPr/>
        </p:nvSpPr>
        <p:spPr>
          <a:xfrm>
            <a:off x="4731902" y="3529430"/>
            <a:ext cx="576000" cy="28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G.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6E7462A1-5D32-7FF6-3F83-599CA8321270}"/>
              </a:ext>
            </a:extLst>
          </p:cNvPr>
          <p:cNvSpPr/>
          <p:nvPr/>
        </p:nvSpPr>
        <p:spPr>
          <a:xfrm>
            <a:off x="6194525" y="2233990"/>
            <a:ext cx="576000" cy="28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D.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DD98542D-1E84-C679-0E87-39B21F58FA28}"/>
              </a:ext>
            </a:extLst>
          </p:cNvPr>
          <p:cNvSpPr/>
          <p:nvPr/>
        </p:nvSpPr>
        <p:spPr>
          <a:xfrm>
            <a:off x="1153299" y="4646544"/>
            <a:ext cx="576000" cy="28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F.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B69E76FA-BB58-4B17-CED3-900CC6FD2476}"/>
              </a:ext>
            </a:extLst>
          </p:cNvPr>
          <p:cNvSpPr/>
          <p:nvPr/>
        </p:nvSpPr>
        <p:spPr>
          <a:xfrm>
            <a:off x="6731899" y="4265590"/>
            <a:ext cx="576000" cy="28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H.</a:t>
            </a:r>
          </a:p>
        </p:txBody>
      </p:sp>
    </p:spTree>
    <p:extLst>
      <p:ext uri="{BB962C8B-B14F-4D97-AF65-F5344CB8AC3E}">
        <p14:creationId xmlns:p14="http://schemas.microsoft.com/office/powerpoint/2010/main" val="40693956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038FE58-089E-7829-7C8C-A1987FBFC7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1884" y="1121613"/>
            <a:ext cx="11864173" cy="1418388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Delivery driver Dave needs help to sort the parcels into the bag. The bag can only have a combined mass equivalent to 1 kg.</a:t>
            </a:r>
            <a:endParaRPr lang="en-GB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016117D-791D-40B4-7C10-D45FCFA915C3}"/>
              </a:ext>
            </a:extLst>
          </p:cNvPr>
          <p:cNvSpPr txBox="1">
            <a:spLocks/>
          </p:cNvSpPr>
          <p:nvPr/>
        </p:nvSpPr>
        <p:spPr>
          <a:xfrm>
            <a:off x="131884" y="77296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Equivalent Masses (kilograms and grams)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D1CBA3B-1D14-2DE7-F949-5321FCC9B64F}"/>
              </a:ext>
            </a:extLst>
          </p:cNvPr>
          <p:cNvSpPr txBox="1">
            <a:spLocks/>
          </p:cNvSpPr>
          <p:nvPr/>
        </p:nvSpPr>
        <p:spPr>
          <a:xfrm>
            <a:off x="131884" y="5027193"/>
            <a:ext cx="11561379" cy="14183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endParaRPr lang="en-GB" dirty="0">
              <a:solidFill>
                <a:srgbClr val="000000"/>
              </a:solidFill>
              <a:latin typeface="Poppins" pitchFamily="2" charset="77"/>
              <a:cs typeface="Poppins" pitchFamily="2" charset="77"/>
            </a:endParaRPr>
          </a:p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000000"/>
                </a:solidFill>
                <a:latin typeface="Poppins" pitchFamily="2" charset="77"/>
                <a:cs typeface="Poppins" pitchFamily="2" charset="77"/>
              </a:rPr>
              <a:t>Find three possible answers for how Dave could sort the parcels. </a:t>
            </a:r>
          </a:p>
          <a:p>
            <a:pPr algn="l">
              <a:lnSpc>
                <a:spcPct val="100000"/>
              </a:lnSpc>
            </a:pPr>
            <a:r>
              <a:rPr lang="en-GB" dirty="0">
                <a:solidFill>
                  <a:srgbClr val="F76756"/>
                </a:solidFill>
                <a:latin typeface="Poppins" pitchFamily="2" charset="77"/>
                <a:cs typeface="Poppins" pitchFamily="2" charset="77"/>
              </a:rPr>
              <a:t>Various answers, for example: Parcels A, F and H; or parcels C, E and B; or parcels D and F.</a:t>
            </a:r>
          </a:p>
        </p:txBody>
      </p:sp>
      <p:pic>
        <p:nvPicPr>
          <p:cNvPr id="5" name="Picture 4" descr="A picture containing brick, table&#10;&#10;Description automatically generated">
            <a:extLst>
              <a:ext uri="{FF2B5EF4-FFF2-40B4-BE49-F238E27FC236}">
                <a16:creationId xmlns:a16="http://schemas.microsoft.com/office/drawing/2014/main" id="{0525D875-CE17-EEDB-EF9C-F8F8F2A8A10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4" t="41995" r="83772"/>
          <a:stretch/>
        </p:blipFill>
        <p:spPr>
          <a:xfrm>
            <a:off x="3914768" y="2237478"/>
            <a:ext cx="378725" cy="1576015"/>
          </a:xfrm>
          <a:prstGeom prst="rect">
            <a:avLst/>
          </a:prstGeom>
        </p:spPr>
      </p:pic>
      <p:pic>
        <p:nvPicPr>
          <p:cNvPr id="6" name="Picture 5" descr="A picture containing brick, table&#10;&#10;Description automatically generated">
            <a:extLst>
              <a:ext uri="{FF2B5EF4-FFF2-40B4-BE49-F238E27FC236}">
                <a16:creationId xmlns:a16="http://schemas.microsoft.com/office/drawing/2014/main" id="{21E62904-7A30-D4A1-FB84-7F67FEA1D4F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44" t="53809" r="52938" b="256"/>
          <a:stretch/>
        </p:blipFill>
        <p:spPr>
          <a:xfrm rot="5400000">
            <a:off x="1993112" y="1977358"/>
            <a:ext cx="815313" cy="1280941"/>
          </a:xfrm>
          <a:prstGeom prst="rect">
            <a:avLst/>
          </a:prstGeom>
        </p:spPr>
      </p:pic>
      <p:pic>
        <p:nvPicPr>
          <p:cNvPr id="8" name="Picture 7" descr="A picture containing brick, table&#10;&#10;Description automatically generated">
            <a:extLst>
              <a:ext uri="{FF2B5EF4-FFF2-40B4-BE49-F238E27FC236}">
                <a16:creationId xmlns:a16="http://schemas.microsoft.com/office/drawing/2014/main" id="{AA7D7920-88EF-0208-B880-3282908F244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12" t="66547" r="731" b="-551"/>
          <a:stretch/>
        </p:blipFill>
        <p:spPr>
          <a:xfrm>
            <a:off x="6532917" y="2051869"/>
            <a:ext cx="2218760" cy="1658210"/>
          </a:xfrm>
          <a:prstGeom prst="rect">
            <a:avLst/>
          </a:prstGeom>
        </p:spPr>
      </p:pic>
      <p:pic>
        <p:nvPicPr>
          <p:cNvPr id="9" name="Picture 8" descr="A picture containing brick, table&#10;&#10;Description automatically generated">
            <a:extLst>
              <a:ext uri="{FF2B5EF4-FFF2-40B4-BE49-F238E27FC236}">
                <a16:creationId xmlns:a16="http://schemas.microsoft.com/office/drawing/2014/main" id="{3DAA12F1-1E8C-EE57-0455-27CCD5841FE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99" t="39361" r="2092" b="33015"/>
          <a:stretch/>
        </p:blipFill>
        <p:spPr>
          <a:xfrm>
            <a:off x="4920417" y="2246857"/>
            <a:ext cx="1166249" cy="91074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FE8C6EE-A429-F8D4-0732-C1CD98A6899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0137" b="80741"/>
          <a:stretch/>
        </p:blipFill>
        <p:spPr>
          <a:xfrm>
            <a:off x="-160571" y="2029441"/>
            <a:ext cx="1641997" cy="3206450"/>
          </a:xfrm>
          <a:prstGeom prst="rect">
            <a:avLst/>
          </a:prstGeom>
        </p:spPr>
      </p:pic>
      <p:pic>
        <p:nvPicPr>
          <p:cNvPr id="18" name="Picture 17" descr="A group of sacks of different sizes&#10;&#10;Description automatically generated">
            <a:extLst>
              <a:ext uri="{FF2B5EF4-FFF2-40B4-BE49-F238E27FC236}">
                <a16:creationId xmlns:a16="http://schemas.microsoft.com/office/drawing/2014/main" id="{23D2D43F-8B24-44AC-E5DC-12EC77989B3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4651" b="87811" l="25081" r="62516">
                        <a14:foregroundMark x1="59434" y1="71572" x2="59434" y2="71572"/>
                        <a14:foregroundMark x1="62516" y1="86969" x2="62516" y2="86969"/>
                        <a14:foregroundMark x1="46379" y1="87811" x2="46379" y2="87811"/>
                        <a14:foregroundMark x1="26635" y1="85124" x2="26635" y2="85124"/>
                        <a14:foregroundMark x1="25081" y1="85726" x2="25081" y2="85726"/>
                      </a14:backgroundRemoval>
                    </a14:imgEffect>
                  </a14:imgLayer>
                </a14:imgProps>
              </a:ext>
            </a:extLst>
          </a:blip>
          <a:srcRect l="23039" t="50789" r="35686" b="9161"/>
          <a:stretch/>
        </p:blipFill>
        <p:spPr>
          <a:xfrm>
            <a:off x="8614342" y="2666297"/>
            <a:ext cx="3506130" cy="2632214"/>
          </a:xfrm>
          <a:prstGeom prst="rect">
            <a:avLst/>
          </a:prstGeom>
        </p:spPr>
      </p:pic>
      <p:pic>
        <p:nvPicPr>
          <p:cNvPr id="19" name="Picture 18" descr="A picture containing brick, table&#10;&#10;Description automatically generated">
            <a:extLst>
              <a:ext uri="{FF2B5EF4-FFF2-40B4-BE49-F238E27FC236}">
                <a16:creationId xmlns:a16="http://schemas.microsoft.com/office/drawing/2014/main" id="{55FB199A-E9E1-4FC1-6AC8-93F724BB035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44" t="53809" r="52938" b="256"/>
          <a:stretch/>
        </p:blipFill>
        <p:spPr>
          <a:xfrm>
            <a:off x="5092600" y="3581047"/>
            <a:ext cx="1150679" cy="1807836"/>
          </a:xfrm>
          <a:prstGeom prst="rect">
            <a:avLst/>
          </a:prstGeom>
        </p:spPr>
      </p:pic>
      <p:pic>
        <p:nvPicPr>
          <p:cNvPr id="20" name="Picture 19" descr="A picture containing brick, table&#10;&#10;Description automatically generated">
            <a:extLst>
              <a:ext uri="{FF2B5EF4-FFF2-40B4-BE49-F238E27FC236}">
                <a16:creationId xmlns:a16="http://schemas.microsoft.com/office/drawing/2014/main" id="{A37E9706-F58C-DEB9-9ACB-3C9E52D737C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12" t="66547" r="731" b="-551"/>
          <a:stretch/>
        </p:blipFill>
        <p:spPr>
          <a:xfrm>
            <a:off x="2202283" y="3535069"/>
            <a:ext cx="1258263" cy="940374"/>
          </a:xfrm>
          <a:prstGeom prst="rect">
            <a:avLst/>
          </a:prstGeom>
        </p:spPr>
      </p:pic>
      <p:pic>
        <p:nvPicPr>
          <p:cNvPr id="21" name="Picture 20" descr="A picture containing brick, table&#10;&#10;Description automatically generated">
            <a:extLst>
              <a:ext uri="{FF2B5EF4-FFF2-40B4-BE49-F238E27FC236}">
                <a16:creationId xmlns:a16="http://schemas.microsoft.com/office/drawing/2014/main" id="{3CEBD5BA-8342-1F5F-5EB8-7373E251766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4" t="41995" r="83772"/>
          <a:stretch/>
        </p:blipFill>
        <p:spPr>
          <a:xfrm rot="5400000">
            <a:off x="2720168" y="3478769"/>
            <a:ext cx="738778" cy="3074329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2EC0D9AD-8C4C-C529-1D01-F56A69ABE15F}"/>
              </a:ext>
            </a:extLst>
          </p:cNvPr>
          <p:cNvSpPr/>
          <p:nvPr/>
        </p:nvSpPr>
        <p:spPr>
          <a:xfrm>
            <a:off x="2073239" y="2317854"/>
            <a:ext cx="576000" cy="28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350 g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87A9708-47EB-2A68-FADE-52ADC996A304}"/>
              </a:ext>
            </a:extLst>
          </p:cNvPr>
          <p:cNvSpPr/>
          <p:nvPr/>
        </p:nvSpPr>
        <p:spPr>
          <a:xfrm>
            <a:off x="3821378" y="2917621"/>
            <a:ext cx="576000" cy="28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100 g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5EDA3EB4-3B60-E598-E09B-B89C8DB17AF1}"/>
              </a:ext>
            </a:extLst>
          </p:cNvPr>
          <p:cNvSpPr/>
          <p:nvPr/>
        </p:nvSpPr>
        <p:spPr>
          <a:xfrm>
            <a:off x="7588583" y="2979661"/>
            <a:ext cx="576000" cy="28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750 g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D04B389-A830-A69F-2553-AB3AFD7E53FC}"/>
              </a:ext>
            </a:extLst>
          </p:cNvPr>
          <p:cNvSpPr/>
          <p:nvPr/>
        </p:nvSpPr>
        <p:spPr>
          <a:xfrm>
            <a:off x="5438516" y="4589089"/>
            <a:ext cx="576000" cy="28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500 g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3934317-64E4-5705-3144-3E1E2665254B}"/>
              </a:ext>
            </a:extLst>
          </p:cNvPr>
          <p:cNvSpPr/>
          <p:nvPr/>
        </p:nvSpPr>
        <p:spPr>
          <a:xfrm>
            <a:off x="2881415" y="4847057"/>
            <a:ext cx="576000" cy="28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250 g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35017B1-8546-9B92-8433-DA5908F131CD}"/>
              </a:ext>
            </a:extLst>
          </p:cNvPr>
          <p:cNvSpPr/>
          <p:nvPr/>
        </p:nvSpPr>
        <p:spPr>
          <a:xfrm>
            <a:off x="2499555" y="3995993"/>
            <a:ext cx="576000" cy="28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380 g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74E2C78-544B-18F0-57D4-CEF67DEB6B23}"/>
              </a:ext>
            </a:extLst>
          </p:cNvPr>
          <p:cNvSpPr/>
          <p:nvPr/>
        </p:nvSpPr>
        <p:spPr>
          <a:xfrm>
            <a:off x="5262478" y="2603041"/>
            <a:ext cx="576000" cy="28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520 g</a:t>
            </a:r>
          </a:p>
        </p:txBody>
      </p:sp>
      <p:pic>
        <p:nvPicPr>
          <p:cNvPr id="29" name="Picture 28" descr="A picture containing brick, table&#10;&#10;Description automatically generated">
            <a:extLst>
              <a:ext uri="{FF2B5EF4-FFF2-40B4-BE49-F238E27FC236}">
                <a16:creationId xmlns:a16="http://schemas.microsoft.com/office/drawing/2014/main" id="{6791FF8A-2FF7-F32F-0896-D63CA5D94F6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99" t="39361" r="2092" b="33015"/>
          <a:stretch/>
        </p:blipFill>
        <p:spPr>
          <a:xfrm>
            <a:off x="7097697" y="4360602"/>
            <a:ext cx="1166249" cy="910747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046D58F5-0E6B-400C-ECE4-F26DC2DD0F4C}"/>
              </a:ext>
            </a:extLst>
          </p:cNvPr>
          <p:cNvSpPr/>
          <p:nvPr/>
        </p:nvSpPr>
        <p:spPr>
          <a:xfrm>
            <a:off x="7443823" y="4754868"/>
            <a:ext cx="576000" cy="28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400 g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1B6B338D-69B0-14E4-AE7D-772EDC52868D}"/>
              </a:ext>
            </a:extLst>
          </p:cNvPr>
          <p:cNvSpPr/>
          <p:nvPr/>
        </p:nvSpPr>
        <p:spPr>
          <a:xfrm>
            <a:off x="1355167" y="2122654"/>
            <a:ext cx="576000" cy="28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3021F886-F883-18DF-EE34-0D1D8382B60D}"/>
              </a:ext>
            </a:extLst>
          </p:cNvPr>
          <p:cNvSpPr/>
          <p:nvPr/>
        </p:nvSpPr>
        <p:spPr>
          <a:xfrm>
            <a:off x="3549786" y="2122654"/>
            <a:ext cx="576000" cy="28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B.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B308AAE-20B1-E6C9-7DA9-8981DD4E0EB2}"/>
              </a:ext>
            </a:extLst>
          </p:cNvPr>
          <p:cNvSpPr/>
          <p:nvPr/>
        </p:nvSpPr>
        <p:spPr>
          <a:xfrm>
            <a:off x="4563651" y="2122656"/>
            <a:ext cx="576000" cy="28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C.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A4B39EFC-D838-9F48-C8FC-35249A551ED0}"/>
              </a:ext>
            </a:extLst>
          </p:cNvPr>
          <p:cNvSpPr/>
          <p:nvPr/>
        </p:nvSpPr>
        <p:spPr>
          <a:xfrm>
            <a:off x="1784312" y="3567668"/>
            <a:ext cx="576000" cy="28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E.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3007D260-C3CD-EF5B-9B53-A07F359BAD5C}"/>
              </a:ext>
            </a:extLst>
          </p:cNvPr>
          <p:cNvSpPr/>
          <p:nvPr/>
        </p:nvSpPr>
        <p:spPr>
          <a:xfrm>
            <a:off x="4731902" y="3529430"/>
            <a:ext cx="576000" cy="28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G.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6E7462A1-5D32-7FF6-3F83-599CA8321270}"/>
              </a:ext>
            </a:extLst>
          </p:cNvPr>
          <p:cNvSpPr/>
          <p:nvPr/>
        </p:nvSpPr>
        <p:spPr>
          <a:xfrm>
            <a:off x="6194525" y="2233990"/>
            <a:ext cx="576000" cy="28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D.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DD98542D-1E84-C679-0E87-39B21F58FA28}"/>
              </a:ext>
            </a:extLst>
          </p:cNvPr>
          <p:cNvSpPr/>
          <p:nvPr/>
        </p:nvSpPr>
        <p:spPr>
          <a:xfrm>
            <a:off x="1153299" y="4646544"/>
            <a:ext cx="576000" cy="28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F.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B69E76FA-BB58-4B17-CED3-900CC6FD2476}"/>
              </a:ext>
            </a:extLst>
          </p:cNvPr>
          <p:cNvSpPr/>
          <p:nvPr/>
        </p:nvSpPr>
        <p:spPr>
          <a:xfrm>
            <a:off x="6731899" y="4265590"/>
            <a:ext cx="576000" cy="28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H.</a:t>
            </a:r>
          </a:p>
        </p:txBody>
      </p:sp>
    </p:spTree>
    <p:extLst>
      <p:ext uri="{BB962C8B-B14F-4D97-AF65-F5344CB8AC3E}">
        <p14:creationId xmlns:p14="http://schemas.microsoft.com/office/powerpoint/2010/main" val="24088313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E2B28500E97074E9232E002F87A0DA8" ma:contentTypeVersion="17" ma:contentTypeDescription="Create a new document." ma:contentTypeScope="" ma:versionID="35be775d6d2a70e1142a88c9720e83c1">
  <xsd:schema xmlns:xsd="http://www.w3.org/2001/XMLSchema" xmlns:xs="http://www.w3.org/2001/XMLSchema" xmlns:p="http://schemas.microsoft.com/office/2006/metadata/properties" xmlns:ns2="86144f90-c7b6-48d0-aae5-f5e9e48cc3df" xmlns:ns3="5c7a0828-c5e4-45f8-a074-18a8fdc88ec6" targetNamespace="http://schemas.microsoft.com/office/2006/metadata/properties" ma:root="true" ma:fieldsID="dc93e11cb116257a2a98b3af4f6d72c2" ns2:_="" ns3:_="">
    <xsd:import namespace="86144f90-c7b6-48d0-aae5-f5e9e48cc3df"/>
    <xsd:import namespace="5c7a0828-c5e4-45f8-a074-18a8fdc88ec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EventHashCode" minOccurs="0"/>
                <xsd:element ref="ns3:MediaServiceGenerationTim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a0828-c5e4-45f8-a074-18a8fdc88e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d7029093-bac8-40c8-b3d2-05dc3a24070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6144f90-c7b6-48d0-aae5-f5e9e48cc3df" xsi:nil="true"/>
    <lcf76f155ced4ddcb4097134ff3c332f xmlns="5c7a0828-c5e4-45f8-a074-18a8fdc88ec6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0BEB2F6-F455-4D58-89FD-78BFC7CED50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2BE9EF8-9A80-49E2-B060-92FA098A7240}"/>
</file>

<file path=customXml/itemProps3.xml><?xml version="1.0" encoding="utf-8"?>
<ds:datastoreItem xmlns:ds="http://schemas.openxmlformats.org/officeDocument/2006/customXml" ds:itemID="{56DE3D72-E13B-489B-A351-10200B943466}">
  <ds:schemaRefs>
    <ds:schemaRef ds:uri="http://schemas.microsoft.com/sharepoint/v3"/>
    <ds:schemaRef ds:uri="86144f90-c7b6-48d0-aae5-f5e9e48cc3df"/>
    <ds:schemaRef ds:uri="http://purl.org/dc/terms/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661</TotalTime>
  <Words>1577</Words>
  <Application>Microsoft Office PowerPoint</Application>
  <PresentationFormat>Widescreen</PresentationFormat>
  <Paragraphs>372</Paragraphs>
  <Slides>25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Poppins</vt:lpstr>
      <vt:lpstr>Calibri</vt:lpstr>
      <vt:lpstr>Arial</vt:lpstr>
      <vt:lpstr>Poppins Medium</vt:lpstr>
      <vt:lpstr>Calibri Light</vt:lpstr>
      <vt:lpstr>Office Theme</vt:lpstr>
      <vt:lpstr>Y3</vt:lpstr>
      <vt:lpstr>Key Information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3 Equivalent Masses (kilograms and grams) TPP</dc:title>
  <dc:creator>Lewis Clegg</dc:creator>
  <cp:lastModifiedBy>Josh Cooper</cp:lastModifiedBy>
  <cp:revision>8</cp:revision>
  <dcterms:created xsi:type="dcterms:W3CDTF">2023-06-07T10:51:42Z</dcterms:created>
  <dcterms:modified xsi:type="dcterms:W3CDTF">2023-11-03T11:55:12Z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0x0101002E2B28500E97074E9232E002F87A0DA8</vt:lpwstr>
  </property>
  <property fmtid="{D5CDD505-2E9C-101B-9397-08002B2CF9AE}" pid="3" name="TaxKeyword">
    <vt:lpwstr/>
  </property>
  <property fmtid="{D5CDD505-2E9C-101B-9397-08002B2CF9AE}" pid="4" name="MediaServiceImageTags">
    <vt:lpwstr/>
  </property>
</Properties>
</file>