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9"/>
  </p:notesMasterIdLst>
  <p:handoutMasterIdLst>
    <p:handoutMasterId r:id="rId20"/>
  </p:handoutMasterIdLst>
  <p:sldIdLst>
    <p:sldId id="258" r:id="rId2"/>
    <p:sldId id="270" r:id="rId3"/>
    <p:sldId id="292" r:id="rId4"/>
    <p:sldId id="293" r:id="rId5"/>
    <p:sldId id="294" r:id="rId6"/>
    <p:sldId id="295" r:id="rId7"/>
    <p:sldId id="280" r:id="rId8"/>
    <p:sldId id="281" r:id="rId9"/>
    <p:sldId id="283" r:id="rId10"/>
    <p:sldId id="284" r:id="rId11"/>
    <p:sldId id="285" r:id="rId12"/>
    <p:sldId id="286" r:id="rId13"/>
    <p:sldId id="287" r:id="rId14"/>
    <p:sldId id="288" r:id="rId15"/>
    <p:sldId id="290" r:id="rId16"/>
    <p:sldId id="291" r:id="rId17"/>
    <p:sldId id="267" r:id="rId18"/>
  </p:sldIdLst>
  <p:sldSz cx="9144000" cy="6858000" type="screen4x3"/>
  <p:notesSz cx="6858000" cy="9144000"/>
  <p:embeddedFontLst>
    <p:embeddedFont>
      <p:font typeface="Calibri" panose="020F0502020204030204" pitchFamily="34" charset="0"/>
      <p:regular r:id="rId21"/>
      <p:bold r:id="rId22"/>
      <p:italic r:id="rId23"/>
      <p:boldItalic r:id="rId24"/>
    </p:embeddedFont>
    <p:embeddedFont>
      <p:font typeface="Twinkl" panose="02000000000000000000" pitchFamily="2" charset="77"/>
      <p:regular r:id="rId25"/>
      <p:bold r:id="rId2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9B000"/>
    <a:srgbClr val="87C134"/>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868" autoAdjust="0"/>
    <p:restoredTop sz="94660"/>
  </p:normalViewPr>
  <p:slideViewPr>
    <p:cSldViewPr snapToGrid="0" showGuides="1">
      <p:cViewPr varScale="1">
        <p:scale>
          <a:sx n="110" d="100"/>
          <a:sy n="110" d="100"/>
        </p:scale>
        <p:origin x="1784" y="1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 Type="http://schemas.openxmlformats.org/officeDocument/2006/relationships/slide" Target="slides/slide2.xml"/><Relationship Id="rId21" Type="http://schemas.openxmlformats.org/officeDocument/2006/relationships/font" Target="fonts/font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10/10/2022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10/10/2022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10.png"/><Relationship Id="rId1" Type="http://schemas.openxmlformats.org/officeDocument/2006/relationships/slideLayout" Target="../slideLayouts/slideLayout3.xml"/><Relationship Id="rId4" Type="http://schemas.openxmlformats.org/officeDocument/2006/relationships/image" Target="../media/image27.png"/></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3.xml"/><Relationship Id="rId5" Type="http://schemas.openxmlformats.org/officeDocument/2006/relationships/image" Target="../media/image29.png"/><Relationship Id="rId4" Type="http://schemas.openxmlformats.org/officeDocument/2006/relationships/image" Target="../media/image28.png"/></Relationships>
</file>

<file path=ppt/slides/_rels/slide1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4.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71524" y="767493"/>
            <a:ext cx="7600949"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A long time ago, a red dragon lived in the Cambrian mountains. This was a quiet, lovely place, full of magic.</a:t>
            </a:r>
          </a:p>
        </p:txBody>
      </p:sp>
      <p:sp>
        <p:nvSpPr>
          <p:cNvPr id="5" name="Rectangle 4">
            <a:extLst>
              <a:ext uri="{FF2B5EF4-FFF2-40B4-BE49-F238E27FC236}">
                <a16:creationId xmlns:a16="http://schemas.microsoft.com/office/drawing/2014/main" id="{7E1F6452-CDBF-4E12-8D49-BB8545929BAD}"/>
              </a:ext>
            </a:extLst>
          </p:cNvPr>
          <p:cNvSpPr/>
          <p:nvPr/>
        </p:nvSpPr>
        <p:spPr>
          <a:xfrm>
            <a:off x="771524" y="5256843"/>
            <a:ext cx="7600948"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He was a lovely dragon. He looked after the people who lived in this area and everyone loved him very much. </a:t>
            </a:r>
          </a:p>
        </p:txBody>
      </p:sp>
      <p:pic>
        <p:nvPicPr>
          <p:cNvPr id="7" name="Picture 6">
            <a:extLst>
              <a:ext uri="{FF2B5EF4-FFF2-40B4-BE49-F238E27FC236}">
                <a16:creationId xmlns:a16="http://schemas.microsoft.com/office/drawing/2014/main" id="{F2D94410-A776-4A8D-BDFA-B6133EA710A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863" r="-166" b="32265"/>
          <a:stretch/>
        </p:blipFill>
        <p:spPr>
          <a:xfrm>
            <a:off x="771524" y="1753355"/>
            <a:ext cx="7600948" cy="3373449"/>
          </a:xfrm>
          <a:prstGeom prst="rect">
            <a:avLst/>
          </a:prstGeom>
        </p:spPr>
      </p:pic>
      <p:pic>
        <p:nvPicPr>
          <p:cNvPr id="4" name="Picture 3">
            <a:extLst>
              <a:ext uri="{FF2B5EF4-FFF2-40B4-BE49-F238E27FC236}">
                <a16:creationId xmlns:a16="http://schemas.microsoft.com/office/drawing/2014/main" id="{8BC6DB7D-EA0F-4FAD-BC14-C6BB87FBA11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0703"/>
          <a:stretch/>
        </p:blipFill>
        <p:spPr>
          <a:xfrm>
            <a:off x="1608591" y="1924805"/>
            <a:ext cx="3739429" cy="3201999"/>
          </a:xfrm>
          <a:prstGeom prst="rect">
            <a:avLst/>
          </a:prstGeom>
        </p:spPr>
      </p:pic>
    </p:spTree>
    <p:extLst>
      <p:ext uri="{BB962C8B-B14F-4D97-AF65-F5344CB8AC3E}">
        <p14:creationId xmlns:p14="http://schemas.microsoft.com/office/powerpoint/2010/main" val="25029379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F2D94410-A776-4A8D-BDFA-B6133EA710A2}"/>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r="-166" b="18755"/>
          <a:stretch/>
        </p:blipFill>
        <p:spPr>
          <a:xfrm>
            <a:off x="771524" y="767493"/>
            <a:ext cx="7600948" cy="4359311"/>
          </a:xfrm>
          <a:prstGeom prst="rect">
            <a:avLst/>
          </a:prstGeom>
        </p:spPr>
      </p:pic>
      <p:sp>
        <p:nvSpPr>
          <p:cNvPr id="5" name="Rectangle 4">
            <a:extLst>
              <a:ext uri="{FF2B5EF4-FFF2-40B4-BE49-F238E27FC236}">
                <a16:creationId xmlns:a16="http://schemas.microsoft.com/office/drawing/2014/main" id="{7E1F6452-CDBF-4E12-8D49-BB8545929BAD}"/>
              </a:ext>
            </a:extLst>
          </p:cNvPr>
          <p:cNvSpPr/>
          <p:nvPr/>
        </p:nvSpPr>
        <p:spPr>
          <a:xfrm>
            <a:off x="771524" y="5256843"/>
            <a:ext cx="7600948"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One day, a white dragon flew into this beautiful area. This dragon was not so nice. </a:t>
            </a:r>
          </a:p>
        </p:txBody>
      </p:sp>
      <p:pic>
        <p:nvPicPr>
          <p:cNvPr id="6" name="Picture 5">
            <a:extLst>
              <a:ext uri="{FF2B5EF4-FFF2-40B4-BE49-F238E27FC236}">
                <a16:creationId xmlns:a16="http://schemas.microsoft.com/office/drawing/2014/main" id="{7581B8E8-DC54-4966-A7B6-02B94835FB4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9313"/>
          <a:stretch/>
        </p:blipFill>
        <p:spPr>
          <a:xfrm flipH="1">
            <a:off x="2631142" y="767493"/>
            <a:ext cx="4787757" cy="2179655"/>
          </a:xfrm>
          <a:prstGeom prst="rect">
            <a:avLst/>
          </a:prstGeom>
        </p:spPr>
      </p:pic>
    </p:spTree>
    <p:extLst>
      <p:ext uri="{BB962C8B-B14F-4D97-AF65-F5344CB8AC3E}">
        <p14:creationId xmlns:p14="http://schemas.microsoft.com/office/powerpoint/2010/main" val="29610403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E1F6452-CDBF-4E12-8D49-BB8545929BAD}"/>
              </a:ext>
            </a:extLst>
          </p:cNvPr>
          <p:cNvSpPr/>
          <p:nvPr/>
        </p:nvSpPr>
        <p:spPr>
          <a:xfrm>
            <a:off x="771524" y="4949067"/>
            <a:ext cx="7600948"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red dragon had been asleep in his cave. When he woke, he looked out of the cave and saw the white dragon flying through the air.</a:t>
            </a:r>
          </a:p>
        </p:txBody>
      </p:sp>
      <p:pic>
        <p:nvPicPr>
          <p:cNvPr id="6" name="Picture 5">
            <a:extLst>
              <a:ext uri="{FF2B5EF4-FFF2-40B4-BE49-F238E27FC236}">
                <a16:creationId xmlns:a16="http://schemas.microsoft.com/office/drawing/2014/main" id="{7581B8E8-DC54-4966-A7B6-02B94835FB49}"/>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9313"/>
          <a:stretch/>
        </p:blipFill>
        <p:spPr>
          <a:xfrm flipH="1">
            <a:off x="2631142" y="767493"/>
            <a:ext cx="4787757" cy="2179655"/>
          </a:xfrm>
          <a:prstGeom prst="rect">
            <a:avLst/>
          </a:prstGeom>
        </p:spPr>
      </p:pic>
      <p:pic>
        <p:nvPicPr>
          <p:cNvPr id="9" name="Picture 8">
            <a:extLst>
              <a:ext uri="{FF2B5EF4-FFF2-40B4-BE49-F238E27FC236}">
                <a16:creationId xmlns:a16="http://schemas.microsoft.com/office/drawing/2014/main" id="{9DCD72E2-101D-446C-9A6F-AE7BC14D17A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23567" b="861"/>
          <a:stretch/>
        </p:blipFill>
        <p:spPr>
          <a:xfrm>
            <a:off x="771524" y="767078"/>
            <a:ext cx="7600949" cy="4061776"/>
          </a:xfrm>
          <a:prstGeom prst="rect">
            <a:avLst/>
          </a:prstGeom>
        </p:spPr>
      </p:pic>
      <p:pic>
        <p:nvPicPr>
          <p:cNvPr id="3" name="Picture 2">
            <a:extLst>
              <a:ext uri="{FF2B5EF4-FFF2-40B4-BE49-F238E27FC236}">
                <a16:creationId xmlns:a16="http://schemas.microsoft.com/office/drawing/2014/main" id="{4CD4D450-678D-4B27-BDB1-0AA87D0D8D0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b="7491"/>
          <a:stretch/>
        </p:blipFill>
        <p:spPr>
          <a:xfrm>
            <a:off x="3698179" y="1128099"/>
            <a:ext cx="4171825" cy="3700755"/>
          </a:xfrm>
          <a:prstGeom prst="rect">
            <a:avLst/>
          </a:prstGeom>
        </p:spPr>
      </p:pic>
    </p:spTree>
    <p:extLst>
      <p:ext uri="{BB962C8B-B14F-4D97-AF65-F5344CB8AC3E}">
        <p14:creationId xmlns:p14="http://schemas.microsoft.com/office/powerpoint/2010/main" val="28365143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E13E5CB-7BF8-4A3A-89FE-9AA9DFBD87E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19" t="15065" r="12370" b="42761"/>
          <a:stretch/>
        </p:blipFill>
        <p:spPr>
          <a:xfrm>
            <a:off x="771524" y="767494"/>
            <a:ext cx="7600950" cy="4004193"/>
          </a:xfrm>
          <a:prstGeom prst="rect">
            <a:avLst/>
          </a:prstGeom>
        </p:spPr>
      </p:pic>
      <p:sp>
        <p:nvSpPr>
          <p:cNvPr id="6" name="Rectangle 5">
            <a:extLst>
              <a:ext uri="{FF2B5EF4-FFF2-40B4-BE49-F238E27FC236}">
                <a16:creationId xmlns:a16="http://schemas.microsoft.com/office/drawing/2014/main" id="{9C50498B-5349-4C31-A7FD-D0597A85061F}"/>
              </a:ext>
            </a:extLst>
          </p:cNvPr>
          <p:cNvSpPr/>
          <p:nvPr/>
        </p:nvSpPr>
        <p:spPr>
          <a:xfrm>
            <a:off x="771525" y="4949067"/>
            <a:ext cx="7600948"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white dragon felt that he owned this place but the red dragon loved this area very much and was going to protect it at all costs. </a:t>
            </a:r>
          </a:p>
        </p:txBody>
      </p:sp>
      <p:pic>
        <p:nvPicPr>
          <p:cNvPr id="13" name="Picture 12">
            <a:extLst>
              <a:ext uri="{FF2B5EF4-FFF2-40B4-BE49-F238E27FC236}">
                <a16:creationId xmlns:a16="http://schemas.microsoft.com/office/drawing/2014/main" id="{4441D29E-3DEF-4DE0-ABD2-53C4D77350D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30" b="8049"/>
          <a:stretch/>
        </p:blipFill>
        <p:spPr>
          <a:xfrm>
            <a:off x="1114440" y="1753138"/>
            <a:ext cx="2856646" cy="3018549"/>
          </a:xfrm>
          <a:prstGeom prst="rect">
            <a:avLst/>
          </a:prstGeom>
        </p:spPr>
      </p:pic>
      <p:pic>
        <p:nvPicPr>
          <p:cNvPr id="5" name="Picture 4">
            <a:extLst>
              <a:ext uri="{FF2B5EF4-FFF2-40B4-BE49-F238E27FC236}">
                <a16:creationId xmlns:a16="http://schemas.microsoft.com/office/drawing/2014/main" id="{B7C551FF-1E28-4608-8C8E-22ADFDEECFC9}"/>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634" r="30315"/>
          <a:stretch/>
        </p:blipFill>
        <p:spPr>
          <a:xfrm>
            <a:off x="4885042" y="767143"/>
            <a:ext cx="3487431" cy="2295468"/>
          </a:xfrm>
          <a:prstGeom prst="rect">
            <a:avLst/>
          </a:prstGeom>
        </p:spPr>
      </p:pic>
    </p:spTree>
    <p:extLst>
      <p:ext uri="{BB962C8B-B14F-4D97-AF65-F5344CB8AC3E}">
        <p14:creationId xmlns:p14="http://schemas.microsoft.com/office/powerpoint/2010/main" val="26639007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C50498B-5349-4C31-A7FD-D0597A85061F}"/>
              </a:ext>
            </a:extLst>
          </p:cNvPr>
          <p:cNvSpPr/>
          <p:nvPr/>
        </p:nvSpPr>
        <p:spPr>
          <a:xfrm>
            <a:off x="771524" y="4641290"/>
            <a:ext cx="7600949" cy="1449216"/>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two dragons rose to the air and started fighting with all their strength. The flames and the smoke from the two dragons could be seen across the whole country and a deafening noise filled the air.</a:t>
            </a:r>
          </a:p>
        </p:txBody>
      </p:sp>
      <p:pic>
        <p:nvPicPr>
          <p:cNvPr id="9" name="Picture 8">
            <a:extLst>
              <a:ext uri="{FF2B5EF4-FFF2-40B4-BE49-F238E27FC236}">
                <a16:creationId xmlns:a16="http://schemas.microsoft.com/office/drawing/2014/main" id="{76FEC879-24D4-4C47-9730-61AB354BB65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405" t="16591" r="17114" b="48476"/>
          <a:stretch/>
        </p:blipFill>
        <p:spPr>
          <a:xfrm>
            <a:off x="771523" y="767492"/>
            <a:ext cx="7600949" cy="3719448"/>
          </a:xfrm>
          <a:prstGeom prst="rect">
            <a:avLst/>
          </a:prstGeom>
        </p:spPr>
      </p:pic>
      <p:pic>
        <p:nvPicPr>
          <p:cNvPr id="5" name="Picture 4">
            <a:extLst>
              <a:ext uri="{FF2B5EF4-FFF2-40B4-BE49-F238E27FC236}">
                <a16:creationId xmlns:a16="http://schemas.microsoft.com/office/drawing/2014/main" id="{82086E59-C0DD-4B58-A5CB-57A71E057DD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4712" b="11228"/>
          <a:stretch/>
        </p:blipFill>
        <p:spPr>
          <a:xfrm>
            <a:off x="5400059" y="1311628"/>
            <a:ext cx="2972413" cy="3175312"/>
          </a:xfrm>
          <a:prstGeom prst="rect">
            <a:avLst/>
          </a:prstGeom>
        </p:spPr>
      </p:pic>
      <p:pic>
        <p:nvPicPr>
          <p:cNvPr id="7" name="Picture 6">
            <a:extLst>
              <a:ext uri="{FF2B5EF4-FFF2-40B4-BE49-F238E27FC236}">
                <a16:creationId xmlns:a16="http://schemas.microsoft.com/office/drawing/2014/main" id="{6CC8AFD9-9EA2-44FC-9C89-6E77247F7D68}"/>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35205" t="16117" r="1" b="7393"/>
          <a:stretch/>
        </p:blipFill>
        <p:spPr>
          <a:xfrm>
            <a:off x="771523" y="767492"/>
            <a:ext cx="2772394" cy="3719448"/>
          </a:xfrm>
          <a:prstGeom prst="rect">
            <a:avLst/>
          </a:prstGeom>
        </p:spPr>
      </p:pic>
      <p:pic>
        <p:nvPicPr>
          <p:cNvPr id="4" name="Picture 3">
            <a:extLst>
              <a:ext uri="{FF2B5EF4-FFF2-40B4-BE49-F238E27FC236}">
                <a16:creationId xmlns:a16="http://schemas.microsoft.com/office/drawing/2014/main" id="{9B0DC759-FE9E-4FB9-9983-A64AC1ECBEA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3438986" y="1157278"/>
            <a:ext cx="1986125" cy="1742006"/>
          </a:xfrm>
          <a:prstGeom prst="rect">
            <a:avLst/>
          </a:prstGeom>
        </p:spPr>
      </p:pic>
    </p:spTree>
    <p:extLst>
      <p:ext uri="{BB962C8B-B14F-4D97-AF65-F5344CB8AC3E}">
        <p14:creationId xmlns:p14="http://schemas.microsoft.com/office/powerpoint/2010/main" val="30447766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AECAD83C-DD9D-4CF9-B4AB-83788D4EDE4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8849" b="10542"/>
          <a:stretch/>
        </p:blipFill>
        <p:spPr>
          <a:xfrm>
            <a:off x="771525" y="767494"/>
            <a:ext cx="7600950" cy="4338762"/>
          </a:xfrm>
          <a:prstGeom prst="rect">
            <a:avLst/>
          </a:prstGeom>
        </p:spPr>
      </p:pic>
      <p:sp>
        <p:nvSpPr>
          <p:cNvPr id="4" name="Rectangle 3">
            <a:extLst>
              <a:ext uri="{FF2B5EF4-FFF2-40B4-BE49-F238E27FC236}">
                <a16:creationId xmlns:a16="http://schemas.microsoft.com/office/drawing/2014/main" id="{AB69ED64-2592-413F-8BF1-72EC472D7D27}"/>
              </a:ext>
            </a:extLst>
          </p:cNvPr>
          <p:cNvSpPr/>
          <p:nvPr/>
        </p:nvSpPr>
        <p:spPr>
          <a:xfrm>
            <a:off x="771523" y="5256843"/>
            <a:ext cx="7600949"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people were scared. The fighting of the dragons caused the ground to dry up and crack.</a:t>
            </a:r>
          </a:p>
        </p:txBody>
      </p:sp>
    </p:spTree>
    <p:extLst>
      <p:ext uri="{BB962C8B-B14F-4D97-AF65-F5344CB8AC3E}">
        <p14:creationId xmlns:p14="http://schemas.microsoft.com/office/powerpoint/2010/main" val="19963577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AB7894A-A47A-4032-A64D-F6E15D7F6A3F}"/>
              </a:ext>
            </a:extLst>
          </p:cNvPr>
          <p:cNvPicPr>
            <a:picLocks noChangeAspect="1"/>
          </p:cNvPicPr>
          <p:nvPr/>
        </p:nvPicPr>
        <p:blipFill rotWithShape="1">
          <a:blip r:embed="rId2">
            <a:extLst>
              <a:ext uri="{28A0092B-C50C-407E-A947-70E740481C1C}">
                <a14:useLocalDpi xmlns:a14="http://schemas.microsoft.com/office/drawing/2010/main" val="0"/>
              </a:ext>
            </a:extLst>
          </a:blip>
          <a:srcRect l="1295" t="15164" r="1923" b="5930"/>
          <a:stretch/>
        </p:blipFill>
        <p:spPr>
          <a:xfrm>
            <a:off x="771524" y="767493"/>
            <a:ext cx="7600948" cy="4022621"/>
          </a:xfrm>
          <a:prstGeom prst="rect">
            <a:avLst/>
          </a:prstGeom>
        </p:spPr>
      </p:pic>
      <p:pic>
        <p:nvPicPr>
          <p:cNvPr id="7" name="Picture 6">
            <a:extLst>
              <a:ext uri="{FF2B5EF4-FFF2-40B4-BE49-F238E27FC236}">
                <a16:creationId xmlns:a16="http://schemas.microsoft.com/office/drawing/2014/main" id="{F2CDAAD1-1B81-4858-B869-5B7A3C414B0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627" t="-672" r="-2823" b="38458"/>
          <a:stretch/>
        </p:blipFill>
        <p:spPr>
          <a:xfrm>
            <a:off x="3893906" y="819531"/>
            <a:ext cx="3686599" cy="3970583"/>
          </a:xfrm>
          <a:prstGeom prst="rect">
            <a:avLst/>
          </a:prstGeom>
        </p:spPr>
      </p:pic>
      <p:sp>
        <p:nvSpPr>
          <p:cNvPr id="9" name="Rectangle 8">
            <a:extLst>
              <a:ext uri="{FF2B5EF4-FFF2-40B4-BE49-F238E27FC236}">
                <a16:creationId xmlns:a16="http://schemas.microsoft.com/office/drawing/2014/main" id="{E291C37F-1A20-4666-9859-419BA6C516F0}"/>
              </a:ext>
            </a:extLst>
          </p:cNvPr>
          <p:cNvSpPr/>
          <p:nvPr/>
        </p:nvSpPr>
        <p:spPr>
          <a:xfrm>
            <a:off x="771523" y="4949068"/>
            <a:ext cx="7600949"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King at the time was King </a:t>
            </a:r>
            <a:r>
              <a:rPr lang="en-US" sz="2000" dirty="0" err="1">
                <a:solidFill>
                  <a:schemeClr val="tx1"/>
                </a:solidFill>
              </a:rPr>
              <a:t>Lludd</a:t>
            </a:r>
            <a:r>
              <a:rPr lang="en-US" sz="2000" dirty="0">
                <a:solidFill>
                  <a:schemeClr val="tx1"/>
                </a:solidFill>
              </a:rPr>
              <a:t>. He didn't know what to do. He decided to go to France where his brother, </a:t>
            </a:r>
            <a:r>
              <a:rPr lang="en-US" sz="2000" dirty="0" err="1">
                <a:solidFill>
                  <a:schemeClr val="tx1"/>
                </a:solidFill>
              </a:rPr>
              <a:t>Llefelys</a:t>
            </a:r>
            <a:r>
              <a:rPr lang="en-US" sz="2000" dirty="0">
                <a:solidFill>
                  <a:schemeClr val="tx1"/>
                </a:solidFill>
              </a:rPr>
              <a:t>, was king. He would surely know what he could do to help.</a:t>
            </a:r>
          </a:p>
        </p:txBody>
      </p:sp>
    </p:spTree>
    <p:extLst>
      <p:ext uri="{BB962C8B-B14F-4D97-AF65-F5344CB8AC3E}">
        <p14:creationId xmlns:p14="http://schemas.microsoft.com/office/powerpoint/2010/main" val="294630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84A3C26-9537-4769-A072-F8AD9260B6B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319" b="10090"/>
          <a:stretch/>
        </p:blipFill>
        <p:spPr>
          <a:xfrm>
            <a:off x="771524" y="767493"/>
            <a:ext cx="7595079" cy="4009990"/>
          </a:xfrm>
          <a:prstGeom prst="rect">
            <a:avLst/>
          </a:prstGeom>
        </p:spPr>
      </p:pic>
      <p:pic>
        <p:nvPicPr>
          <p:cNvPr id="5" name="Picture 4">
            <a:extLst>
              <a:ext uri="{FF2B5EF4-FFF2-40B4-BE49-F238E27FC236}">
                <a16:creationId xmlns:a16="http://schemas.microsoft.com/office/drawing/2014/main" id="{8D91610F-D98F-41A0-BB15-8C0B7828E01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30645"/>
          <a:stretch/>
        </p:blipFill>
        <p:spPr>
          <a:xfrm>
            <a:off x="2058153" y="1183475"/>
            <a:ext cx="5027693" cy="3594008"/>
          </a:xfrm>
          <a:prstGeom prst="rect">
            <a:avLst/>
          </a:prstGeom>
        </p:spPr>
      </p:pic>
      <p:sp>
        <p:nvSpPr>
          <p:cNvPr id="7" name="Rectangle 6">
            <a:extLst>
              <a:ext uri="{FF2B5EF4-FFF2-40B4-BE49-F238E27FC236}">
                <a16:creationId xmlns:a16="http://schemas.microsoft.com/office/drawing/2014/main" id="{03C4DF43-5086-48CA-BDB7-111248929B2B}"/>
              </a:ext>
            </a:extLst>
          </p:cNvPr>
          <p:cNvSpPr/>
          <p:nvPr/>
        </p:nvSpPr>
        <p:spPr>
          <a:xfrm>
            <a:off x="771523" y="4949067"/>
            <a:ext cx="7595079"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two brothers spoke for hours. </a:t>
            </a:r>
            <a:r>
              <a:rPr lang="en-US" sz="2000" dirty="0" err="1">
                <a:solidFill>
                  <a:schemeClr val="tx1"/>
                </a:solidFill>
              </a:rPr>
              <a:t>Llefelys</a:t>
            </a:r>
            <a:r>
              <a:rPr lang="en-US" sz="2000" dirty="0">
                <a:solidFill>
                  <a:schemeClr val="tx1"/>
                </a:solidFill>
              </a:rPr>
              <a:t> agreed that it would not be possible for the red dragon to win against the white dragon, but then, he had an idea.</a:t>
            </a:r>
          </a:p>
        </p:txBody>
      </p:sp>
    </p:spTree>
    <p:extLst>
      <p:ext uri="{BB962C8B-B14F-4D97-AF65-F5344CB8AC3E}">
        <p14:creationId xmlns:p14="http://schemas.microsoft.com/office/powerpoint/2010/main" val="10628351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88395D-0E5B-4674-A136-D990EFE57CC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4282" b="10908"/>
          <a:stretch/>
        </p:blipFill>
        <p:spPr>
          <a:xfrm>
            <a:off x="771524" y="767492"/>
            <a:ext cx="7595076" cy="4020265"/>
          </a:xfrm>
          <a:prstGeom prst="rect">
            <a:avLst/>
          </a:prstGeom>
        </p:spPr>
      </p:pic>
      <p:pic>
        <p:nvPicPr>
          <p:cNvPr id="11" name="Picture 10">
            <a:extLst>
              <a:ext uri="{FF2B5EF4-FFF2-40B4-BE49-F238E27FC236}">
                <a16:creationId xmlns:a16="http://schemas.microsoft.com/office/drawing/2014/main" id="{DFE6A23D-02F8-47B8-9FB5-1056331F27BB}"/>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773" t="-1374" r="5704" b="20605"/>
          <a:stretch/>
        </p:blipFill>
        <p:spPr>
          <a:xfrm>
            <a:off x="771522" y="767492"/>
            <a:ext cx="7600951" cy="4020265"/>
          </a:xfrm>
          <a:prstGeom prst="rect">
            <a:avLst/>
          </a:prstGeom>
        </p:spPr>
      </p:pic>
      <p:sp>
        <p:nvSpPr>
          <p:cNvPr id="5" name="Rectangle 4">
            <a:extLst>
              <a:ext uri="{FF2B5EF4-FFF2-40B4-BE49-F238E27FC236}">
                <a16:creationId xmlns:a16="http://schemas.microsoft.com/office/drawing/2014/main" id="{99E10C72-D5D0-41B5-9ACC-595830B0EF95}"/>
              </a:ext>
            </a:extLst>
          </p:cNvPr>
          <p:cNvSpPr/>
          <p:nvPr/>
        </p:nvSpPr>
        <p:spPr>
          <a:xfrm>
            <a:off x="771522" y="4949067"/>
            <a:ext cx="7600947"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When King </a:t>
            </a:r>
            <a:r>
              <a:rPr lang="en-US" sz="2000" dirty="0" err="1">
                <a:solidFill>
                  <a:schemeClr val="tx1"/>
                </a:solidFill>
              </a:rPr>
              <a:t>Lludd</a:t>
            </a:r>
            <a:r>
              <a:rPr lang="en-US" sz="2000" dirty="0">
                <a:solidFill>
                  <a:schemeClr val="tx1"/>
                </a:solidFill>
              </a:rPr>
              <a:t> came home, he told his men to dig a deep pit and fill it with mead. The dragons, exhausted from their fighting fell into the pit. They drank </a:t>
            </a:r>
            <a:r>
              <a:rPr lang="en-US" sz="2000">
                <a:solidFill>
                  <a:schemeClr val="tx1"/>
                </a:solidFill>
              </a:rPr>
              <a:t>the mead and </a:t>
            </a:r>
            <a:r>
              <a:rPr lang="en-US" sz="2000" dirty="0">
                <a:solidFill>
                  <a:schemeClr val="tx1"/>
                </a:solidFill>
              </a:rPr>
              <a:t>fell asleep heavily. </a:t>
            </a:r>
          </a:p>
        </p:txBody>
      </p:sp>
    </p:spTree>
    <p:extLst>
      <p:ext uri="{BB962C8B-B14F-4D97-AF65-F5344CB8AC3E}">
        <p14:creationId xmlns:p14="http://schemas.microsoft.com/office/powerpoint/2010/main" val="18667578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9C50498B-5349-4C31-A7FD-D0597A85061F}"/>
              </a:ext>
            </a:extLst>
          </p:cNvPr>
          <p:cNvSpPr/>
          <p:nvPr/>
        </p:nvSpPr>
        <p:spPr>
          <a:xfrm>
            <a:off x="765649" y="3950670"/>
            <a:ext cx="7600950" cy="1449216"/>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Soldiers bound the two dragons and carried them away to a place called </a:t>
            </a:r>
            <a:r>
              <a:rPr lang="en-US" sz="2000" dirty="0" err="1">
                <a:solidFill>
                  <a:schemeClr val="tx1"/>
                </a:solidFill>
              </a:rPr>
              <a:t>Dinas</a:t>
            </a:r>
            <a:r>
              <a:rPr lang="en-US" sz="2000" dirty="0">
                <a:solidFill>
                  <a:schemeClr val="tx1"/>
                </a:solidFill>
              </a:rPr>
              <a:t> Emrys, in </a:t>
            </a:r>
            <a:r>
              <a:rPr lang="en-US" sz="2000" dirty="0" err="1">
                <a:solidFill>
                  <a:schemeClr val="tx1"/>
                </a:solidFill>
              </a:rPr>
              <a:t>Snowdonia</a:t>
            </a:r>
            <a:r>
              <a:rPr lang="en-US" sz="2000" dirty="0">
                <a:solidFill>
                  <a:schemeClr val="tx1"/>
                </a:solidFill>
              </a:rPr>
              <a:t>. They put the dragons </a:t>
            </a:r>
            <a:br>
              <a:rPr lang="en-US" sz="2000" dirty="0">
                <a:solidFill>
                  <a:schemeClr val="tx1"/>
                </a:solidFill>
              </a:rPr>
            </a:br>
            <a:r>
              <a:rPr lang="en-US" sz="2000" dirty="0">
                <a:solidFill>
                  <a:schemeClr val="tx1"/>
                </a:solidFill>
              </a:rPr>
              <a:t>in a chest made of stone and buried them in a dark cave underground. </a:t>
            </a:r>
          </a:p>
        </p:txBody>
      </p:sp>
      <p:pic>
        <p:nvPicPr>
          <p:cNvPr id="4" name="Picture 3">
            <a:extLst>
              <a:ext uri="{FF2B5EF4-FFF2-40B4-BE49-F238E27FC236}">
                <a16:creationId xmlns:a16="http://schemas.microsoft.com/office/drawing/2014/main" id="{2688395D-0E5B-4674-A136-D990EFE57CC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36345" b="7133"/>
          <a:stretch/>
        </p:blipFill>
        <p:spPr>
          <a:xfrm>
            <a:off x="771523" y="767492"/>
            <a:ext cx="7595076" cy="3036209"/>
          </a:xfrm>
          <a:prstGeom prst="rect">
            <a:avLst/>
          </a:prstGeom>
        </p:spPr>
      </p:pic>
      <p:pic>
        <p:nvPicPr>
          <p:cNvPr id="3" name="Picture 2">
            <a:extLst>
              <a:ext uri="{FF2B5EF4-FFF2-40B4-BE49-F238E27FC236}">
                <a16:creationId xmlns:a16="http://schemas.microsoft.com/office/drawing/2014/main" id="{6CF0B9B6-AC40-453D-AAB1-DE0133F224E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25109" y="1007920"/>
            <a:ext cx="4354770" cy="2555352"/>
          </a:xfrm>
          <a:prstGeom prst="rect">
            <a:avLst/>
          </a:prstGeom>
        </p:spPr>
      </p:pic>
      <p:sp>
        <p:nvSpPr>
          <p:cNvPr id="7" name="Rectangle 6">
            <a:extLst>
              <a:ext uri="{FF2B5EF4-FFF2-40B4-BE49-F238E27FC236}">
                <a16:creationId xmlns:a16="http://schemas.microsoft.com/office/drawing/2014/main" id="{57588458-D78B-43D7-83D5-78FD9B93B7E2}"/>
              </a:ext>
            </a:extLst>
          </p:cNvPr>
          <p:cNvSpPr/>
          <p:nvPr/>
        </p:nvSpPr>
        <p:spPr>
          <a:xfrm>
            <a:off x="771523" y="5546854"/>
            <a:ext cx="7600949" cy="525886"/>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dragons were quiet for years…</a:t>
            </a:r>
          </a:p>
        </p:txBody>
      </p:sp>
    </p:spTree>
    <p:extLst>
      <p:ext uri="{BB962C8B-B14F-4D97-AF65-F5344CB8AC3E}">
        <p14:creationId xmlns:p14="http://schemas.microsoft.com/office/powerpoint/2010/main" val="3943538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114D6181-603D-436C-8708-78241C960A3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19" t="15065" r="12370" b="52239"/>
          <a:stretch/>
        </p:blipFill>
        <p:spPr>
          <a:xfrm>
            <a:off x="771523" y="2030710"/>
            <a:ext cx="7600950" cy="3104355"/>
          </a:xfrm>
          <a:prstGeom prst="rect">
            <a:avLst/>
          </a:prstGeom>
        </p:spPr>
      </p:pic>
      <p:sp>
        <p:nvSpPr>
          <p:cNvPr id="5" name="Rectangle 4">
            <a:extLst>
              <a:ext uri="{FF2B5EF4-FFF2-40B4-BE49-F238E27FC236}">
                <a16:creationId xmlns:a16="http://schemas.microsoft.com/office/drawing/2014/main" id="{A5133CF2-07EB-4C29-9EAF-F9C20CD4C8A8}"/>
              </a:ext>
            </a:extLst>
          </p:cNvPr>
          <p:cNvSpPr/>
          <p:nvPr/>
        </p:nvSpPr>
        <p:spPr>
          <a:xfrm>
            <a:off x="771523" y="1383046"/>
            <a:ext cx="7600949" cy="525886"/>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endParaRPr lang="en-GB" sz="2000" dirty="0">
              <a:solidFill>
                <a:schemeClr val="tx1"/>
              </a:solidFill>
            </a:endParaRPr>
          </a:p>
        </p:txBody>
      </p:sp>
      <p:sp>
        <p:nvSpPr>
          <p:cNvPr id="8" name="Rectangle 7">
            <a:extLst>
              <a:ext uri="{FF2B5EF4-FFF2-40B4-BE49-F238E27FC236}">
                <a16:creationId xmlns:a16="http://schemas.microsoft.com/office/drawing/2014/main" id="{300EA594-D4A9-49CC-89B8-AE0F8296F07D}"/>
              </a:ext>
            </a:extLst>
          </p:cNvPr>
          <p:cNvSpPr/>
          <p:nvPr/>
        </p:nvSpPr>
        <p:spPr>
          <a:xfrm>
            <a:off x="771523" y="767493"/>
            <a:ext cx="7600949"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Years later, Vortigern, King of Gwynedd came to </a:t>
            </a:r>
            <a:r>
              <a:rPr lang="en-US" sz="2000" dirty="0" err="1">
                <a:solidFill>
                  <a:schemeClr val="tx1"/>
                </a:solidFill>
              </a:rPr>
              <a:t>Dinas</a:t>
            </a:r>
            <a:r>
              <a:rPr lang="en-US" sz="2000" dirty="0">
                <a:solidFill>
                  <a:schemeClr val="tx1"/>
                </a:solidFill>
              </a:rPr>
              <a:t> Emrys to build a tower. Every night, his tower would collapse. Vortigern didn't know what to do, so he asked his wizards for help.</a:t>
            </a:r>
          </a:p>
        </p:txBody>
      </p:sp>
      <p:sp>
        <p:nvSpPr>
          <p:cNvPr id="9" name="Rectangle 8">
            <a:extLst>
              <a:ext uri="{FF2B5EF4-FFF2-40B4-BE49-F238E27FC236}">
                <a16:creationId xmlns:a16="http://schemas.microsoft.com/office/drawing/2014/main" id="{01652892-7489-40C5-B729-41F503D2E8CA}"/>
              </a:ext>
            </a:extLst>
          </p:cNvPr>
          <p:cNvSpPr/>
          <p:nvPr/>
        </p:nvSpPr>
        <p:spPr>
          <a:xfrm>
            <a:off x="771523" y="5256843"/>
            <a:ext cx="7600949"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wizards told King Vortigern that he must find a boy to sacrifice.</a:t>
            </a:r>
          </a:p>
        </p:txBody>
      </p:sp>
    </p:spTree>
    <p:extLst>
      <p:ext uri="{BB962C8B-B14F-4D97-AF65-F5344CB8AC3E}">
        <p14:creationId xmlns:p14="http://schemas.microsoft.com/office/powerpoint/2010/main" val="12918739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688395D-0E5B-4674-A136-D990EFE57CC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2405" t="16590" r="17114" b="45556"/>
          <a:stretch/>
        </p:blipFill>
        <p:spPr>
          <a:xfrm>
            <a:off x="771524" y="767493"/>
            <a:ext cx="7600948" cy="4030538"/>
          </a:xfrm>
          <a:prstGeom prst="rect">
            <a:avLst/>
          </a:prstGeom>
        </p:spPr>
      </p:pic>
      <p:pic>
        <p:nvPicPr>
          <p:cNvPr id="8" name="Picture 7">
            <a:extLst>
              <a:ext uri="{FF2B5EF4-FFF2-40B4-BE49-F238E27FC236}">
                <a16:creationId xmlns:a16="http://schemas.microsoft.com/office/drawing/2014/main" id="{BB837C4C-CF5D-4478-966B-EC503304D465}"/>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9702"/>
          <a:stretch/>
        </p:blipFill>
        <p:spPr>
          <a:xfrm>
            <a:off x="771524" y="1323201"/>
            <a:ext cx="5155051" cy="3474830"/>
          </a:xfrm>
          <a:prstGeom prst="rect">
            <a:avLst/>
          </a:prstGeom>
        </p:spPr>
      </p:pic>
      <p:pic>
        <p:nvPicPr>
          <p:cNvPr id="5" name="Picture 4">
            <a:extLst>
              <a:ext uri="{FF2B5EF4-FFF2-40B4-BE49-F238E27FC236}">
                <a16:creationId xmlns:a16="http://schemas.microsoft.com/office/drawing/2014/main" id="{3C4A2AFE-0084-4706-8199-4FBC1DB4E605}"/>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47" t="21284" r="31256" b="38801"/>
          <a:stretch/>
        </p:blipFill>
        <p:spPr>
          <a:xfrm>
            <a:off x="5661060" y="2412630"/>
            <a:ext cx="2547990" cy="2385401"/>
          </a:xfrm>
          <a:prstGeom prst="rect">
            <a:avLst/>
          </a:prstGeom>
        </p:spPr>
      </p:pic>
      <p:sp>
        <p:nvSpPr>
          <p:cNvPr id="7" name="Rectangle 6">
            <a:extLst>
              <a:ext uri="{FF2B5EF4-FFF2-40B4-BE49-F238E27FC236}">
                <a16:creationId xmlns:a16="http://schemas.microsoft.com/office/drawing/2014/main" id="{8E51BBF5-65B0-4ADF-BCCB-11CC0E0F513C}"/>
              </a:ext>
            </a:extLst>
          </p:cNvPr>
          <p:cNvSpPr/>
          <p:nvPr/>
        </p:nvSpPr>
        <p:spPr>
          <a:xfrm>
            <a:off x="771524" y="4949067"/>
            <a:ext cx="7600949"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Vortigern's men travelled a long way in search of a boy. They found him in a place called Carmarthen, in West Wales. He lived with his mother and his name was Merlin.</a:t>
            </a:r>
          </a:p>
        </p:txBody>
      </p:sp>
    </p:spTree>
    <p:extLst>
      <p:ext uri="{BB962C8B-B14F-4D97-AF65-F5344CB8AC3E}">
        <p14:creationId xmlns:p14="http://schemas.microsoft.com/office/powerpoint/2010/main" val="3831577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AB6DE137-6A5E-4B57-A2F8-3AD9A0D7D2A8}"/>
              </a:ext>
            </a:extLst>
          </p:cNvPr>
          <p:cNvSpPr/>
          <p:nvPr/>
        </p:nvSpPr>
        <p:spPr>
          <a:xfrm>
            <a:off x="771523" y="763220"/>
            <a:ext cx="7600949" cy="1756992"/>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Merlin was a wise and clever boy. He knew what King Vortigern's plan was. Merlin said he knew why the King couldn't build a tower at </a:t>
            </a:r>
            <a:r>
              <a:rPr lang="en-US" sz="2000" dirty="0" err="1">
                <a:solidFill>
                  <a:schemeClr val="tx1"/>
                </a:solidFill>
              </a:rPr>
              <a:t>Dinas</a:t>
            </a:r>
            <a:r>
              <a:rPr lang="en-US" sz="2000" dirty="0">
                <a:solidFill>
                  <a:schemeClr val="tx1"/>
                </a:solidFill>
              </a:rPr>
              <a:t> Emrys and suggested that the King should ask his wizards to tell him what lived in a cave deep in the ground beneath them. </a:t>
            </a:r>
          </a:p>
        </p:txBody>
      </p:sp>
      <p:pic>
        <p:nvPicPr>
          <p:cNvPr id="4" name="Picture 3">
            <a:extLst>
              <a:ext uri="{FF2B5EF4-FFF2-40B4-BE49-F238E27FC236}">
                <a16:creationId xmlns:a16="http://schemas.microsoft.com/office/drawing/2014/main" id="{B951D789-7981-479D-A16E-08FFECFE5B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1019" t="35078" r="12370" b="28870"/>
          <a:stretch/>
        </p:blipFill>
        <p:spPr>
          <a:xfrm>
            <a:off x="771525" y="2667699"/>
            <a:ext cx="7600950" cy="3422807"/>
          </a:xfrm>
          <a:prstGeom prst="rect">
            <a:avLst/>
          </a:prstGeom>
        </p:spPr>
      </p:pic>
      <p:pic>
        <p:nvPicPr>
          <p:cNvPr id="3" name="Picture 2">
            <a:extLst>
              <a:ext uri="{FF2B5EF4-FFF2-40B4-BE49-F238E27FC236}">
                <a16:creationId xmlns:a16="http://schemas.microsoft.com/office/drawing/2014/main" id="{B3896912-50A5-4231-8086-BDB020CCAD57}"/>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47" t="22084" r="31256" b="38802"/>
          <a:stretch/>
        </p:blipFill>
        <p:spPr>
          <a:xfrm>
            <a:off x="3780888" y="3328827"/>
            <a:ext cx="3010330" cy="2761679"/>
          </a:xfrm>
          <a:prstGeom prst="rect">
            <a:avLst/>
          </a:prstGeom>
        </p:spPr>
      </p:pic>
    </p:spTree>
    <p:extLst>
      <p:ext uri="{BB962C8B-B14F-4D97-AF65-F5344CB8AC3E}">
        <p14:creationId xmlns:p14="http://schemas.microsoft.com/office/powerpoint/2010/main" val="427629978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F7664DDD-CCD1-4079-AA31-17F5E88845A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39" t="23879" r="39" b="1089"/>
          <a:stretch/>
        </p:blipFill>
        <p:spPr>
          <a:xfrm>
            <a:off x="771523" y="767492"/>
            <a:ext cx="7595076" cy="4030539"/>
          </a:xfrm>
          <a:prstGeom prst="rect">
            <a:avLst/>
          </a:prstGeom>
        </p:spPr>
      </p:pic>
      <p:pic>
        <p:nvPicPr>
          <p:cNvPr id="10" name="Picture 9">
            <a:extLst>
              <a:ext uri="{FF2B5EF4-FFF2-40B4-BE49-F238E27FC236}">
                <a16:creationId xmlns:a16="http://schemas.microsoft.com/office/drawing/2014/main" id="{2FD8CB2E-F4AC-4C2D-9105-EB111187A62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7341"/>
          <a:stretch/>
        </p:blipFill>
        <p:spPr>
          <a:xfrm>
            <a:off x="3239911" y="1840725"/>
            <a:ext cx="4354770" cy="2367762"/>
          </a:xfrm>
          <a:prstGeom prst="rect">
            <a:avLst/>
          </a:prstGeom>
        </p:spPr>
      </p:pic>
      <p:sp>
        <p:nvSpPr>
          <p:cNvPr id="6" name="Rectangle 5">
            <a:extLst>
              <a:ext uri="{FF2B5EF4-FFF2-40B4-BE49-F238E27FC236}">
                <a16:creationId xmlns:a16="http://schemas.microsoft.com/office/drawing/2014/main" id="{9C50498B-5349-4C31-A7FD-D0597A85061F}"/>
              </a:ext>
            </a:extLst>
          </p:cNvPr>
          <p:cNvSpPr/>
          <p:nvPr/>
        </p:nvSpPr>
        <p:spPr>
          <a:xfrm>
            <a:off x="771523" y="4949067"/>
            <a:ext cx="7600948" cy="1141439"/>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Vortigern sent his men down to the cave to see if Merlin's story was true. They found a chest made of stone. When they opened the chest, they saw the two dragons sleeping side by side. </a:t>
            </a:r>
          </a:p>
        </p:txBody>
      </p:sp>
      <p:pic>
        <p:nvPicPr>
          <p:cNvPr id="3" name="Picture 2">
            <a:extLst>
              <a:ext uri="{FF2B5EF4-FFF2-40B4-BE49-F238E27FC236}">
                <a16:creationId xmlns:a16="http://schemas.microsoft.com/office/drawing/2014/main" id="{84C55D4C-D4CB-4BF0-9DEA-51A55D5C1AE6}"/>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704" r="18043" b="7490"/>
          <a:stretch/>
        </p:blipFill>
        <p:spPr>
          <a:xfrm>
            <a:off x="4726732" y="1232899"/>
            <a:ext cx="3639867" cy="3565132"/>
          </a:xfrm>
          <a:prstGeom prst="rect">
            <a:avLst/>
          </a:prstGeom>
        </p:spPr>
      </p:pic>
      <p:pic>
        <p:nvPicPr>
          <p:cNvPr id="5" name="Picture 4">
            <a:extLst>
              <a:ext uri="{FF2B5EF4-FFF2-40B4-BE49-F238E27FC236}">
                <a16:creationId xmlns:a16="http://schemas.microsoft.com/office/drawing/2014/main" id="{E243AC4F-6059-477D-B133-BD7B45EE25E9}"/>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2676" r="2621" b="1106"/>
          <a:stretch/>
        </p:blipFill>
        <p:spPr>
          <a:xfrm flipH="1">
            <a:off x="771523" y="1315092"/>
            <a:ext cx="3482196" cy="3482939"/>
          </a:xfrm>
          <a:prstGeom prst="rect">
            <a:avLst/>
          </a:prstGeom>
        </p:spPr>
      </p:pic>
    </p:spTree>
    <p:extLst>
      <p:ext uri="{BB962C8B-B14F-4D97-AF65-F5344CB8AC3E}">
        <p14:creationId xmlns:p14="http://schemas.microsoft.com/office/powerpoint/2010/main" val="276088432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53B3318C-47DA-4337-8EFB-E17B7F51CA6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03" t="25847" r="-103" b="10075"/>
          <a:stretch/>
        </p:blipFill>
        <p:spPr>
          <a:xfrm>
            <a:off x="785237" y="731813"/>
            <a:ext cx="7595076" cy="3442037"/>
          </a:xfrm>
          <a:prstGeom prst="rect">
            <a:avLst/>
          </a:prstGeom>
        </p:spPr>
      </p:pic>
      <p:sp>
        <p:nvSpPr>
          <p:cNvPr id="6" name="Rectangle 5">
            <a:extLst>
              <a:ext uri="{FF2B5EF4-FFF2-40B4-BE49-F238E27FC236}">
                <a16:creationId xmlns:a16="http://schemas.microsoft.com/office/drawing/2014/main" id="{9C50498B-5349-4C31-A7FD-D0597A85061F}"/>
              </a:ext>
            </a:extLst>
          </p:cNvPr>
          <p:cNvSpPr/>
          <p:nvPr/>
        </p:nvSpPr>
        <p:spPr>
          <a:xfrm>
            <a:off x="771523" y="4298239"/>
            <a:ext cx="7600949"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As soon as the chest was opened, the two dragons flew out and started fighting again. </a:t>
            </a:r>
            <a:endParaRPr lang="en-GB" sz="2000" dirty="0">
              <a:solidFill>
                <a:schemeClr val="tx1"/>
              </a:solidFill>
            </a:endParaRPr>
          </a:p>
        </p:txBody>
      </p:sp>
      <p:pic>
        <p:nvPicPr>
          <p:cNvPr id="3" name="Picture 2">
            <a:extLst>
              <a:ext uri="{FF2B5EF4-FFF2-40B4-BE49-F238E27FC236}">
                <a16:creationId xmlns:a16="http://schemas.microsoft.com/office/drawing/2014/main" id="{165BB7E7-106A-4CFF-8A28-CE11C909232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742" b="19870"/>
          <a:stretch/>
        </p:blipFill>
        <p:spPr>
          <a:xfrm>
            <a:off x="939660" y="770477"/>
            <a:ext cx="7264674" cy="3405804"/>
          </a:xfrm>
          <a:prstGeom prst="rect">
            <a:avLst/>
          </a:prstGeom>
        </p:spPr>
      </p:pic>
      <p:sp>
        <p:nvSpPr>
          <p:cNvPr id="12" name="Rectangle 11">
            <a:extLst>
              <a:ext uri="{FF2B5EF4-FFF2-40B4-BE49-F238E27FC236}">
                <a16:creationId xmlns:a16="http://schemas.microsoft.com/office/drawing/2014/main" id="{2E4609BA-E017-4DC3-B0E4-838E6669B560}"/>
              </a:ext>
            </a:extLst>
          </p:cNvPr>
          <p:cNvSpPr/>
          <p:nvPr/>
        </p:nvSpPr>
        <p:spPr>
          <a:xfrm>
            <a:off x="771524" y="5256291"/>
            <a:ext cx="7600949" cy="833663"/>
          </a:xfrm>
          <a:prstGeom prst="rect">
            <a:avLst/>
          </a:prstGeom>
          <a:solidFill>
            <a:schemeClr val="bg1"/>
          </a:solidFill>
          <a:ln w="28575">
            <a:solidFill>
              <a:srgbClr val="87C134"/>
            </a:solidFill>
            <a:prstDash val="solid"/>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r>
              <a:rPr lang="en-US" sz="2000" dirty="0">
                <a:solidFill>
                  <a:schemeClr val="tx1"/>
                </a:solidFill>
              </a:rPr>
              <a:t>The red dragon finally defeated the white dragon and there was peace again.</a:t>
            </a:r>
          </a:p>
        </p:txBody>
      </p:sp>
    </p:spTree>
    <p:extLst>
      <p:ext uri="{BB962C8B-B14F-4D97-AF65-F5344CB8AC3E}">
        <p14:creationId xmlns:p14="http://schemas.microsoft.com/office/powerpoint/2010/main" val="33918958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9E672C99-2731-4C91-91B2-96A90CF6B535}" vid="{7F266D33-4E3D-4AB1-8B43-991C0A718D8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892</TotalTime>
  <Words>564</Words>
  <Application>Microsoft Macintosh PowerPoint</Application>
  <PresentationFormat>On-screen Show (4:3)</PresentationFormat>
  <Paragraphs>19</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Calibri</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Meghan Parry</dc:creator>
  <cp:lastModifiedBy>Katy Gaunt</cp:lastModifiedBy>
  <cp:revision>47</cp:revision>
  <dcterms:created xsi:type="dcterms:W3CDTF">2021-02-16T14:06:31Z</dcterms:created>
  <dcterms:modified xsi:type="dcterms:W3CDTF">2022-10-10T10:41:53Z</dcterms:modified>
</cp:coreProperties>
</file>