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ink/ink1.xml" ContentType="application/inkml+xml"/>
  <Override PartName="/ppt/ink/ink2.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65" r:id="rId4"/>
    <p:sldId id="258" r:id="rId5"/>
    <p:sldId id="274" r:id="rId6"/>
    <p:sldId id="259" r:id="rId7"/>
    <p:sldId id="270" r:id="rId8"/>
    <p:sldId id="260" r:id="rId9"/>
    <p:sldId id="261" r:id="rId10"/>
    <p:sldId id="266" r:id="rId11"/>
    <p:sldId id="268" r:id="rId12"/>
    <p:sldId id="263" r:id="rId13"/>
    <p:sldId id="273" r:id="rId14"/>
    <p:sldId id="262" r:id="rId15"/>
    <p:sldId id="264" r:id="rId16"/>
    <p:sldId id="269"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B7CC54-2FCB-D835-399D-8BDF2C2A70D6}" v="23" dt="2025-02-19T13:02:44.050"/>
    <p1510:client id="{AC7D21D2-E887-1ED6-9297-010D9A70EA65}" v="43" dt="2025-02-19T13:08:14.630"/>
    <p1510:client id="{E3D6BA29-91CE-C348-C9B1-56D4565D7EFB}" v="18" dt="2025-02-19T12:02:10.6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1-30T14:50:29.059"/>
    </inkml:context>
    <inkml:brush xml:id="br0">
      <inkml:brushProperty name="width" value="0.1" units="cm"/>
      <inkml:brushProperty name="height" value="0.1" units="cm"/>
      <inkml:brushProperty name="color" value="#FFC114"/>
    </inkml:brush>
  </inkml:definitions>
  <inkml:trace contextRef="#ctx0" brushRef="#br0">5053 7185 16383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1-30T14:46:58.105"/>
    </inkml:context>
    <inkml:brush xml:id="br0">
      <inkml:brushProperty name="width" value="0.1" units="cm"/>
      <inkml:brushProperty name="height" value="0.1" units="cm"/>
    </inkml:brush>
  </inkml:definitions>
  <inkml:trace contextRef="#ctx0" brushRef="#br0">19339 9019 16383 0 0,'0'0'0'0'0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dirty="0"/>
              <a:t>Click to edit Master title style</a:t>
            </a:r>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79180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dirty="0"/>
              <a:t>Click to edit Master title style</a:t>
            </a:r>
          </a:p>
        </p:txBody>
      </p:sp>
      <p:sp>
        <p:nvSpPr>
          <p:cNvPr id="3" name="Content Placeholder 2"/>
          <p:cNvSpPr>
            <a:spLocks noGrp="1"/>
          </p:cNvSpPr>
          <p:nvPr>
            <p:ph idx="1"/>
          </p:nvPr>
        </p:nvSpPr>
        <p:spPr>
          <a:xfrm>
            <a:off x="2589212" y="2133600"/>
            <a:ext cx="8915400" cy="37776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32711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29565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55624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52816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44994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87697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dirty="0"/>
              <a:t>Click to edit Master title style</a:t>
            </a:r>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39031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77177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dirty="0"/>
              <a:t>Click to edit Master title style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02780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dirty="0"/>
              <a:t>Click to edit Master title style</a:t>
            </a:r>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75862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dirty="0"/>
              <a:t>Click to edit Master title style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14772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dirty="0"/>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915960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dirty="0"/>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277527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263288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73704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2/19/2025</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9632463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hyperlink" Target="http://commons.wikimedia.org/wiki/File:William_Shakespeare_1609.jpg" TargetMode="External"/><Relationship Id="rId7" Type="http://schemas.openxmlformats.org/officeDocument/2006/relationships/hyperlink" Target="http://bauldelcastillo.blogspot.com/2016/07/clasicos-inolvidables-iv-hamlet-de-william-shakespeare.html" TargetMode="External"/><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3.jpeg"/><Relationship Id="rId5" Type="http://schemas.openxmlformats.org/officeDocument/2006/relationships/hyperlink" Target="http://brewminate.com/shakespeares-astronomy/" TargetMode="External"/><Relationship Id="rId4" Type="http://schemas.openxmlformats.org/officeDocument/2006/relationships/image" Target="../media/image2.jpeg"/><Relationship Id="rId9" Type="http://schemas.openxmlformats.org/officeDocument/2006/relationships/hyperlink" Target="http://www.antrophistoria.com/2016/01/el-enigma-de-william-shakespeare.html"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fr.wikipedia.org/wiki/William_Shakespeare"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customXml" Target="../ink/ink1.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File:Elizabeth_I_(Armada_Portrait).jpg"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asiapacificreport.nz/2021/03/10/royal-family-cant-keep-ignoring-its-colonialist-past-and-racist-present/" TargetMode="External"/><Relationship Id="rId3" Type="http://schemas.openxmlformats.org/officeDocument/2006/relationships/hyperlink" Target="http://en.wikipedia.org/wiki/File:Palace_of_Westminster.jpg" TargetMode="External"/><Relationship Id="rId7" Type="http://schemas.openxmlformats.org/officeDocument/2006/relationships/image" Target="../media/image13.jpeg"/><Relationship Id="rId12" Type="http://schemas.openxmlformats.org/officeDocument/2006/relationships/hyperlink" Target="http://en.wikipedia.org/wiki/File:Tower_of_London,_Traitors_Gate.jpg"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5.jpeg"/><Relationship Id="rId5" Type="http://schemas.openxmlformats.org/officeDocument/2006/relationships/hyperlink" Target="http://en.wikipedia.org/wiki/file:william_cecil,_1st_baron_burghley_from_npg_(2).jpg" TargetMode="External"/><Relationship Id="rId10" Type="http://schemas.openxmlformats.org/officeDocument/2006/relationships/hyperlink" Target="https://www.flickr.com/photos/jayembee69/9385870812" TargetMode="External"/><Relationship Id="rId4" Type="http://schemas.openxmlformats.org/officeDocument/2006/relationships/image" Target="../media/image11.jpeg"/><Relationship Id="rId9"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hyperlink" Target="https://beingbess.blogspot.com/2015/01/on-this-day-in-elizabethan-history.html" TargetMode="External"/><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human.libretexts.org/Bookshelves/Art/SmartHistory_of_Art/08:_Europe_1300_-_1800/8.09:_Northern_Europe_in_the_16th_century-_Renaissance_and_Mannerism" TargetMode="Externa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esciclopedia.org/wiki/Isabel_I_da_Inglaterra" TargetMode="External"/><Relationship Id="rId2" Type="http://schemas.openxmlformats.org/officeDocument/2006/relationships/image" Target="../media/image21.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All About William Shakespeare and Elizabethan Life &amp; Society</a:t>
            </a:r>
          </a:p>
        </p:txBody>
      </p:sp>
      <p:sp>
        <p:nvSpPr>
          <p:cNvPr id="3" name="Subtitle 2"/>
          <p:cNvSpPr>
            <a:spLocks noGrp="1"/>
          </p:cNvSpPr>
          <p:nvPr>
            <p:ph type="subTitle" idx="1"/>
          </p:nvPr>
        </p:nvSpPr>
        <p:spPr/>
        <p:txBody>
          <a:bodyPr vert="horz" lIns="91440" tIns="45720" rIns="91440" bIns="45720" rtlCol="0" anchor="t">
            <a:normAutofit/>
          </a:bodyPr>
          <a:lstStyle/>
          <a:p>
            <a:r>
              <a:rPr lang="en-US" dirty="0"/>
              <a:t>A collaborative presentation by Year 6 (2024-2025)</a:t>
            </a:r>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B6BC0-BD64-CE50-0DCB-FCEF7F43504E}"/>
              </a:ext>
            </a:extLst>
          </p:cNvPr>
          <p:cNvSpPr>
            <a:spLocks noGrp="1"/>
          </p:cNvSpPr>
          <p:nvPr>
            <p:ph type="title"/>
          </p:nvPr>
        </p:nvSpPr>
        <p:spPr>
          <a:xfrm>
            <a:off x="1018586" y="257695"/>
            <a:ext cx="12132432" cy="1456666"/>
          </a:xfrm>
        </p:spPr>
        <p:txBody>
          <a:bodyPr vert="horz" lIns="91440" tIns="45720" rIns="91440" bIns="45720" rtlCol="0" anchor="ctr">
            <a:normAutofit/>
          </a:bodyPr>
          <a:lstStyle/>
          <a:p>
            <a:r>
              <a:rPr lang="en-US" i="1" u="sng">
                <a:latin typeface="Gill Sans MT"/>
              </a:rPr>
              <a:t>Shakespeare's Life and Family Background</a:t>
            </a:r>
          </a:p>
        </p:txBody>
      </p:sp>
      <p:sp>
        <p:nvSpPr>
          <p:cNvPr id="3" name="Content Placeholder 2">
            <a:extLst>
              <a:ext uri="{FF2B5EF4-FFF2-40B4-BE49-F238E27FC236}">
                <a16:creationId xmlns:a16="http://schemas.microsoft.com/office/drawing/2014/main" id="{FDD49461-75A6-D3FA-ABF7-3EF99CEAD42D}"/>
              </a:ext>
            </a:extLst>
          </p:cNvPr>
          <p:cNvSpPr>
            <a:spLocks noGrp="1"/>
          </p:cNvSpPr>
          <p:nvPr>
            <p:ph sz="half" idx="2"/>
          </p:nvPr>
        </p:nvSpPr>
        <p:spPr>
          <a:xfrm>
            <a:off x="698920" y="1390264"/>
            <a:ext cx="7433942" cy="5460472"/>
          </a:xfrm>
        </p:spPr>
        <p:txBody>
          <a:bodyPr vert="horz" lIns="91440" tIns="45720" rIns="91440" bIns="45720" rtlCol="0" anchor="t">
            <a:normAutofit/>
          </a:bodyPr>
          <a:lstStyle/>
          <a:p>
            <a:pPr marL="0" indent="0">
              <a:buNone/>
            </a:pPr>
            <a:r>
              <a:rPr lang="en-US" i="1"/>
              <a:t>He was born 23rd April 1564 and died on the 23rd April 1616,  he was 52 when he died. He was born in the English City of Stratford-Upon-Avon about 100 miles in the northwest of London. His first ever show was Henry the 6th part one.</a:t>
            </a:r>
          </a:p>
          <a:p>
            <a:pPr marL="0" indent="0">
              <a:buNone/>
            </a:pPr>
            <a:r>
              <a:rPr lang="en-US" i="1"/>
              <a:t>His last show was The Tempest in 1611. </a:t>
            </a:r>
          </a:p>
          <a:p>
            <a:pPr marL="0" indent="0">
              <a:buNone/>
            </a:pPr>
            <a:r>
              <a:rPr lang="en-US" i="1"/>
              <a:t>                                                                    </a:t>
            </a:r>
            <a:endParaRPr lang="en-US"/>
          </a:p>
          <a:p>
            <a:pPr marL="0" indent="0">
              <a:buNone/>
            </a:pPr>
            <a:endParaRPr lang="en-US" i="1"/>
          </a:p>
        </p:txBody>
      </p:sp>
      <p:sp>
        <p:nvSpPr>
          <p:cNvPr id="24" name="Date Placeholder 6">
            <a:extLst>
              <a:ext uri="{FF2B5EF4-FFF2-40B4-BE49-F238E27FC236}">
                <a16:creationId xmlns:a16="http://schemas.microsoft.com/office/drawing/2014/main" id="{71CB9C96-C2F3-0C62-EE3F-44CDA7AEBBC1}"/>
              </a:ext>
            </a:extLst>
          </p:cNvPr>
          <p:cNvSpPr>
            <a:spLocks noGrp="1"/>
          </p:cNvSpPr>
          <p:nvPr>
            <p:ph type="dt" sz="half" idx="10"/>
          </p:nvPr>
        </p:nvSpPr>
        <p:spPr/>
        <p:txBody>
          <a:bodyPr/>
          <a:lstStyle/>
          <a:p>
            <a:pPr>
              <a:spcAft>
                <a:spcPts val="600"/>
              </a:spcAft>
            </a:pPr>
            <a:fld id="{E576541A-A0EA-4666-B41E-B4A61D19EDBE}" type="datetime1">
              <a:pPr>
                <a:spcAft>
                  <a:spcPts val="600"/>
                </a:spcAft>
              </a:pPr>
              <a:t>2/19/2025</a:t>
            </a:fld>
            <a:endParaRPr lang="en-US"/>
          </a:p>
        </p:txBody>
      </p:sp>
      <p:sp>
        <p:nvSpPr>
          <p:cNvPr id="25" name="Footer Placeholder 7">
            <a:extLst>
              <a:ext uri="{FF2B5EF4-FFF2-40B4-BE49-F238E27FC236}">
                <a16:creationId xmlns:a16="http://schemas.microsoft.com/office/drawing/2014/main" id="{9218366F-9848-2364-1E7C-BE9E7FF7E93C}"/>
              </a:ext>
            </a:extLst>
          </p:cNvPr>
          <p:cNvSpPr>
            <a:spLocks noGrp="1"/>
          </p:cNvSpPr>
          <p:nvPr>
            <p:ph type="ftr" sz="quarter" idx="11"/>
          </p:nvPr>
        </p:nvSpPr>
        <p:spPr>
          <a:xfrm>
            <a:off x="-450273" y="6787079"/>
            <a:ext cx="12660085" cy="405946"/>
          </a:xfrm>
        </p:spPr>
        <p:txBody>
          <a:bodyPr/>
          <a:lstStyle/>
          <a:p>
            <a:endParaRPr lang="en-US"/>
          </a:p>
        </p:txBody>
      </p:sp>
      <p:sp>
        <p:nvSpPr>
          <p:cNvPr id="26" name="Slide Number Placeholder 8">
            <a:extLst>
              <a:ext uri="{FF2B5EF4-FFF2-40B4-BE49-F238E27FC236}">
                <a16:creationId xmlns:a16="http://schemas.microsoft.com/office/drawing/2014/main" id="{1447980D-C813-49C6-D2EE-462789A9C61E}"/>
              </a:ext>
            </a:extLst>
          </p:cNvPr>
          <p:cNvSpPr>
            <a:spLocks noGrp="1"/>
          </p:cNvSpPr>
          <p:nvPr>
            <p:ph type="sldNum" sz="quarter" idx="12"/>
          </p:nvPr>
        </p:nvSpPr>
        <p:spPr/>
        <p:txBody>
          <a:bodyPr/>
          <a:lstStyle/>
          <a:p>
            <a:pPr>
              <a:spcAft>
                <a:spcPts val="600"/>
              </a:spcAft>
            </a:pPr>
            <a:endParaRPr lang="en-US" dirty="0"/>
          </a:p>
        </p:txBody>
      </p:sp>
      <p:pic>
        <p:nvPicPr>
          <p:cNvPr id="4" name="Picture 3" descr="A painting of a person&#10;&#10;AI-generated content may be incorrect.">
            <a:extLst>
              <a:ext uri="{FF2B5EF4-FFF2-40B4-BE49-F238E27FC236}">
                <a16:creationId xmlns:a16="http://schemas.microsoft.com/office/drawing/2014/main" id="{A396FF2C-6F00-C316-212E-1398FA96D0D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728909" y="4059973"/>
            <a:ext cx="2141520" cy="187898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3" name="Picture 12" descr="A person with a beard touching his head&#10;&#10;AI-generated content may be incorrect.">
            <a:extLst>
              <a:ext uri="{FF2B5EF4-FFF2-40B4-BE49-F238E27FC236}">
                <a16:creationId xmlns:a16="http://schemas.microsoft.com/office/drawing/2014/main" id="{1B85012A-A3F6-AC62-8D0A-EC935891B9B9}"/>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2053683" y="4005146"/>
            <a:ext cx="1997928" cy="198863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Picture 4" descr="A portrait of a person with a mustache&#10;&#10;AI-generated content may be incorrect.">
            <a:extLst>
              <a:ext uri="{FF2B5EF4-FFF2-40B4-BE49-F238E27FC236}">
                <a16:creationId xmlns:a16="http://schemas.microsoft.com/office/drawing/2014/main" id="{C69EDEF5-A34E-6048-A8BA-7E0DFFF1E030}"/>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5584903" y="4023035"/>
            <a:ext cx="2769219" cy="1887809"/>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26F1CD7B-D10A-5A23-2B24-F6AAE0687CDA}"/>
              </a:ext>
            </a:extLst>
          </p:cNvPr>
          <p:cNvSpPr txBox="1"/>
          <p:nvPr/>
        </p:nvSpPr>
        <p:spPr>
          <a:xfrm>
            <a:off x="2667000" y="5362575"/>
            <a:ext cx="6858000" cy="317500"/>
          </a:xfrm>
          <a:prstGeom prst="rect">
            <a:avLst/>
          </a:prstGeom>
        </p:spPr>
        <p:txBody>
          <a:bodyPr lIns="91440" tIns="45720" rIns="91440" bIns="45720" anchor="t">
            <a:normAutofit fontScale="92500" lnSpcReduction="20000"/>
          </a:bodyPr>
          <a:lstStyle/>
          <a:p>
            <a:r>
              <a:rPr lang="en-US"/>
              <a:t> </a:t>
            </a:r>
          </a:p>
        </p:txBody>
      </p:sp>
      <p:pic>
        <p:nvPicPr>
          <p:cNvPr id="14" name="Picture 13" descr="A person with a beard&#10;&#10;AI-generated content may be incorrect.">
            <a:extLst>
              <a:ext uri="{FF2B5EF4-FFF2-40B4-BE49-F238E27FC236}">
                <a16:creationId xmlns:a16="http://schemas.microsoft.com/office/drawing/2014/main" id="{ED242E25-3225-EC4B-9564-AA175B9157B8}"/>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102221" y="3984053"/>
            <a:ext cx="2546197" cy="211445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TextBox 14">
            <a:extLst>
              <a:ext uri="{FF2B5EF4-FFF2-40B4-BE49-F238E27FC236}">
                <a16:creationId xmlns:a16="http://schemas.microsoft.com/office/drawing/2014/main" id="{4838B216-A339-4B5F-B2BD-C4CFCFCE3FC2}"/>
              </a:ext>
            </a:extLst>
          </p:cNvPr>
          <p:cNvSpPr txBox="1"/>
          <p:nvPr/>
        </p:nvSpPr>
        <p:spPr>
          <a:xfrm>
            <a:off x="1524000" y="6275388"/>
            <a:ext cx="9144000" cy="317500"/>
          </a:xfrm>
          <a:prstGeom prst="rect">
            <a:avLst/>
          </a:prstGeom>
        </p:spPr>
        <p:txBody>
          <a:bodyPr lIns="91440" tIns="45720" rIns="91440" bIns="45720" anchor="t">
            <a:normAutofit fontScale="92500" lnSpcReduction="20000"/>
          </a:bodyPr>
          <a:lstStyle/>
          <a:p>
            <a:r>
              <a:rPr lang="en-US"/>
              <a:t>.</a:t>
            </a:r>
          </a:p>
        </p:txBody>
      </p:sp>
    </p:spTree>
    <p:extLst>
      <p:ext uri="{BB962C8B-B14F-4D97-AF65-F5344CB8AC3E}">
        <p14:creationId xmlns:p14="http://schemas.microsoft.com/office/powerpoint/2010/main" val="403297581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E90C5-9AAC-530C-7A7B-5B765B2C3B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B5B5EA-57D2-9AAA-5874-B9713C01BECD}"/>
              </a:ext>
            </a:extLst>
          </p:cNvPr>
          <p:cNvSpPr>
            <a:spLocks noGrp="1"/>
          </p:cNvSpPr>
          <p:nvPr>
            <p:ph type="title"/>
          </p:nvPr>
        </p:nvSpPr>
        <p:spPr/>
        <p:txBody>
          <a:bodyPr/>
          <a:lstStyle/>
          <a:p>
            <a:r>
              <a:rPr lang="en-US" i="1" u="sng" dirty="0">
                <a:latin typeface="Gill Sans MT"/>
              </a:rPr>
              <a:t>Shakespeare's Life and Family Background</a:t>
            </a:r>
          </a:p>
        </p:txBody>
      </p:sp>
      <p:sp>
        <p:nvSpPr>
          <p:cNvPr id="3" name="Content Placeholder 2">
            <a:extLst>
              <a:ext uri="{FF2B5EF4-FFF2-40B4-BE49-F238E27FC236}">
                <a16:creationId xmlns:a16="http://schemas.microsoft.com/office/drawing/2014/main" id="{1FFDD877-E580-FAB2-E1F4-A1853495C61D}"/>
              </a:ext>
            </a:extLst>
          </p:cNvPr>
          <p:cNvSpPr>
            <a:spLocks noGrp="1"/>
          </p:cNvSpPr>
          <p:nvPr>
            <p:ph idx="1"/>
          </p:nvPr>
        </p:nvSpPr>
        <p:spPr>
          <a:xfrm>
            <a:off x="567300" y="2087732"/>
            <a:ext cx="9889348" cy="4576980"/>
          </a:xfrm>
        </p:spPr>
        <p:txBody>
          <a:bodyPr vert="horz" lIns="91440" tIns="45720" rIns="91440" bIns="45720" rtlCol="0" anchor="t">
            <a:normAutofit lnSpcReduction="10000"/>
          </a:bodyPr>
          <a:lstStyle/>
          <a:p>
            <a:pPr marL="0" indent="0">
              <a:buNone/>
            </a:pPr>
            <a:r>
              <a:rPr lang="en-US" sz="2400" dirty="0"/>
              <a:t>William had 7 siblings, unfortunately two older</a:t>
            </a:r>
            <a:r>
              <a:rPr lang="en-GB" sz="2400" dirty="0"/>
              <a:t> sisters died </a:t>
            </a:r>
            <a:endParaRPr lang="en-US" dirty="0"/>
          </a:p>
          <a:p>
            <a:pPr marL="0" indent="0">
              <a:buNone/>
            </a:pPr>
            <a:r>
              <a:rPr lang="en-GB" sz="2400" dirty="0"/>
              <a:t>before he was born,  he was the oldest in the remaining 5.</a:t>
            </a:r>
            <a:endParaRPr lang="en-US" dirty="0"/>
          </a:p>
          <a:p>
            <a:pPr marL="0" indent="0">
              <a:buNone/>
            </a:pPr>
            <a:r>
              <a:rPr lang="en-GB" sz="2400" dirty="0"/>
              <a:t> Shakespeare lived down Henley Street growing up with his big family, his parents were John Shakespeare  and Mary Arden. John worked as a glove-maker and a leather worker, his wife Mary Arden a heiress.</a:t>
            </a:r>
          </a:p>
          <a:p>
            <a:pPr marL="0" indent="0">
              <a:buNone/>
            </a:pPr>
            <a:r>
              <a:rPr lang="en-GB" sz="2400" dirty="0"/>
              <a:t>When William turned eighteen, he married Anne Hathaway . Anne was eight years older than Shakespeare  when they got married.</a:t>
            </a:r>
          </a:p>
          <a:p>
            <a:pPr marL="0" indent="0">
              <a:buNone/>
            </a:pPr>
            <a:r>
              <a:rPr lang="en-GB" sz="2400" dirty="0"/>
              <a:t>They soon had a family  including a daughter named Susanna and twins named Hamnet and Judith.</a:t>
            </a:r>
          </a:p>
          <a:p>
            <a:pPr marL="0" indent="0">
              <a:buNone/>
            </a:pPr>
            <a:endParaRPr lang="en-GB" sz="2400"/>
          </a:p>
          <a:p>
            <a:pPr marL="0" indent="0">
              <a:buNone/>
            </a:pPr>
            <a:endParaRPr lang="en-GB" sz="2400"/>
          </a:p>
        </p:txBody>
      </p:sp>
      <p:pic>
        <p:nvPicPr>
          <p:cNvPr id="4" name="Picture 3" descr="A close-up of a person&#10;&#10;AI-generated content may be incorrect.">
            <a:extLst>
              <a:ext uri="{FF2B5EF4-FFF2-40B4-BE49-F238E27FC236}">
                <a16:creationId xmlns:a16="http://schemas.microsoft.com/office/drawing/2014/main" id="{25745C45-3101-7ABF-4138-EAB83F165133}"/>
              </a:ext>
            </a:extLst>
          </p:cNvPr>
          <p:cNvPicPr>
            <a:picLocks noChangeAspect="1"/>
          </p:cNvPicPr>
          <p:nvPr/>
        </p:nvPicPr>
        <p:blipFill>
          <a:blip r:embed="rId2">
            <a:extLst>
              <a:ext uri="{837473B0-CC2E-450A-ABE3-18F120FF3D39}">
                <a1611:picAttrSrcUrl xmlns:a1611="http://schemas.microsoft.com/office/drawing/2016/11/main" r:id="rId3"/>
              </a:ext>
            </a:extLst>
          </a:blip>
          <a:srcRect l="434" t="-1931" r="-977" b="347"/>
          <a:stretch/>
        </p:blipFill>
        <p:spPr>
          <a:xfrm>
            <a:off x="9433466" y="3136"/>
            <a:ext cx="2757685" cy="2683264"/>
          </a:xfrm>
          <a:prstGeom prst="rect">
            <a:avLst/>
          </a:prstGeom>
        </p:spPr>
      </p:pic>
    </p:spTree>
    <p:extLst>
      <p:ext uri="{BB962C8B-B14F-4D97-AF65-F5344CB8AC3E}">
        <p14:creationId xmlns:p14="http://schemas.microsoft.com/office/powerpoint/2010/main" val="28668426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7772C-7313-2A26-7A8C-F6C16E68644F}"/>
              </a:ext>
            </a:extLst>
          </p:cNvPr>
          <p:cNvSpPr>
            <a:spLocks noGrp="1"/>
          </p:cNvSpPr>
          <p:nvPr>
            <p:ph type="title"/>
          </p:nvPr>
        </p:nvSpPr>
        <p:spPr>
          <a:xfrm>
            <a:off x="1974440" y="-3191"/>
            <a:ext cx="7945903" cy="2003314"/>
          </a:xfrm>
        </p:spPr>
        <p:txBody>
          <a:bodyPr vert="horz" lIns="91440" tIns="45720" rIns="91440" bIns="45720" rtlCol="0" anchor="ctr">
            <a:noAutofit/>
          </a:bodyPr>
          <a:lstStyle/>
          <a:p>
            <a:r>
              <a:rPr lang="en-US" sz="3200" i="1">
                <a:latin typeface="Lucida Calligraphy"/>
              </a:rPr>
              <a:t>Globe Theatre &amp; Elizabethan Theatre/Drama/Acting and Shows.</a:t>
            </a:r>
          </a:p>
        </p:txBody>
      </p:sp>
      <p:sp>
        <p:nvSpPr>
          <p:cNvPr id="3" name="Content Placeholder 2">
            <a:extLst>
              <a:ext uri="{FF2B5EF4-FFF2-40B4-BE49-F238E27FC236}">
                <a16:creationId xmlns:a16="http://schemas.microsoft.com/office/drawing/2014/main" id="{FF8647D4-C6F1-531F-0C9A-5F53B21AA77B}"/>
              </a:ext>
            </a:extLst>
          </p:cNvPr>
          <p:cNvSpPr>
            <a:spLocks noGrp="1"/>
          </p:cNvSpPr>
          <p:nvPr>
            <p:ph sz="half" idx="1"/>
          </p:nvPr>
        </p:nvSpPr>
        <p:spPr>
          <a:xfrm>
            <a:off x="474373" y="2199244"/>
            <a:ext cx="11247491" cy="2259030"/>
          </a:xfrm>
        </p:spPr>
        <p:txBody>
          <a:bodyPr vert="horz" lIns="91440" tIns="45720" rIns="91440" bIns="45720" rtlCol="0" anchor="t">
            <a:normAutofit fontScale="25000" lnSpcReduction="20000"/>
          </a:bodyPr>
          <a:lstStyle/>
          <a:p>
            <a:pPr>
              <a:lnSpc>
                <a:spcPct val="100000"/>
              </a:lnSpc>
            </a:pPr>
            <a:r>
              <a:rPr lang="en-US" sz="8000" dirty="0"/>
              <a:t>The plays in Elizabethan times had to be performed in daylight because unlike modern days they had no electricity for lights.</a:t>
            </a:r>
          </a:p>
          <a:p>
            <a:pPr>
              <a:lnSpc>
                <a:spcPct val="100000"/>
              </a:lnSpc>
            </a:pPr>
            <a:r>
              <a:rPr lang="en-US" sz="8000" dirty="0"/>
              <a:t>The original Globe theatre could seat 3,000 people and 1,000 people standing.</a:t>
            </a:r>
          </a:p>
          <a:p>
            <a:pPr>
              <a:lnSpc>
                <a:spcPct val="100000"/>
              </a:lnSpc>
            </a:pPr>
            <a:r>
              <a:rPr lang="en-US" sz="8000" dirty="0"/>
              <a:t>William </a:t>
            </a:r>
            <a:r>
              <a:rPr lang="en-GB" sz="8000" dirty="0"/>
              <a:t>Shakespeare had made plays for the Globe Theatre including Romeo and Juliet , A Midsummer Night's dream, Macbeth, King Lear and Othello. </a:t>
            </a:r>
          </a:p>
          <a:p>
            <a:pPr>
              <a:lnSpc>
                <a:spcPct val="100000"/>
              </a:lnSpc>
            </a:pPr>
            <a:r>
              <a:rPr lang="en-GB" sz="8000" dirty="0"/>
              <a:t>Plays were only performed by men even if there was a female character.</a:t>
            </a:r>
          </a:p>
          <a:p>
            <a:pPr>
              <a:lnSpc>
                <a:spcPct val="100000"/>
              </a:lnSpc>
            </a:pPr>
            <a:r>
              <a:rPr lang="en-GB" sz="8000" dirty="0"/>
              <a:t>William Shakespeare's first play for the Globe Theatre was Julius Ceasar. </a:t>
            </a:r>
          </a:p>
          <a:p>
            <a:pPr>
              <a:lnSpc>
                <a:spcPct val="100000"/>
              </a:lnSpc>
            </a:pPr>
            <a:endParaRPr lang="en-GB" sz="8000"/>
          </a:p>
          <a:p>
            <a:pPr>
              <a:lnSpc>
                <a:spcPct val="100000"/>
              </a:lnSpc>
            </a:pPr>
            <a:endParaRPr lang="en-GB" sz="4000"/>
          </a:p>
          <a:p>
            <a:pPr>
              <a:lnSpc>
                <a:spcPct val="100000"/>
              </a:lnSpc>
            </a:pPr>
            <a:endParaRPr lang="en-GB" sz="3600"/>
          </a:p>
          <a:p>
            <a:pPr>
              <a:lnSpc>
                <a:spcPct val="100000"/>
              </a:lnSpc>
            </a:pPr>
            <a:endParaRPr lang="en-GB" sz="3600"/>
          </a:p>
          <a:p>
            <a:pPr>
              <a:lnSpc>
                <a:spcPct val="100000"/>
              </a:lnSpc>
            </a:pPr>
            <a:endParaRPr lang="en-GB" sz="1800"/>
          </a:p>
          <a:p>
            <a:pPr marL="0" indent="0">
              <a:lnSpc>
                <a:spcPct val="100000"/>
              </a:lnSpc>
              <a:buNone/>
            </a:pPr>
            <a:endParaRPr lang="en-GB" sz="1800"/>
          </a:p>
          <a:p>
            <a:pPr marL="0" indent="0">
              <a:lnSpc>
                <a:spcPct val="100000"/>
              </a:lnSpc>
              <a:buNone/>
            </a:pPr>
            <a:r>
              <a:rPr lang="en-GB" sz="1800"/>
              <a:t>   </a:t>
            </a:r>
            <a:endParaRPr lang="en-GB"/>
          </a:p>
        </p:txBody>
      </p:sp>
      <p:sp>
        <p:nvSpPr>
          <p:cNvPr id="9" name="Date Placeholder 4">
            <a:extLst>
              <a:ext uri="{FF2B5EF4-FFF2-40B4-BE49-F238E27FC236}">
                <a16:creationId xmlns:a16="http://schemas.microsoft.com/office/drawing/2014/main" id="{093A520E-7913-ECB4-F421-265231A659FE}"/>
              </a:ext>
            </a:extLst>
          </p:cNvPr>
          <p:cNvSpPr>
            <a:spLocks noGrp="1"/>
          </p:cNvSpPr>
          <p:nvPr>
            <p:ph type="dt" sz="half" idx="10"/>
          </p:nvPr>
        </p:nvSpPr>
        <p:spPr/>
        <p:txBody>
          <a:bodyPr/>
          <a:lstStyle/>
          <a:p>
            <a:pPr>
              <a:spcAft>
                <a:spcPts val="600"/>
              </a:spcAft>
            </a:pPr>
            <a:fld id="{5E7B7CB8-D18E-4869-A09F-4A588C5A3BA0}" type="datetime1">
              <a:rPr/>
              <a:pPr>
                <a:spcAft>
                  <a:spcPts val="600"/>
                </a:spcAft>
              </a:pPr>
              <a:t>2/19/2025</a:t>
            </a:fld>
            <a:endParaRPr lang="en-US"/>
          </a:p>
        </p:txBody>
      </p:sp>
      <p:sp>
        <p:nvSpPr>
          <p:cNvPr id="13" name="Slide Number Placeholder 6">
            <a:extLst>
              <a:ext uri="{FF2B5EF4-FFF2-40B4-BE49-F238E27FC236}">
                <a16:creationId xmlns:a16="http://schemas.microsoft.com/office/drawing/2014/main" id="{56E1F458-2424-E02F-5617-3C309EF3A922}"/>
              </a:ext>
            </a:extLst>
          </p:cNvPr>
          <p:cNvSpPr>
            <a:spLocks noGrp="1"/>
          </p:cNvSpPr>
          <p:nvPr>
            <p:ph type="sldNum" sz="quarter" idx="12"/>
          </p:nvPr>
        </p:nvSpPr>
        <p:spPr/>
        <p:txBody>
          <a:bodyPr/>
          <a:lstStyle/>
          <a:p>
            <a:pPr>
              <a:spcAft>
                <a:spcPts val="600"/>
              </a:spcAft>
            </a:pPr>
            <a:endParaRPr lang="en-US"/>
          </a:p>
        </p:txBody>
      </p:sp>
      <p:pic>
        <p:nvPicPr>
          <p:cNvPr id="6" name="Picture 5" descr="A drawing of a building&#10;&#10;AI-generated content may be incorrect.">
            <a:extLst>
              <a:ext uri="{FF2B5EF4-FFF2-40B4-BE49-F238E27FC236}">
                <a16:creationId xmlns:a16="http://schemas.microsoft.com/office/drawing/2014/main" id="{552C1992-DA1D-2B1A-2D2D-0AD5441507D7}"/>
              </a:ext>
            </a:extLst>
          </p:cNvPr>
          <p:cNvPicPr>
            <a:picLocks noChangeAspect="1"/>
          </p:cNvPicPr>
          <p:nvPr/>
        </p:nvPicPr>
        <p:blipFill>
          <a:blip r:embed="rId2"/>
          <a:stretch>
            <a:fillRect/>
          </a:stretch>
        </p:blipFill>
        <p:spPr>
          <a:xfrm>
            <a:off x="123477" y="123912"/>
            <a:ext cx="1766307" cy="158138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4" name="Picture 3">
            <a:extLst>
              <a:ext uri="{FF2B5EF4-FFF2-40B4-BE49-F238E27FC236}">
                <a16:creationId xmlns:a16="http://schemas.microsoft.com/office/drawing/2014/main" id="{16E709CB-72D2-71E0-57AF-648AFE09E2F4}"/>
              </a:ext>
            </a:extLst>
          </p:cNvPr>
          <p:cNvPicPr>
            <a:picLocks noChangeAspect="1"/>
          </p:cNvPicPr>
          <p:nvPr/>
        </p:nvPicPr>
        <p:blipFill>
          <a:blip r:embed="rId3"/>
          <a:stretch>
            <a:fillRect/>
          </a:stretch>
        </p:blipFill>
        <p:spPr>
          <a:xfrm>
            <a:off x="10046531" y="82898"/>
            <a:ext cx="2145914" cy="169638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5" name="Picture 4" descr="A drawing of a round building&#10;&#10;AI-generated content may be incorrect.">
            <a:extLst>
              <a:ext uri="{FF2B5EF4-FFF2-40B4-BE49-F238E27FC236}">
                <a16:creationId xmlns:a16="http://schemas.microsoft.com/office/drawing/2014/main" id="{C446F629-8F32-8B93-37DF-C9541E940A72}"/>
              </a:ext>
            </a:extLst>
          </p:cNvPr>
          <p:cNvPicPr>
            <a:picLocks noChangeAspect="1"/>
          </p:cNvPicPr>
          <p:nvPr/>
        </p:nvPicPr>
        <p:blipFill>
          <a:blip r:embed="rId4"/>
          <a:stretch>
            <a:fillRect/>
          </a:stretch>
        </p:blipFill>
        <p:spPr>
          <a:xfrm>
            <a:off x="8696952" y="4435294"/>
            <a:ext cx="3490431" cy="2420354"/>
          </a:xfrm>
          <a:prstGeom prst="rect">
            <a:avLst/>
          </a:prstGeom>
        </p:spPr>
      </p:pic>
      <mc:AlternateContent xmlns:mc="http://schemas.openxmlformats.org/markup-compatibility/2006" xmlns:p14="http://schemas.microsoft.com/office/powerpoint/2010/main">
        <mc:Choice Requires="p14">
          <p:contentPart p14:bwMode="auto" r:id="rId5">
            <p14:nvContentPartPr>
              <p14:cNvPr id="17" name="Ink 16">
                <a:extLst>
                  <a:ext uri="{FF2B5EF4-FFF2-40B4-BE49-F238E27FC236}">
                    <a16:creationId xmlns:a16="http://schemas.microsoft.com/office/drawing/2014/main" id="{7C6F7ABB-2BE2-BF7C-F3F9-7CF8862FFC9F}"/>
                  </a:ext>
                </a:extLst>
              </p14:cNvPr>
              <p14:cNvContentPartPr/>
              <p14:nvPr/>
            </p14:nvContentPartPr>
            <p14:xfrm>
              <a:off x="1962162" y="3487412"/>
              <a:ext cx="14868" cy="14868"/>
            </p14:xfrm>
          </p:contentPart>
        </mc:Choice>
        <mc:Fallback xmlns="">
          <p:pic>
            <p:nvPicPr>
              <p:cNvPr id="17" name="Ink 16">
                <a:extLst>
                  <a:ext uri="{FF2B5EF4-FFF2-40B4-BE49-F238E27FC236}">
                    <a16:creationId xmlns:a16="http://schemas.microsoft.com/office/drawing/2014/main" id="{7C6F7ABB-2BE2-BF7C-F3F9-7CF8862FFC9F}"/>
                  </a:ext>
                </a:extLst>
              </p:cNvPr>
              <p:cNvPicPr/>
              <p:nvPr/>
            </p:nvPicPr>
            <p:blipFill>
              <a:blip r:embed="rId6"/>
              <a:stretch>
                <a:fillRect/>
              </a:stretch>
            </p:blipFill>
            <p:spPr>
              <a:xfrm>
                <a:off x="1218762" y="2744012"/>
                <a:ext cx="1486800" cy="1486800"/>
              </a:xfrm>
              <a:prstGeom prst="rect">
                <a:avLst/>
              </a:prstGeom>
            </p:spPr>
          </p:pic>
        </mc:Fallback>
      </mc:AlternateContent>
    </p:spTree>
    <p:extLst>
      <p:ext uri="{BB962C8B-B14F-4D97-AF65-F5344CB8AC3E}">
        <p14:creationId xmlns:p14="http://schemas.microsoft.com/office/powerpoint/2010/main" val="38308470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3CBDB-921A-979A-0D2A-7172078F0B86}"/>
              </a:ext>
            </a:extLst>
          </p:cNvPr>
          <p:cNvSpPr>
            <a:spLocks noGrp="1"/>
          </p:cNvSpPr>
          <p:nvPr>
            <p:ph type="title"/>
          </p:nvPr>
        </p:nvSpPr>
        <p:spPr/>
        <p:txBody>
          <a:bodyPr vert="horz" lIns="91440" tIns="45720" rIns="91440" bIns="45720" rtlCol="0" anchor="ctr">
            <a:noAutofit/>
          </a:bodyPr>
          <a:lstStyle/>
          <a:p>
            <a:r>
              <a:rPr lang="en-US" i="1" dirty="0">
                <a:latin typeface="Lucida Calligraphy"/>
              </a:rPr>
              <a:t>Globe Theatre &amp; Elizabethan Theatre/Drama/acting and shows</a:t>
            </a:r>
          </a:p>
        </p:txBody>
      </p:sp>
      <p:sp>
        <p:nvSpPr>
          <p:cNvPr id="12" name="Content Placeholder 11">
            <a:extLst>
              <a:ext uri="{FF2B5EF4-FFF2-40B4-BE49-F238E27FC236}">
                <a16:creationId xmlns:a16="http://schemas.microsoft.com/office/drawing/2014/main" id="{2B694C55-C64B-AD81-63E1-35D88888A24C}"/>
              </a:ext>
            </a:extLst>
          </p:cNvPr>
          <p:cNvSpPr>
            <a:spLocks noGrp="1"/>
          </p:cNvSpPr>
          <p:nvPr>
            <p:ph idx="1"/>
          </p:nvPr>
        </p:nvSpPr>
        <p:spPr>
          <a:xfrm>
            <a:off x="595178" y="2468731"/>
            <a:ext cx="10168128" cy="3694176"/>
          </a:xfrm>
        </p:spPr>
        <p:txBody>
          <a:bodyPr vert="horz" lIns="91440" tIns="45720" rIns="91440" bIns="45720" rtlCol="0" anchor="t">
            <a:normAutofit/>
          </a:bodyPr>
          <a:lstStyle/>
          <a:p>
            <a:pPr marL="0" indent="0">
              <a:buNone/>
            </a:pPr>
            <a:r>
              <a:rPr lang="en-US" dirty="0"/>
              <a:t> </a:t>
            </a:r>
            <a:r>
              <a:rPr lang="en-US" sz="1800" dirty="0"/>
              <a:t>The Globe Theatre is a 20-sided shape also commonly known as an </a:t>
            </a:r>
            <a:r>
              <a:rPr lang="en-US" sz="1800" dirty="0" err="1"/>
              <a:t>Icosagon</a:t>
            </a:r>
            <a:r>
              <a:rPr lang="en-US" sz="1800" dirty="0"/>
              <a:t>.</a:t>
            </a:r>
            <a:endParaRPr lang="en-US"/>
          </a:p>
          <a:p>
            <a:r>
              <a:rPr lang="en-US" sz="1800" i="1" dirty="0"/>
              <a:t>The Globe Theatre was built in 1955 and destroyed  by a fire on the 26 of June 1613 and rebuilt in 1642 on the south side of the River Thames.</a:t>
            </a:r>
          </a:p>
          <a:p>
            <a:r>
              <a:rPr lang="en-US" sz="1800" dirty="0"/>
              <a:t>The Globe Theatre is open air, so they often have spare coats.</a:t>
            </a:r>
          </a:p>
          <a:p>
            <a:r>
              <a:rPr lang="en-US" sz="1800" dirty="0"/>
              <a:t>It is called the Globe Theatre after the figure of Hercules carrying the globe on his back.</a:t>
            </a:r>
          </a:p>
          <a:p>
            <a:endParaRPr lang="en-US" sz="1800"/>
          </a:p>
        </p:txBody>
      </p:sp>
      <p:sp>
        <p:nvSpPr>
          <p:cNvPr id="4" name="Date Placeholder 3">
            <a:extLst>
              <a:ext uri="{FF2B5EF4-FFF2-40B4-BE49-F238E27FC236}">
                <a16:creationId xmlns:a16="http://schemas.microsoft.com/office/drawing/2014/main" id="{6BA61D15-7D68-117E-1CCE-CADDF84FA349}"/>
              </a:ext>
            </a:extLst>
          </p:cNvPr>
          <p:cNvSpPr>
            <a:spLocks noGrp="1"/>
          </p:cNvSpPr>
          <p:nvPr>
            <p:ph type="dt" sz="half" idx="10"/>
          </p:nvPr>
        </p:nvSpPr>
        <p:spPr/>
        <p:txBody>
          <a:bodyPr/>
          <a:lstStyle/>
          <a:p>
            <a:fld id="{8F5F34AE-FC52-4258-8997-731BA7941F97}" type="datetime1">
              <a:rPr/>
              <a:t>2/19/2025</a:t>
            </a:fld>
            <a:endParaRPr lang="en-US"/>
          </a:p>
        </p:txBody>
      </p:sp>
      <p:sp>
        <p:nvSpPr>
          <p:cNvPr id="6" name="Slide Number Placeholder 5">
            <a:extLst>
              <a:ext uri="{FF2B5EF4-FFF2-40B4-BE49-F238E27FC236}">
                <a16:creationId xmlns:a16="http://schemas.microsoft.com/office/drawing/2014/main" id="{15941446-0630-8D1B-E665-38228FAEA4E7}"/>
              </a:ext>
            </a:extLst>
          </p:cNvPr>
          <p:cNvSpPr>
            <a:spLocks noGrp="1"/>
          </p:cNvSpPr>
          <p:nvPr>
            <p:ph type="sldNum" sz="quarter" idx="12"/>
          </p:nvPr>
        </p:nvSpPr>
        <p:spPr/>
        <p:txBody>
          <a:bodyPr/>
          <a:lstStyle/>
          <a:p>
            <a:endParaRPr lang="en-US" dirty="0"/>
          </a:p>
        </p:txBody>
      </p:sp>
      <p:pic>
        <p:nvPicPr>
          <p:cNvPr id="10" name="Picture 9" descr="A drawing of a round building&#10;&#10;AI-generated content may be incorrect.">
            <a:extLst>
              <a:ext uri="{FF2B5EF4-FFF2-40B4-BE49-F238E27FC236}">
                <a16:creationId xmlns:a16="http://schemas.microsoft.com/office/drawing/2014/main" id="{915487F4-B527-1CA9-82A6-89869672A583}"/>
              </a:ext>
            </a:extLst>
          </p:cNvPr>
          <p:cNvPicPr>
            <a:picLocks noChangeAspect="1"/>
          </p:cNvPicPr>
          <p:nvPr/>
        </p:nvPicPr>
        <p:blipFill>
          <a:blip r:embed="rId2"/>
          <a:stretch>
            <a:fillRect/>
          </a:stretch>
        </p:blipFill>
        <p:spPr>
          <a:xfrm>
            <a:off x="8850996" y="4839874"/>
            <a:ext cx="3344148" cy="2022552"/>
          </a:xfrm>
          <a:prstGeom prst="rect">
            <a:avLst/>
          </a:prstGeom>
        </p:spPr>
      </p:pic>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ABAF6298-8141-EBE3-A7BD-85267A6CA88A}"/>
                  </a:ext>
                </a:extLst>
              </p14:cNvPr>
              <p14:cNvContentPartPr/>
              <p14:nvPr/>
            </p14:nvContentPartPr>
            <p14:xfrm>
              <a:off x="9838566" y="4387347"/>
              <a:ext cx="14343" cy="14343"/>
            </p14:xfrm>
          </p:contentPart>
        </mc:Choice>
        <mc:Fallback xmlns="">
          <p:pic>
            <p:nvPicPr>
              <p:cNvPr id="7" name="Ink 6">
                <a:extLst>
                  <a:ext uri="{FF2B5EF4-FFF2-40B4-BE49-F238E27FC236}">
                    <a16:creationId xmlns:a16="http://schemas.microsoft.com/office/drawing/2014/main" id="{ABAF6298-8141-EBE3-A7BD-85267A6CA88A}"/>
                  </a:ext>
                </a:extLst>
              </p:cNvPr>
              <p:cNvPicPr/>
              <p:nvPr/>
            </p:nvPicPr>
            <p:blipFill>
              <a:blip r:embed="rId4"/>
              <a:stretch>
                <a:fillRect/>
              </a:stretch>
            </p:blipFill>
            <p:spPr>
              <a:xfrm>
                <a:off x="9121416" y="3670197"/>
                <a:ext cx="1434300" cy="1434300"/>
              </a:xfrm>
              <a:prstGeom prst="rect">
                <a:avLst/>
              </a:prstGeom>
            </p:spPr>
          </p:pic>
        </mc:Fallback>
      </mc:AlternateContent>
    </p:spTree>
    <p:extLst>
      <p:ext uri="{BB962C8B-B14F-4D97-AF65-F5344CB8AC3E}">
        <p14:creationId xmlns:p14="http://schemas.microsoft.com/office/powerpoint/2010/main" val="44894400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3DCFF-BC13-2045-1F06-EB117A62FC98}"/>
              </a:ext>
            </a:extLst>
          </p:cNvPr>
          <p:cNvSpPr>
            <a:spLocks noGrp="1"/>
          </p:cNvSpPr>
          <p:nvPr>
            <p:ph type="title"/>
          </p:nvPr>
        </p:nvSpPr>
        <p:spPr>
          <a:xfrm>
            <a:off x="959005" y="513807"/>
            <a:ext cx="10515600" cy="1325563"/>
          </a:xfrm>
        </p:spPr>
        <p:txBody>
          <a:bodyPr>
            <a:noAutofit/>
          </a:bodyPr>
          <a:lstStyle/>
          <a:p>
            <a:r>
              <a:rPr lang="en-US" sz="5400" i="1">
                <a:latin typeface="Brush Script MT"/>
                <a:ea typeface="Calibri"/>
                <a:cs typeface="Calibri"/>
              </a:rPr>
              <a:t>Role of the Monarchy and Politics</a:t>
            </a:r>
          </a:p>
        </p:txBody>
      </p:sp>
      <p:sp>
        <p:nvSpPr>
          <p:cNvPr id="3" name="Content Placeholder 2">
            <a:extLst>
              <a:ext uri="{FF2B5EF4-FFF2-40B4-BE49-F238E27FC236}">
                <a16:creationId xmlns:a16="http://schemas.microsoft.com/office/drawing/2014/main" id="{3CC7C462-95BA-FB44-BB42-871CECAC830D}"/>
              </a:ext>
            </a:extLst>
          </p:cNvPr>
          <p:cNvSpPr>
            <a:spLocks noGrp="1"/>
          </p:cNvSpPr>
          <p:nvPr>
            <p:ph idx="1"/>
          </p:nvPr>
        </p:nvSpPr>
        <p:spPr>
          <a:xfrm>
            <a:off x="572900" y="2060236"/>
            <a:ext cx="11289615" cy="985678"/>
          </a:xfrm>
        </p:spPr>
        <p:txBody>
          <a:bodyPr vert="horz" lIns="91440" tIns="45720" rIns="91440" bIns="45720" rtlCol="0" anchor="t">
            <a:noAutofit/>
          </a:bodyPr>
          <a:lstStyle/>
          <a:p>
            <a:pPr marL="0" indent="0">
              <a:lnSpc>
                <a:spcPct val="90000"/>
              </a:lnSpc>
              <a:buNone/>
            </a:pPr>
            <a:r>
              <a:rPr lang="en-GB" i="1">
                <a:latin typeface="Baskerville Old Face"/>
              </a:rPr>
              <a:t>In  Elizabethan times the queen had some help ruling, from her Parliament and her advisors although she did have most of the power. </a:t>
            </a:r>
            <a:endParaRPr lang="en-US" i="1">
              <a:latin typeface="Baskerville Old Face"/>
            </a:endParaRPr>
          </a:p>
        </p:txBody>
      </p:sp>
      <p:sp>
        <p:nvSpPr>
          <p:cNvPr id="8" name="TextBox 7">
            <a:extLst>
              <a:ext uri="{FF2B5EF4-FFF2-40B4-BE49-F238E27FC236}">
                <a16:creationId xmlns:a16="http://schemas.microsoft.com/office/drawing/2014/main" id="{E4691A1F-1148-7573-B95B-709800B7BCD4}"/>
              </a:ext>
            </a:extLst>
          </p:cNvPr>
          <p:cNvSpPr txBox="1"/>
          <p:nvPr/>
        </p:nvSpPr>
        <p:spPr>
          <a:xfrm>
            <a:off x="6091568" y="3431289"/>
            <a:ext cx="5129434"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Baskerville Old Face"/>
              </a:rPr>
              <a:t>Queen Elizabeth I chose her chief advisors, a small group of men, known </a:t>
            </a:r>
            <a:r>
              <a:rPr lang="en-GB" sz="2400">
                <a:latin typeface="Baskerville Old Face"/>
              </a:rPr>
              <a:t>as</a:t>
            </a:r>
            <a:r>
              <a:rPr lang="en-US" sz="2400">
                <a:latin typeface="Baskerville Old Face"/>
              </a:rPr>
              <a:t> the Privy Council, who's responsibilities were to:</a:t>
            </a:r>
          </a:p>
          <a:p>
            <a:pPr marL="342900" indent="-342900">
              <a:buFont typeface="Calibri"/>
              <a:buChar char="-"/>
            </a:pPr>
            <a:r>
              <a:rPr lang="en-US" sz="2400">
                <a:latin typeface="Baskerville Old Face"/>
              </a:rPr>
              <a:t>Assist the Queen in making </a:t>
            </a:r>
            <a:r>
              <a:rPr lang="en-GB" sz="2400">
                <a:latin typeface="Baskerville Old Face"/>
              </a:rPr>
              <a:t>decisions.</a:t>
            </a:r>
          </a:p>
          <a:p>
            <a:pPr marL="342900" indent="-342900">
              <a:buFont typeface="Calibri"/>
              <a:buChar char="-"/>
            </a:pPr>
            <a:r>
              <a:rPr lang="en-GB" sz="2400">
                <a:latin typeface="Baskerville Old Face"/>
              </a:rPr>
              <a:t>Ensure that all political decisions were carried out.</a:t>
            </a:r>
          </a:p>
        </p:txBody>
      </p:sp>
      <p:sp>
        <p:nvSpPr>
          <p:cNvPr id="4" name="TextBox 3">
            <a:extLst>
              <a:ext uri="{FF2B5EF4-FFF2-40B4-BE49-F238E27FC236}">
                <a16:creationId xmlns:a16="http://schemas.microsoft.com/office/drawing/2014/main" id="{7DC4AE84-C158-BD03-BEDD-1C0AD60D82F2}"/>
              </a:ext>
            </a:extLst>
          </p:cNvPr>
          <p:cNvSpPr txBox="1"/>
          <p:nvPr/>
        </p:nvSpPr>
        <p:spPr>
          <a:xfrm>
            <a:off x="472779" y="3317870"/>
            <a:ext cx="5153007"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Baskerville Old Face"/>
              </a:rPr>
              <a:t>Queen Elizabeth had full control over her Parliament and could close it at any time. She also chose when they met (they only met 13 times in 45 years) and they could only talk about what she wanted them to.</a:t>
            </a:r>
          </a:p>
          <a:p>
            <a:r>
              <a:rPr lang="en-US" sz="2400">
                <a:latin typeface="Baskerville Old Face"/>
              </a:rPr>
              <a:t>The Elizabethan Parliament collected taxes and brought more money to the English throne.</a:t>
            </a:r>
          </a:p>
        </p:txBody>
      </p:sp>
      <p:pic>
        <p:nvPicPr>
          <p:cNvPr id="7" name="Picture 6" descr="A painting of a person in a dress&#10;&#10;AI-generated content may be incorrect.">
            <a:extLst>
              <a:ext uri="{FF2B5EF4-FFF2-40B4-BE49-F238E27FC236}">
                <a16:creationId xmlns:a16="http://schemas.microsoft.com/office/drawing/2014/main" id="{5A05D383-7BD1-1023-AF91-73B94C54503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flipH="1">
            <a:off x="9041029" y="7728"/>
            <a:ext cx="2722606" cy="2059486"/>
          </a:xfrm>
          <a:prstGeom prst="ellipse">
            <a:avLst/>
          </a:prstGeom>
          <a:ln>
            <a:noFill/>
          </a:ln>
          <a:effectLst>
            <a:softEdge rad="112500"/>
          </a:effectLst>
        </p:spPr>
      </p:pic>
    </p:spTree>
    <p:extLst>
      <p:ext uri="{BB962C8B-B14F-4D97-AF65-F5344CB8AC3E}">
        <p14:creationId xmlns:p14="http://schemas.microsoft.com/office/powerpoint/2010/main" val="8313853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7"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900" decel="100000" fill="hold"/>
                                        <p:tgtEl>
                                          <p:spTgt spid="4"/>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7"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900" decel="100000" fill="hold"/>
                                        <p:tgtEl>
                                          <p:spTgt spid="8"/>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8"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06EEE-347B-D9C4-84C7-553D293935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8FF68F-9643-00FF-68FC-CFE7052FFC20}"/>
              </a:ext>
            </a:extLst>
          </p:cNvPr>
          <p:cNvSpPr>
            <a:spLocks noGrp="1"/>
          </p:cNvSpPr>
          <p:nvPr>
            <p:ph type="title"/>
          </p:nvPr>
        </p:nvSpPr>
        <p:spPr>
          <a:xfrm>
            <a:off x="959005" y="383710"/>
            <a:ext cx="10515600" cy="1325563"/>
          </a:xfrm>
        </p:spPr>
        <p:txBody>
          <a:bodyPr>
            <a:noAutofit/>
          </a:bodyPr>
          <a:lstStyle/>
          <a:p>
            <a:r>
              <a:rPr lang="en-US" sz="6600" i="1" dirty="0">
                <a:latin typeface="Brush Script MT"/>
                <a:ea typeface="Calibri"/>
                <a:cs typeface="Calibri"/>
              </a:rPr>
              <a:t>Role of the Monarchy and Politics</a:t>
            </a:r>
          </a:p>
        </p:txBody>
      </p:sp>
      <p:sp>
        <p:nvSpPr>
          <p:cNvPr id="3" name="Content Placeholder 2">
            <a:extLst>
              <a:ext uri="{FF2B5EF4-FFF2-40B4-BE49-F238E27FC236}">
                <a16:creationId xmlns:a16="http://schemas.microsoft.com/office/drawing/2014/main" id="{74D2CEA7-F1CD-07A8-B50D-9DF96C005F64}"/>
              </a:ext>
            </a:extLst>
          </p:cNvPr>
          <p:cNvSpPr>
            <a:spLocks noGrp="1"/>
          </p:cNvSpPr>
          <p:nvPr>
            <p:ph idx="1"/>
          </p:nvPr>
        </p:nvSpPr>
        <p:spPr>
          <a:xfrm>
            <a:off x="572900" y="2060236"/>
            <a:ext cx="11289615" cy="985678"/>
          </a:xfrm>
        </p:spPr>
        <p:txBody>
          <a:bodyPr vert="horz" lIns="91440" tIns="45720" rIns="91440" bIns="45720" rtlCol="0" anchor="t">
            <a:noAutofit/>
          </a:bodyPr>
          <a:lstStyle/>
          <a:p>
            <a:pPr marL="0" indent="0">
              <a:lnSpc>
                <a:spcPct val="90000"/>
              </a:lnSpc>
              <a:buNone/>
            </a:pPr>
            <a:r>
              <a:rPr lang="en-GB" dirty="0">
                <a:latin typeface="Baskerville Old Face"/>
              </a:rPr>
              <a:t>The Elizabethan William Cecil was not the main advisor to the queen. Queen Elizabeth I appointed Cecil as secretary of state, he was her most important advisor.</a:t>
            </a:r>
            <a:endParaRPr lang="en-US" dirty="0">
              <a:latin typeface="Baskerville Old Face"/>
            </a:endParaRPr>
          </a:p>
        </p:txBody>
      </p:sp>
      <p:sp>
        <p:nvSpPr>
          <p:cNvPr id="5" name="TextBox 4">
            <a:extLst>
              <a:ext uri="{FF2B5EF4-FFF2-40B4-BE49-F238E27FC236}">
                <a16:creationId xmlns:a16="http://schemas.microsoft.com/office/drawing/2014/main" id="{9D5E82F9-B71C-8441-723B-3E19B3833831}"/>
              </a:ext>
            </a:extLst>
          </p:cNvPr>
          <p:cNvSpPr txBox="1"/>
          <p:nvPr/>
        </p:nvSpPr>
        <p:spPr>
          <a:xfrm>
            <a:off x="448571" y="3825930"/>
            <a:ext cx="4951141"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i="1">
                <a:latin typeface="Baskerville Old Face"/>
              </a:rPr>
              <a:t>In Elizabethan times the Parliament was much less powerful and not fully representative of the population.</a:t>
            </a:r>
          </a:p>
        </p:txBody>
      </p:sp>
      <p:pic>
        <p:nvPicPr>
          <p:cNvPr id="6" name="Picture 5" descr="Palace of Westminster with towers and a body of water&#10;&#10;AI-generated content may be incorrect.">
            <a:extLst>
              <a:ext uri="{FF2B5EF4-FFF2-40B4-BE49-F238E27FC236}">
                <a16:creationId xmlns:a16="http://schemas.microsoft.com/office/drawing/2014/main" id="{15C6636E-9BBD-4AFA-9E3B-53F5744247E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573567" y="2942559"/>
            <a:ext cx="2810183" cy="2038611"/>
          </a:xfrm>
          <a:prstGeom prst="ellipse">
            <a:avLst/>
          </a:prstGeom>
          <a:ln>
            <a:noFill/>
          </a:ln>
          <a:effectLst>
            <a:softEdge rad="112500"/>
          </a:effectLst>
        </p:spPr>
      </p:pic>
      <p:pic>
        <p:nvPicPr>
          <p:cNvPr id="7" name="Picture 6" descr="A painting of a person in a red robe&#10;&#10;AI-generated content may be incorrect.">
            <a:extLst>
              <a:ext uri="{FF2B5EF4-FFF2-40B4-BE49-F238E27FC236}">
                <a16:creationId xmlns:a16="http://schemas.microsoft.com/office/drawing/2014/main" id="{02164695-0C71-FA79-FA2A-CFFA1C955980}"/>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8830410" y="3047071"/>
            <a:ext cx="2467131" cy="3142786"/>
          </a:xfrm>
          <a:prstGeom prst="ellipse">
            <a:avLst/>
          </a:prstGeom>
          <a:ln>
            <a:noFill/>
          </a:ln>
          <a:effectLst>
            <a:softEdge rad="112500"/>
          </a:effectLst>
        </p:spPr>
      </p:pic>
      <p:pic>
        <p:nvPicPr>
          <p:cNvPr id="4" name="Picture 3" descr="Attributed to Frans Huys | Queen Elizabeth I of England | The Met">
            <a:extLst>
              <a:ext uri="{FF2B5EF4-FFF2-40B4-BE49-F238E27FC236}">
                <a16:creationId xmlns:a16="http://schemas.microsoft.com/office/drawing/2014/main" id="{FD7EC39E-FF3E-0536-76AB-42B94D66C0E1}"/>
              </a:ext>
            </a:extLst>
          </p:cNvPr>
          <p:cNvPicPr>
            <a:picLocks noChangeAspect="1"/>
          </p:cNvPicPr>
          <p:nvPr/>
        </p:nvPicPr>
        <p:blipFill>
          <a:blip r:embed="rId6"/>
          <a:stretch>
            <a:fillRect/>
          </a:stretch>
        </p:blipFill>
        <p:spPr>
          <a:xfrm>
            <a:off x="5600230" y="3920582"/>
            <a:ext cx="2069492" cy="2938347"/>
          </a:xfrm>
          <a:prstGeom prst="ellipse">
            <a:avLst/>
          </a:prstGeom>
          <a:ln>
            <a:noFill/>
          </a:ln>
          <a:effectLst>
            <a:softEdge rad="112500"/>
          </a:effectLst>
        </p:spPr>
      </p:pic>
      <p:pic>
        <p:nvPicPr>
          <p:cNvPr id="8" name="Picture 7" descr="A painting of a person in a dress&#10;&#10;AI-generated content may be incorrect.">
            <a:extLst>
              <a:ext uri="{FF2B5EF4-FFF2-40B4-BE49-F238E27FC236}">
                <a16:creationId xmlns:a16="http://schemas.microsoft.com/office/drawing/2014/main" id="{1487E06A-C15A-05CF-01CA-C0B0040AAC70}"/>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7325810" y="4125021"/>
            <a:ext cx="2056623" cy="2733907"/>
          </a:xfrm>
          <a:prstGeom prst="ellipse">
            <a:avLst/>
          </a:prstGeom>
          <a:ln>
            <a:noFill/>
          </a:ln>
          <a:effectLst>
            <a:softEdge rad="112500"/>
          </a:effectLst>
        </p:spPr>
      </p:pic>
      <p:pic>
        <p:nvPicPr>
          <p:cNvPr id="10" name="Picture 9" descr="A painting of a person in a gold frame&#10;&#10;AI-generated content may be incorrect.">
            <a:extLst>
              <a:ext uri="{FF2B5EF4-FFF2-40B4-BE49-F238E27FC236}">
                <a16:creationId xmlns:a16="http://schemas.microsoft.com/office/drawing/2014/main" id="{4E34F14F-B5E7-6A97-21B0-0814C7930C0F}"/>
              </a:ext>
            </a:extLst>
          </p:cNvPr>
          <p:cNvPicPr>
            <a:picLocks noChangeAspect="1"/>
          </p:cNvPicPr>
          <p:nvPr/>
        </p:nvPicPr>
        <p:blipFill>
          <a:blip r:embed="rId9">
            <a:extLst>
              <a:ext uri="{837473B0-CC2E-450A-ABE3-18F120FF3D39}">
                <a1611:picAttrSrcUrl xmlns:a1611="http://schemas.microsoft.com/office/drawing/2016/11/main" r:id="rId10"/>
              </a:ext>
            </a:extLst>
          </a:blip>
          <a:srcRect l="507" t="-753" r="-296" b="753"/>
          <a:stretch/>
        </p:blipFill>
        <p:spPr>
          <a:xfrm>
            <a:off x="8827098" y="4617534"/>
            <a:ext cx="1674601" cy="2259987"/>
          </a:xfrm>
          <a:prstGeom prst="ellipse">
            <a:avLst/>
          </a:prstGeom>
          <a:ln>
            <a:noFill/>
          </a:ln>
          <a:effectLst>
            <a:softEdge rad="112500"/>
          </a:effectLst>
        </p:spPr>
      </p:pic>
      <p:pic>
        <p:nvPicPr>
          <p:cNvPr id="9" name="Picture 8" descr="A castle with trees and a body of water with Tower of London in the background&#10;&#10;AI-generated content may be incorrect.">
            <a:extLst>
              <a:ext uri="{FF2B5EF4-FFF2-40B4-BE49-F238E27FC236}">
                <a16:creationId xmlns:a16="http://schemas.microsoft.com/office/drawing/2014/main" id="{4ED92313-7269-2830-59DD-907C17E343D8}"/>
              </a:ext>
            </a:extLst>
          </p:cNvPr>
          <p:cNvPicPr>
            <a:picLocks noChangeAspect="1"/>
          </p:cNvPicPr>
          <p:nvPr/>
        </p:nvPicPr>
        <p:blipFill>
          <a:blip r:embed="rId11">
            <a:extLst>
              <a:ext uri="{837473B0-CC2E-450A-ABE3-18F120FF3D39}">
                <a1611:picAttrSrcUrl xmlns:a1611="http://schemas.microsoft.com/office/drawing/2016/11/main" r:id="rId12"/>
              </a:ext>
            </a:extLst>
          </a:blip>
          <a:stretch>
            <a:fillRect/>
          </a:stretch>
        </p:blipFill>
        <p:spPr>
          <a:xfrm>
            <a:off x="10155915" y="4348045"/>
            <a:ext cx="2287976" cy="2092713"/>
          </a:xfrm>
          <a:prstGeom prst="ellipse">
            <a:avLst/>
          </a:prstGeom>
          <a:ln>
            <a:noFill/>
          </a:ln>
          <a:effectLst>
            <a:softEdge rad="112500"/>
          </a:effectLst>
        </p:spPr>
      </p:pic>
    </p:spTree>
    <p:extLst>
      <p:ext uri="{BB962C8B-B14F-4D97-AF65-F5344CB8AC3E}">
        <p14:creationId xmlns:p14="http://schemas.microsoft.com/office/powerpoint/2010/main" val="1427203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C340E-3E62-7FB2-97B7-81C8BF4D24A2}"/>
              </a:ext>
            </a:extLst>
          </p:cNvPr>
          <p:cNvSpPr>
            <a:spLocks noGrp="1"/>
          </p:cNvSpPr>
          <p:nvPr>
            <p:ph type="title"/>
          </p:nvPr>
        </p:nvSpPr>
        <p:spPr>
          <a:xfrm>
            <a:off x="440159" y="531322"/>
            <a:ext cx="10168128" cy="1179576"/>
          </a:xfrm>
        </p:spPr>
        <p:txBody>
          <a:bodyPr/>
          <a:lstStyle/>
          <a:p>
            <a:r>
              <a:rPr lang="en-US">
                <a:latin typeface="Algerian"/>
              </a:rPr>
              <a:t>Elizabethan Exploration &amp; Trade</a:t>
            </a:r>
          </a:p>
        </p:txBody>
      </p:sp>
      <p:sp>
        <p:nvSpPr>
          <p:cNvPr id="3" name="Content Placeholder 2">
            <a:extLst>
              <a:ext uri="{FF2B5EF4-FFF2-40B4-BE49-F238E27FC236}">
                <a16:creationId xmlns:a16="http://schemas.microsoft.com/office/drawing/2014/main" id="{17B961DD-4BD9-EBDE-1A86-6AD16BA95192}"/>
              </a:ext>
            </a:extLst>
          </p:cNvPr>
          <p:cNvSpPr>
            <a:spLocks noGrp="1"/>
          </p:cNvSpPr>
          <p:nvPr>
            <p:ph idx="1"/>
          </p:nvPr>
        </p:nvSpPr>
        <p:spPr>
          <a:xfrm>
            <a:off x="604469" y="2245708"/>
            <a:ext cx="10437617" cy="4100730"/>
          </a:xfrm>
        </p:spPr>
        <p:txBody>
          <a:bodyPr vert="horz" lIns="91440" tIns="45720" rIns="91440" bIns="45720" rtlCol="0" anchor="t">
            <a:normAutofit fontScale="92500" lnSpcReduction="20000"/>
          </a:bodyPr>
          <a:lstStyle/>
          <a:p>
            <a:r>
              <a:rPr lang="en-GB" sz="2000">
                <a:latin typeface="Rockwell"/>
              </a:rPr>
              <a:t>The Elizabethan era saw the rise of brave and skilful seamen.</a:t>
            </a:r>
          </a:p>
          <a:p>
            <a:r>
              <a:rPr lang="en-GB" sz="2000">
                <a:latin typeface="Rockwell"/>
              </a:rPr>
              <a:t>In the middle ages travel was very rare and uncommon in most places.</a:t>
            </a:r>
          </a:p>
          <a:p>
            <a:r>
              <a:rPr lang="en-GB" sz="2000">
                <a:latin typeface="Rockwell"/>
              </a:rPr>
              <a:t>Luxuries like spices and silk were imported to England from China and India by over land travel which meant that supplies relied on foreign country.</a:t>
            </a:r>
          </a:p>
          <a:p>
            <a:r>
              <a:rPr lang="en-GB" sz="2000">
                <a:latin typeface="Rockwell"/>
              </a:rPr>
              <a:t>Elizabethan adventures made a huge difference to English trade.</a:t>
            </a:r>
          </a:p>
          <a:p>
            <a:r>
              <a:rPr lang="en-GB" sz="2000">
                <a:latin typeface="Rockwell"/>
              </a:rPr>
              <a:t> Sir Francis Drake navigated the globe and helped defeat the Spanish armada.</a:t>
            </a:r>
          </a:p>
          <a:p>
            <a:r>
              <a:rPr lang="en-GB" sz="2000">
                <a:latin typeface="Rockwell"/>
              </a:rPr>
              <a:t>John Hawkins was an African slave trader and helped defeat the Spanish armada.</a:t>
            </a:r>
          </a:p>
          <a:p>
            <a:r>
              <a:rPr lang="en-GB" sz="2000">
                <a:latin typeface="Rockwell"/>
              </a:rPr>
              <a:t>Walter Raleigh set up a colony on Roanoke Island.</a:t>
            </a:r>
          </a:p>
          <a:p>
            <a:r>
              <a:rPr lang="en-GB" sz="2000">
                <a:latin typeface="Rockwell"/>
              </a:rPr>
              <a:t>The first long voyages happened, the compass was invented, and guns were invented.</a:t>
            </a:r>
          </a:p>
          <a:p>
            <a:r>
              <a:rPr lang="en-GB" sz="2000">
                <a:latin typeface="Rockwell"/>
              </a:rPr>
              <a:t>Walter Raleigh was imprisoned in the Tower of London in June 1592 for marrying one of Elizabeth's ladies in waiting.</a:t>
            </a:r>
          </a:p>
          <a:p>
            <a:r>
              <a:rPr lang="en-GB" sz="2000">
                <a:latin typeface="Rockwell"/>
              </a:rPr>
              <a:t>When Walter Raleigh was imprisoned, he wrote many poems and a history of the world. </a:t>
            </a:r>
          </a:p>
          <a:p>
            <a:endParaRPr lang="en-GB">
              <a:latin typeface="Rockwell"/>
            </a:endParaRPr>
          </a:p>
        </p:txBody>
      </p:sp>
      <p:pic>
        <p:nvPicPr>
          <p:cNvPr id="4" name="Picture 3" descr="A portrait of a person&#10;&#10;AI-generated content may be incorrect.">
            <a:extLst>
              <a:ext uri="{FF2B5EF4-FFF2-40B4-BE49-F238E27FC236}">
                <a16:creationId xmlns:a16="http://schemas.microsoft.com/office/drawing/2014/main" id="{9C6F57F6-EE97-1666-CC43-568DE86E5EA5}"/>
              </a:ext>
            </a:extLst>
          </p:cNvPr>
          <p:cNvPicPr>
            <a:picLocks noChangeAspect="1"/>
          </p:cNvPicPr>
          <p:nvPr/>
        </p:nvPicPr>
        <p:blipFill>
          <a:blip r:embed="rId2"/>
          <a:stretch>
            <a:fillRect/>
          </a:stretch>
        </p:blipFill>
        <p:spPr>
          <a:xfrm rot="10800000" flipH="1" flipV="1">
            <a:off x="10711092" y="7798"/>
            <a:ext cx="1486155" cy="1500387"/>
          </a:xfrm>
          <a:prstGeom prst="rect">
            <a:avLst/>
          </a:prstGeom>
        </p:spPr>
      </p:pic>
      <p:pic>
        <p:nvPicPr>
          <p:cNvPr id="5" name="Picture 4" descr="A painting of a person with a beard&#10;&#10;AI-generated content may be incorrect.">
            <a:extLst>
              <a:ext uri="{FF2B5EF4-FFF2-40B4-BE49-F238E27FC236}">
                <a16:creationId xmlns:a16="http://schemas.microsoft.com/office/drawing/2014/main" id="{1F9230B9-5314-10F7-506E-C2CD3192FD33}"/>
              </a:ext>
            </a:extLst>
          </p:cNvPr>
          <p:cNvPicPr>
            <a:picLocks noChangeAspect="1"/>
          </p:cNvPicPr>
          <p:nvPr/>
        </p:nvPicPr>
        <p:blipFill>
          <a:blip r:embed="rId3"/>
          <a:stretch>
            <a:fillRect/>
          </a:stretch>
        </p:blipFill>
        <p:spPr>
          <a:xfrm>
            <a:off x="9906480" y="4114"/>
            <a:ext cx="808479" cy="1488624"/>
          </a:xfrm>
          <a:prstGeom prst="rect">
            <a:avLst/>
          </a:prstGeom>
        </p:spPr>
      </p:pic>
      <p:pic>
        <p:nvPicPr>
          <p:cNvPr id="7" name="Picture 6" descr="A close-up of a person&#10;&#10;AI-generated content may be incorrect.">
            <a:extLst>
              <a:ext uri="{FF2B5EF4-FFF2-40B4-BE49-F238E27FC236}">
                <a16:creationId xmlns:a16="http://schemas.microsoft.com/office/drawing/2014/main" id="{53265C0C-7FE0-1151-C8CC-A72CA1066D25}"/>
              </a:ext>
            </a:extLst>
          </p:cNvPr>
          <p:cNvPicPr>
            <a:picLocks noChangeAspect="1"/>
          </p:cNvPicPr>
          <p:nvPr/>
        </p:nvPicPr>
        <p:blipFill>
          <a:blip r:embed="rId4"/>
          <a:stretch>
            <a:fillRect/>
          </a:stretch>
        </p:blipFill>
        <p:spPr>
          <a:xfrm>
            <a:off x="11177321" y="1500909"/>
            <a:ext cx="916725" cy="1495658"/>
          </a:xfrm>
          <a:prstGeom prst="rect">
            <a:avLst/>
          </a:prstGeom>
        </p:spPr>
      </p:pic>
    </p:spTree>
    <p:extLst>
      <p:ext uri="{BB962C8B-B14F-4D97-AF65-F5344CB8AC3E}">
        <p14:creationId xmlns:p14="http://schemas.microsoft.com/office/powerpoint/2010/main" val="2561040957"/>
      </p:ext>
    </p:extLst>
  </p:cSld>
  <p:clrMapOvr>
    <a:masterClrMapping/>
  </p:clrMapOvr>
  <mc:AlternateContent xmlns:mc="http://schemas.openxmlformats.org/markup-compatibility/2006" xmlns:p14="http://schemas.microsoft.com/office/powerpoint/2010/main">
    <mc:Choice Requires="p14">
      <p:transition spd="slow" p14:dur="10000">
        <p14:vortex dir="u"/>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99A4C-91A9-0AA7-1118-DA29DF508510}"/>
              </a:ext>
            </a:extLst>
          </p:cNvPr>
          <p:cNvSpPr>
            <a:spLocks noGrp="1"/>
          </p:cNvSpPr>
          <p:nvPr>
            <p:ph type="title"/>
          </p:nvPr>
        </p:nvSpPr>
        <p:spPr/>
        <p:txBody>
          <a:bodyPr anchor="ctr">
            <a:normAutofit/>
          </a:bodyPr>
          <a:lstStyle/>
          <a:p>
            <a:r>
              <a:rPr lang="en-US" b="1" i="1" u="sng">
                <a:latin typeface="Baskerville Old Face"/>
              </a:rPr>
              <a:t>Elizabethan Entertainment</a:t>
            </a:r>
          </a:p>
        </p:txBody>
      </p:sp>
      <p:sp>
        <p:nvSpPr>
          <p:cNvPr id="3" name="Content Placeholder 2">
            <a:extLst>
              <a:ext uri="{FF2B5EF4-FFF2-40B4-BE49-F238E27FC236}">
                <a16:creationId xmlns:a16="http://schemas.microsoft.com/office/drawing/2014/main" id="{A160A113-378F-A6FB-301D-60E400CBFD44}"/>
              </a:ext>
            </a:extLst>
          </p:cNvPr>
          <p:cNvSpPr>
            <a:spLocks noGrp="1"/>
          </p:cNvSpPr>
          <p:nvPr>
            <p:ph sz="half" idx="1"/>
          </p:nvPr>
        </p:nvSpPr>
        <p:spPr>
          <a:xfrm>
            <a:off x="6542986" y="1846053"/>
            <a:ext cx="4313864" cy="3777622"/>
          </a:xfrm>
        </p:spPr>
        <p:txBody>
          <a:bodyPr vert="horz" lIns="91440" tIns="45720" rIns="91440" bIns="45720" rtlCol="0" anchor="t">
            <a:noAutofit/>
          </a:bodyPr>
          <a:lstStyle/>
          <a:p>
            <a:pPr marL="0" indent="0">
              <a:lnSpc>
                <a:spcPct val="100000"/>
              </a:lnSpc>
              <a:buNone/>
            </a:pPr>
            <a:r>
              <a:rPr lang="en-GB" sz="1600" b="1" i="1" dirty="0"/>
              <a:t>-Banquets - A large celebratory dinner.</a:t>
            </a:r>
          </a:p>
          <a:p>
            <a:pPr marL="0" indent="0">
              <a:lnSpc>
                <a:spcPct val="100000"/>
              </a:lnSpc>
              <a:buNone/>
            </a:pPr>
            <a:r>
              <a:rPr lang="en-GB" sz="1600" b="1" i="1" dirty="0"/>
              <a:t>-Fairs - A yearly event for people to meet and discuss.</a:t>
            </a:r>
          </a:p>
          <a:p>
            <a:pPr marL="0" indent="0">
              <a:lnSpc>
                <a:spcPct val="100000"/>
              </a:lnSpc>
              <a:buNone/>
            </a:pPr>
            <a:r>
              <a:rPr lang="en-GB" sz="1600" b="1" i="1" dirty="0"/>
              <a:t>-Plays - (Often made by Shakespear) A group of people being a different person, animals etc. to form a story.</a:t>
            </a:r>
          </a:p>
          <a:p>
            <a:pPr marL="0" indent="0">
              <a:lnSpc>
                <a:spcPct val="100000"/>
              </a:lnSpc>
              <a:buNone/>
            </a:pPr>
            <a:r>
              <a:rPr lang="en-GB" sz="1600" b="1" i="1" dirty="0"/>
              <a:t>-Festivals - Celebrating church festivals.</a:t>
            </a:r>
          </a:p>
          <a:p>
            <a:pPr marL="0" indent="0">
              <a:lnSpc>
                <a:spcPct val="100000"/>
              </a:lnSpc>
              <a:buNone/>
            </a:pPr>
            <a:r>
              <a:rPr lang="en-GB" sz="1600" b="1" i="1" dirty="0"/>
              <a:t>-Dancing - Elizabethan dancing enjoyed by the upper class.</a:t>
            </a:r>
          </a:p>
          <a:p>
            <a:pPr marL="0" indent="0">
              <a:lnSpc>
                <a:spcPct val="100000"/>
              </a:lnSpc>
              <a:buNone/>
            </a:pPr>
            <a:r>
              <a:rPr lang="en-GB" sz="1600" b="1" i="1" dirty="0"/>
              <a:t>-Jousts - A series of tilting matches between knights.</a:t>
            </a:r>
          </a:p>
          <a:p>
            <a:pPr marL="0" indent="0">
              <a:lnSpc>
                <a:spcPct val="100000"/>
              </a:lnSpc>
              <a:buNone/>
            </a:pPr>
            <a:r>
              <a:rPr lang="en-GB" sz="1600" b="1" i="1" dirty="0"/>
              <a:t>-Games and Sports - Tournaments which included archery, bowling, cards, dice, hammer throwing and skittles.</a:t>
            </a:r>
          </a:p>
          <a:p>
            <a:pPr marL="0" indent="0">
              <a:lnSpc>
                <a:spcPct val="100000"/>
              </a:lnSpc>
              <a:buNone/>
            </a:pPr>
            <a:endParaRPr lang="en-GB" sz="1400"/>
          </a:p>
          <a:p>
            <a:pPr marL="0" indent="0">
              <a:lnSpc>
                <a:spcPct val="100000"/>
              </a:lnSpc>
              <a:buNone/>
            </a:pPr>
            <a:endParaRPr lang="en-GB" sz="1500"/>
          </a:p>
        </p:txBody>
      </p:sp>
      <p:sp>
        <p:nvSpPr>
          <p:cNvPr id="10" name="Date Placeholder 4">
            <a:extLst>
              <a:ext uri="{FF2B5EF4-FFF2-40B4-BE49-F238E27FC236}">
                <a16:creationId xmlns:a16="http://schemas.microsoft.com/office/drawing/2014/main" id="{2E2E7156-1C07-23B9-158A-0CB98CC8D17A}"/>
              </a:ext>
            </a:extLst>
          </p:cNvPr>
          <p:cNvSpPr>
            <a:spLocks noGrp="1"/>
          </p:cNvSpPr>
          <p:nvPr>
            <p:ph type="dt" sz="half" idx="10"/>
          </p:nvPr>
        </p:nvSpPr>
        <p:spPr/>
        <p:txBody>
          <a:bodyPr/>
          <a:lstStyle/>
          <a:p>
            <a:pPr>
              <a:spcAft>
                <a:spcPts val="600"/>
              </a:spcAft>
            </a:pPr>
            <a:fld id="{81246E56-6FBE-43B3-B375-065DE8A75609}" type="datetime1">
              <a:rPr/>
              <a:pPr>
                <a:spcAft>
                  <a:spcPts val="600"/>
                </a:spcAft>
              </a:pPr>
              <a:t>2/19/2025</a:t>
            </a:fld>
            <a:endParaRPr lang="en-US"/>
          </a:p>
        </p:txBody>
      </p:sp>
      <p:sp>
        <p:nvSpPr>
          <p:cNvPr id="14" name="Slide Number Placeholder 6">
            <a:extLst>
              <a:ext uri="{FF2B5EF4-FFF2-40B4-BE49-F238E27FC236}">
                <a16:creationId xmlns:a16="http://schemas.microsoft.com/office/drawing/2014/main" id="{2CA9A370-71AA-67A9-9657-3555945E873B}"/>
              </a:ext>
            </a:extLst>
          </p:cNvPr>
          <p:cNvSpPr>
            <a:spLocks noGrp="1"/>
          </p:cNvSpPr>
          <p:nvPr>
            <p:ph type="sldNum" sz="quarter" idx="12"/>
          </p:nvPr>
        </p:nvSpPr>
        <p:spPr/>
        <p:txBody>
          <a:bodyPr/>
          <a:lstStyle/>
          <a:p>
            <a:pPr>
              <a:spcAft>
                <a:spcPts val="600"/>
              </a:spcAft>
            </a:pPr>
            <a:endParaRPr lang="en-US" dirty="0"/>
          </a:p>
        </p:txBody>
      </p:sp>
      <p:pic>
        <p:nvPicPr>
          <p:cNvPr id="4" name="Picture 3" descr="A painting of a person wearing a crown&#10;&#10;AI-generated content may be incorrect.">
            <a:extLst>
              <a:ext uri="{FF2B5EF4-FFF2-40B4-BE49-F238E27FC236}">
                <a16:creationId xmlns:a16="http://schemas.microsoft.com/office/drawing/2014/main" id="{D7E86B7D-5845-A3C4-56C1-925D4AFA699B}"/>
              </a:ext>
            </a:extLst>
          </p:cNvPr>
          <p:cNvPicPr>
            <a:picLocks noChangeAspect="1"/>
          </p:cNvPicPr>
          <p:nvPr/>
        </p:nvPicPr>
        <p:blipFill>
          <a:blip r:embed="rId2">
            <a:extLst>
              <a:ext uri="{837473B0-CC2E-450A-ABE3-18F120FF3D39}">
                <a1611:picAttrSrcUrl xmlns:a1611="http://schemas.microsoft.com/office/drawing/2016/11/main" r:id="rId3"/>
              </a:ext>
            </a:extLst>
          </a:blip>
          <a:srcRect t="22695" r="-1" b="21193"/>
          <a:stretch/>
        </p:blipFill>
        <p:spPr>
          <a:xfrm>
            <a:off x="1158700" y="1931684"/>
            <a:ext cx="4937760" cy="369417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9B92C010-D706-DD62-1992-4C7B05E3D363}"/>
              </a:ext>
            </a:extLst>
          </p:cNvPr>
          <p:cNvSpPr txBox="1"/>
          <p:nvPr/>
        </p:nvSpPr>
        <p:spPr>
          <a:xfrm>
            <a:off x="9343483" y="7454551"/>
            <a:ext cx="2388078" cy="87857"/>
          </a:xfrm>
          <a:prstGeom prst="rect">
            <a:avLst/>
          </a:prstGeom>
        </p:spPr>
        <p:txBody>
          <a:bodyPr>
            <a:normAutofit fontScale="25000" lnSpcReduction="20000"/>
          </a:bodyPr>
          <a:lstStyle/>
          <a:p>
            <a:pPr>
              <a:lnSpc>
                <a:spcPct val="90000"/>
              </a:lnSpc>
              <a:spcAft>
                <a:spcPts val="600"/>
              </a:spcAft>
            </a:pPr>
            <a:r>
              <a:rPr lang="en-US" sz="500"/>
              <a:t>ThePhoto by PhotoAuthor is licensed under CCYYSA.</a:t>
            </a:r>
          </a:p>
        </p:txBody>
      </p:sp>
    </p:spTree>
    <p:extLst>
      <p:ext uri="{BB962C8B-B14F-4D97-AF65-F5344CB8AC3E}">
        <p14:creationId xmlns:p14="http://schemas.microsoft.com/office/powerpoint/2010/main" val="21861863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barn(inVertical)">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barn(inVertical)">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barn(inVertical)">
                                      <p:cBhvr>
                                        <p:cTn id="28" dur="5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barn(inVertical)">
                                      <p:cBhvr>
                                        <p:cTn id="33" dur="5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barn(inVertical)">
                                      <p:cBhvr>
                                        <p:cTn id="38" dur="5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barn(inVertical)">
                                      <p:cBhvr>
                                        <p:cTn id="43" dur="500"/>
                                        <p:tgtEl>
                                          <p:spTgt spid="3">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additive="base">
                                        <p:cTn id="48" dur="500" fill="hold"/>
                                        <p:tgtEl>
                                          <p:spTgt spid="4"/>
                                        </p:tgtEl>
                                        <p:attrNameLst>
                                          <p:attrName>ppt_x</p:attrName>
                                        </p:attrNameLst>
                                      </p:cBhvr>
                                      <p:tavLst>
                                        <p:tav tm="0">
                                          <p:val>
                                            <p:strVal val="#ppt_x"/>
                                          </p:val>
                                        </p:tav>
                                        <p:tav tm="100000">
                                          <p:val>
                                            <p:strVal val="#ppt_x"/>
                                          </p:val>
                                        </p:tav>
                                      </p:tavLst>
                                    </p:anim>
                                    <p:anim calcmode="lin" valueType="num">
                                      <p:cBhvr additive="base">
                                        <p:cTn id="4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70707-3AD2-098F-ED50-B40B9C4451F6}"/>
              </a:ext>
            </a:extLst>
          </p:cNvPr>
          <p:cNvSpPr>
            <a:spLocks noGrp="1"/>
          </p:cNvSpPr>
          <p:nvPr>
            <p:ph type="title"/>
          </p:nvPr>
        </p:nvSpPr>
        <p:spPr/>
        <p:txBody>
          <a:bodyPr/>
          <a:lstStyle/>
          <a:p>
            <a:r>
              <a:rPr lang="en-US" b="1" i="1" u="sng">
                <a:latin typeface="Baskerville Old Face"/>
              </a:rPr>
              <a:t>Elizabethan Entertainment</a:t>
            </a:r>
          </a:p>
        </p:txBody>
      </p:sp>
      <p:sp>
        <p:nvSpPr>
          <p:cNvPr id="3" name="Content Placeholder 2">
            <a:extLst>
              <a:ext uri="{FF2B5EF4-FFF2-40B4-BE49-F238E27FC236}">
                <a16:creationId xmlns:a16="http://schemas.microsoft.com/office/drawing/2014/main" id="{7D578DFD-D763-BD15-FF77-F3F75E00AA9A}"/>
              </a:ext>
            </a:extLst>
          </p:cNvPr>
          <p:cNvSpPr>
            <a:spLocks noGrp="1"/>
          </p:cNvSpPr>
          <p:nvPr>
            <p:ph idx="1"/>
          </p:nvPr>
        </p:nvSpPr>
        <p:spPr>
          <a:xfrm>
            <a:off x="613763" y="2589536"/>
            <a:ext cx="10168128" cy="3694176"/>
          </a:xfrm>
        </p:spPr>
        <p:txBody>
          <a:bodyPr vert="horz" lIns="91440" tIns="45720" rIns="91440" bIns="45720" rtlCol="0" anchor="t">
            <a:normAutofit/>
          </a:bodyPr>
          <a:lstStyle/>
          <a:p>
            <a:pPr marL="0" indent="0">
              <a:buNone/>
            </a:pPr>
            <a:r>
              <a:rPr lang="en-US" b="1" i="1" dirty="0"/>
              <a:t>-Animal sports - Including bear, bull baiting and dog fighting.</a:t>
            </a:r>
          </a:p>
          <a:p>
            <a:pPr marL="0" indent="0">
              <a:buNone/>
            </a:pPr>
            <a:r>
              <a:rPr lang="en-US" b="1" i="1" dirty="0"/>
              <a:t>-Hunting - A group of trained people going into the wild or arena to hunt or catch animals for entertainment or food.</a:t>
            </a:r>
          </a:p>
          <a:p>
            <a:pPr marL="0" indent="0">
              <a:buNone/>
            </a:pPr>
            <a:r>
              <a:rPr lang="en-US" b="1" i="1" dirty="0"/>
              <a:t>-Hawking - Sport followed by nobility with hawks.</a:t>
            </a:r>
          </a:p>
          <a:p>
            <a:pPr marL="0" indent="0">
              <a:buNone/>
            </a:pPr>
            <a:r>
              <a:rPr lang="en-US" b="1" i="1" dirty="0"/>
              <a:t>-Jesters - The comedian of Elizabethan times Jester would perform  jokes and performances entertain the people and the king.</a:t>
            </a:r>
          </a:p>
        </p:txBody>
      </p:sp>
      <p:sp>
        <p:nvSpPr>
          <p:cNvPr id="4" name="Date Placeholder 3">
            <a:extLst>
              <a:ext uri="{FF2B5EF4-FFF2-40B4-BE49-F238E27FC236}">
                <a16:creationId xmlns:a16="http://schemas.microsoft.com/office/drawing/2014/main" id="{0A94FEE7-5D03-F317-E845-2D15C932AEB8}"/>
              </a:ext>
            </a:extLst>
          </p:cNvPr>
          <p:cNvSpPr>
            <a:spLocks noGrp="1"/>
          </p:cNvSpPr>
          <p:nvPr>
            <p:ph type="dt" sz="half" idx="10"/>
          </p:nvPr>
        </p:nvSpPr>
        <p:spPr/>
        <p:txBody>
          <a:bodyPr/>
          <a:lstStyle/>
          <a:p>
            <a:fld id="{B44FFA23-0E73-479D-B6C3-B3E8F54E853F}" type="datetime1">
              <a:rPr/>
              <a:t>2/19/2025</a:t>
            </a:fld>
            <a:endParaRPr lang="en-US"/>
          </a:p>
        </p:txBody>
      </p:sp>
      <p:pic>
        <p:nvPicPr>
          <p:cNvPr id="7" name="Picture 6" descr="A painting of a person in a red dress&#10;&#10;AI-generated content may be incorrect.">
            <a:extLst>
              <a:ext uri="{FF2B5EF4-FFF2-40B4-BE49-F238E27FC236}">
                <a16:creationId xmlns:a16="http://schemas.microsoft.com/office/drawing/2014/main" id="{4AE9AD6B-FBE6-2AF1-4978-BEA20050A88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760992" y="147751"/>
            <a:ext cx="2306524" cy="220422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a:extLst>
              <a:ext uri="{FF2B5EF4-FFF2-40B4-BE49-F238E27FC236}">
                <a16:creationId xmlns:a16="http://schemas.microsoft.com/office/drawing/2014/main" id="{936F14E0-A098-B9F6-1B38-30C5DE7C2348}"/>
              </a:ext>
            </a:extLst>
          </p:cNvPr>
          <p:cNvSpPr txBox="1"/>
          <p:nvPr/>
        </p:nvSpPr>
        <p:spPr>
          <a:xfrm>
            <a:off x="5476332" y="6487222"/>
            <a:ext cx="3553213" cy="317500"/>
          </a:xfrm>
          <a:prstGeom prst="rect">
            <a:avLst/>
          </a:prstGeom>
        </p:spPr>
        <p:txBody>
          <a:bodyPr>
            <a:normAutofit fontScale="55000" lnSpcReduction="20000"/>
          </a:bodyPr>
          <a:lstStyle/>
          <a:p>
            <a:r>
              <a:rPr lang="en-US"/>
              <a:t>ThePhoto by PhotoAuthor is licensed under CCYYSA.</a:t>
            </a:r>
          </a:p>
        </p:txBody>
      </p:sp>
    </p:spTree>
    <p:extLst>
      <p:ext uri="{BB962C8B-B14F-4D97-AF65-F5344CB8AC3E}">
        <p14:creationId xmlns:p14="http://schemas.microsoft.com/office/powerpoint/2010/main" val="3929730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heckerboard(across)">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54EBA-81A8-26FC-9A1C-4C93BC695412}"/>
              </a:ext>
            </a:extLst>
          </p:cNvPr>
          <p:cNvSpPr>
            <a:spLocks noGrp="1"/>
          </p:cNvSpPr>
          <p:nvPr>
            <p:ph type="title"/>
          </p:nvPr>
        </p:nvSpPr>
        <p:spPr/>
        <p:txBody>
          <a:bodyPr anchor="ctr">
            <a:normAutofit/>
          </a:bodyPr>
          <a:lstStyle/>
          <a:p>
            <a:r>
              <a:rPr lang="en-US" b="1" i="1" u="sng">
                <a:latin typeface="Baskerville Old Face"/>
              </a:rPr>
              <a:t>Elizabethan Entertainment</a:t>
            </a:r>
          </a:p>
        </p:txBody>
      </p:sp>
      <p:sp>
        <p:nvSpPr>
          <p:cNvPr id="3" name="Content Placeholder 2">
            <a:extLst>
              <a:ext uri="{FF2B5EF4-FFF2-40B4-BE49-F238E27FC236}">
                <a16:creationId xmlns:a16="http://schemas.microsoft.com/office/drawing/2014/main" id="{7C2DBABD-ED2A-574C-86B7-7D32986E5ECE}"/>
              </a:ext>
            </a:extLst>
          </p:cNvPr>
          <p:cNvSpPr>
            <a:spLocks noGrp="1"/>
          </p:cNvSpPr>
          <p:nvPr>
            <p:ph sz="half" idx="2"/>
          </p:nvPr>
        </p:nvSpPr>
        <p:spPr>
          <a:xfrm>
            <a:off x="6902420" y="2707117"/>
            <a:ext cx="4342893" cy="3354060"/>
          </a:xfrm>
        </p:spPr>
        <p:txBody>
          <a:bodyPr vert="horz" lIns="91440" tIns="45720" rIns="91440" bIns="45720" rtlCol="0" anchor="t">
            <a:normAutofit/>
          </a:bodyPr>
          <a:lstStyle/>
          <a:p>
            <a:pPr marL="0" indent="0">
              <a:lnSpc>
                <a:spcPct val="100000"/>
              </a:lnSpc>
              <a:buNone/>
            </a:pPr>
            <a:r>
              <a:rPr lang="en-US" sz="1900" b="1" i="1"/>
              <a:t>-Mummers-A masked or costumed 'merry maker' or dancer at festivals.</a:t>
            </a:r>
          </a:p>
          <a:p>
            <a:pPr marL="0" indent="0">
              <a:lnSpc>
                <a:spcPct val="100000"/>
              </a:lnSpc>
              <a:buNone/>
            </a:pPr>
            <a:r>
              <a:rPr lang="en-US" sz="1900" b="1" i="1"/>
              <a:t>-Troubadours-Travelling musician who sang of country love.</a:t>
            </a:r>
          </a:p>
          <a:p>
            <a:pPr marL="0" indent="0">
              <a:lnSpc>
                <a:spcPct val="100000"/>
              </a:lnSpc>
              <a:buNone/>
            </a:pPr>
            <a:r>
              <a:rPr lang="en-US" sz="1900" b="1" i="1"/>
              <a:t>-Acting troupes-Travelling actors.</a:t>
            </a:r>
          </a:p>
          <a:p>
            <a:pPr marL="0" indent="0">
              <a:lnSpc>
                <a:spcPct val="100000"/>
              </a:lnSpc>
              <a:buNone/>
            </a:pPr>
            <a:r>
              <a:rPr lang="en-US" sz="1900" b="1" i="1"/>
              <a:t>-Jugglers-Tricksters, deception or fraud.</a:t>
            </a:r>
          </a:p>
        </p:txBody>
      </p:sp>
      <p:sp>
        <p:nvSpPr>
          <p:cNvPr id="19" name="Text Placeholder 4">
            <a:extLst>
              <a:ext uri="{FF2B5EF4-FFF2-40B4-BE49-F238E27FC236}">
                <a16:creationId xmlns:a16="http://schemas.microsoft.com/office/drawing/2014/main" id="{17758A80-5A85-A9C3-9445-92EEDA82B3BD}"/>
              </a:ext>
            </a:extLst>
          </p:cNvPr>
          <p:cNvSpPr>
            <a:spLocks noGrp="1"/>
          </p:cNvSpPr>
          <p:nvPr>
            <p:ph type="body" sz="quarter" idx="3"/>
          </p:nvPr>
        </p:nvSpPr>
        <p:spPr>
          <a:xfrm>
            <a:off x="6744629" y="1911966"/>
            <a:ext cx="3999001" cy="576262"/>
          </a:xfrm>
        </p:spPr>
        <p:txBody>
          <a:bodyPr/>
          <a:lstStyle/>
          <a:p>
            <a:r>
              <a:rPr lang="en-US"/>
              <a:t>Elizabethan Entertainment</a:t>
            </a:r>
          </a:p>
        </p:txBody>
      </p:sp>
      <p:sp>
        <p:nvSpPr>
          <p:cNvPr id="4" name="Date Placeholder 3">
            <a:extLst>
              <a:ext uri="{FF2B5EF4-FFF2-40B4-BE49-F238E27FC236}">
                <a16:creationId xmlns:a16="http://schemas.microsoft.com/office/drawing/2014/main" id="{38C34234-3871-F177-74F0-991804BB018A}"/>
              </a:ext>
            </a:extLst>
          </p:cNvPr>
          <p:cNvSpPr>
            <a:spLocks noGrp="1"/>
          </p:cNvSpPr>
          <p:nvPr>
            <p:ph type="dt" sz="half" idx="10"/>
          </p:nvPr>
        </p:nvSpPr>
        <p:spPr/>
        <p:txBody>
          <a:bodyPr anchor="ctr">
            <a:normAutofit/>
          </a:bodyPr>
          <a:lstStyle/>
          <a:p>
            <a:pPr>
              <a:spcAft>
                <a:spcPts val="600"/>
              </a:spcAft>
            </a:pPr>
            <a:fld id="{A6651425-A83F-47A3-89C8-C5E4C91D8EEF}" type="datetime1">
              <a:rPr lang="en-US"/>
              <a:pPr>
                <a:spcAft>
                  <a:spcPts val="600"/>
                </a:spcAft>
              </a:pPr>
              <a:t>2/19/2025</a:t>
            </a:fld>
            <a:endParaRPr lang="en-US"/>
          </a:p>
        </p:txBody>
      </p:sp>
      <p:sp>
        <p:nvSpPr>
          <p:cNvPr id="8" name="TextBox 7">
            <a:extLst>
              <a:ext uri="{FF2B5EF4-FFF2-40B4-BE49-F238E27FC236}">
                <a16:creationId xmlns:a16="http://schemas.microsoft.com/office/drawing/2014/main" id="{E64900CE-9BE5-01E4-3F30-1D675D5596F0}"/>
              </a:ext>
            </a:extLst>
          </p:cNvPr>
          <p:cNvSpPr txBox="1"/>
          <p:nvPr/>
        </p:nvSpPr>
        <p:spPr>
          <a:xfrm>
            <a:off x="11243255" y="6867602"/>
            <a:ext cx="921758" cy="187403"/>
          </a:xfrm>
          <a:prstGeom prst="rect">
            <a:avLst/>
          </a:prstGeom>
        </p:spPr>
        <p:txBody>
          <a:bodyPr>
            <a:normAutofit fontScale="85000" lnSpcReduction="20000"/>
          </a:bodyPr>
          <a:lstStyle/>
          <a:p>
            <a:pPr>
              <a:lnSpc>
                <a:spcPct val="90000"/>
              </a:lnSpc>
              <a:spcAft>
                <a:spcPts val="600"/>
              </a:spcAft>
            </a:pPr>
            <a:r>
              <a:rPr lang="en-US" sz="500"/>
              <a:t>ThePhoto by PhotoAuthor is licensed under CCYYSA.</a:t>
            </a:r>
          </a:p>
        </p:txBody>
      </p:sp>
      <p:pic>
        <p:nvPicPr>
          <p:cNvPr id="10" name="Picture 9" descr="A painting of a person in a garment&#10;&#10;AI-generated content may be incorrect.">
            <a:extLst>
              <a:ext uri="{FF2B5EF4-FFF2-40B4-BE49-F238E27FC236}">
                <a16:creationId xmlns:a16="http://schemas.microsoft.com/office/drawing/2014/main" id="{AD342A28-E918-B6F2-0E23-5D383E8F014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41196" y="1719369"/>
            <a:ext cx="5380463" cy="4999017"/>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1" name="TextBox 10">
            <a:extLst>
              <a:ext uri="{FF2B5EF4-FFF2-40B4-BE49-F238E27FC236}">
                <a16:creationId xmlns:a16="http://schemas.microsoft.com/office/drawing/2014/main" id="{8EF1A943-150E-6296-D329-DDD8CF225CF3}"/>
              </a:ext>
            </a:extLst>
          </p:cNvPr>
          <p:cNvSpPr txBox="1"/>
          <p:nvPr/>
        </p:nvSpPr>
        <p:spPr>
          <a:xfrm>
            <a:off x="1096537" y="5027691"/>
            <a:ext cx="5183768" cy="893645"/>
          </a:xfrm>
          <a:prstGeom prst="rect">
            <a:avLst/>
          </a:prstGeom>
        </p:spPr>
        <p:txBody>
          <a:bodyPr lIns="91440" tIns="45720" rIns="91440" bIns="45720" anchor="t">
            <a:normAutofit/>
          </a:bodyPr>
          <a:lstStyle/>
          <a:p>
            <a:r>
              <a:rPr lang="en-US"/>
              <a:t>.</a:t>
            </a:r>
          </a:p>
        </p:txBody>
      </p:sp>
    </p:spTree>
    <p:extLst>
      <p:ext uri="{BB962C8B-B14F-4D97-AF65-F5344CB8AC3E}">
        <p14:creationId xmlns:p14="http://schemas.microsoft.com/office/powerpoint/2010/main" val="2259471199"/>
      </p:ext>
    </p:extLst>
  </p:cSld>
  <p:clrMapOvr>
    <a:masterClrMapping/>
  </p:clrMapOvr>
  <mc:AlternateContent xmlns:mc="http://schemas.openxmlformats.org/markup-compatibility/2006" xmlns:p14="http://schemas.microsoft.com/office/powerpoint/2010/main">
    <mc:Choice Requires="p14">
      <p:transition spd="slow" p14:dur="10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grpId="0" nodeType="clickEffect">
                                  <p:stCondLst>
                                    <p:cond delay="0"/>
                                  </p:stCondLst>
                                  <p:childTnLst>
                                    <p:set>
                                      <p:cBhvr>
                                        <p:cTn id="10" dur="1" fill="hold">
                                          <p:stCondLst>
                                            <p:cond delay="0"/>
                                          </p:stCondLst>
                                        </p:cTn>
                                        <p:tgtEl>
                                          <p:spTgt spid="19">
                                            <p:txEl>
                                              <p:pRg st="0" end="0"/>
                                            </p:txEl>
                                          </p:spTgt>
                                        </p:tgtEl>
                                        <p:attrNameLst>
                                          <p:attrName>style.visibility</p:attrName>
                                        </p:attrNameLst>
                                      </p:cBhvr>
                                      <p:to>
                                        <p:strVal val="visible"/>
                                      </p:to>
                                    </p:set>
                                    <p:anim calcmode="lin" valueType="num">
                                      <p:cBhvr>
                                        <p:cTn id="11" dur="5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19">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3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7"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0"/>
                                        <p:tgtEl>
                                          <p:spTgt spid="3">
                                            <p:txEl>
                                              <p:pRg st="1" end="1"/>
                                            </p:txEl>
                                          </p:spTgt>
                                        </p:tgtEl>
                                      </p:cBhvr>
                                    </p:animEffect>
                                    <p:anim calcmode="lin" valueType="num">
                                      <p:cBhvr>
                                        <p:cTn id="2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7"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1000"/>
                                        <p:tgtEl>
                                          <p:spTgt spid="3">
                                            <p:txEl>
                                              <p:pRg st="2" end="2"/>
                                            </p:txEl>
                                          </p:spTgt>
                                        </p:tgtEl>
                                      </p:cBhvr>
                                    </p:animEffect>
                                    <p:anim calcmode="lin" valueType="num">
                                      <p:cBhvr>
                                        <p:cTn id="3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5"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7" presetClass="entr" presetSubtype="0" fill="hold" grpId="0"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fade">
                                      <p:cBhvr>
                                        <p:cTn id="41" dur="1000"/>
                                        <p:tgtEl>
                                          <p:spTgt spid="3">
                                            <p:txEl>
                                              <p:pRg st="3" end="3"/>
                                            </p:txEl>
                                          </p:spTgt>
                                        </p:tgtEl>
                                      </p:cBhvr>
                                    </p:animEffect>
                                    <p:anim calcmode="lin" valueType="num">
                                      <p:cBhvr>
                                        <p:cTn id="4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1000" fill="hold"/>
                                        <p:tgtEl>
                                          <p:spTgt spid="10"/>
                                        </p:tgtEl>
                                        <p:attrNameLst>
                                          <p:attrName>ppt_w</p:attrName>
                                        </p:attrNameLst>
                                      </p:cBhvr>
                                      <p:tavLst>
                                        <p:tav tm="0">
                                          <p:val>
                                            <p:fltVal val="0"/>
                                          </p:val>
                                        </p:tav>
                                        <p:tav tm="100000">
                                          <p:val>
                                            <p:strVal val="#ppt_w"/>
                                          </p:val>
                                        </p:tav>
                                      </p:tavLst>
                                    </p:anim>
                                    <p:anim calcmode="lin" valueType="num">
                                      <p:cBhvr>
                                        <p:cTn id="50" dur="1000" fill="hold"/>
                                        <p:tgtEl>
                                          <p:spTgt spid="10"/>
                                        </p:tgtEl>
                                        <p:attrNameLst>
                                          <p:attrName>ppt_h</p:attrName>
                                        </p:attrNameLst>
                                      </p:cBhvr>
                                      <p:tavLst>
                                        <p:tav tm="0">
                                          <p:val>
                                            <p:fltVal val="0"/>
                                          </p:val>
                                        </p:tav>
                                        <p:tav tm="100000">
                                          <p:val>
                                            <p:strVal val="#ppt_h"/>
                                          </p:val>
                                        </p:tav>
                                      </p:tavLst>
                                    </p:anim>
                                    <p:anim calcmode="lin" valueType="num">
                                      <p:cBhvr>
                                        <p:cTn id="51" dur="1000" fill="hold"/>
                                        <p:tgtEl>
                                          <p:spTgt spid="10"/>
                                        </p:tgtEl>
                                        <p:attrNameLst>
                                          <p:attrName>style.rotation</p:attrName>
                                        </p:attrNameLst>
                                      </p:cBhvr>
                                      <p:tavLst>
                                        <p:tav tm="0">
                                          <p:val>
                                            <p:fltVal val="90"/>
                                          </p:val>
                                        </p:tav>
                                        <p:tav tm="100000">
                                          <p:val>
                                            <p:fltVal val="0"/>
                                          </p:val>
                                        </p:tav>
                                      </p:tavLst>
                                    </p:anim>
                                    <p:animEffect transition="in" filter="fade">
                                      <p:cBhvr>
                                        <p:cTn id="5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76BFC-24EE-0555-3EDF-6A605E6EA229}"/>
              </a:ext>
            </a:extLst>
          </p:cNvPr>
          <p:cNvSpPr>
            <a:spLocks noGrp="1"/>
          </p:cNvSpPr>
          <p:nvPr>
            <p:ph type="title"/>
          </p:nvPr>
        </p:nvSpPr>
        <p:spPr>
          <a:xfrm>
            <a:off x="798892" y="548640"/>
            <a:ext cx="10959818" cy="1179576"/>
          </a:xfrm>
          <a:custGeom>
            <a:avLst/>
            <a:gdLst>
              <a:gd name="connsiteX0" fmla="*/ 0 w 10959818"/>
              <a:gd name="connsiteY0" fmla="*/ 0 h 1179576"/>
              <a:gd name="connsiteX1" fmla="*/ 10959818 w 10959818"/>
              <a:gd name="connsiteY1" fmla="*/ 0 h 1179576"/>
              <a:gd name="connsiteX2" fmla="*/ 10959818 w 10959818"/>
              <a:gd name="connsiteY2" fmla="*/ 1179576 h 1179576"/>
              <a:gd name="connsiteX3" fmla="*/ 0 w 10959818"/>
              <a:gd name="connsiteY3" fmla="*/ 1179576 h 1179576"/>
              <a:gd name="connsiteX4" fmla="*/ 0 w 10959818"/>
              <a:gd name="connsiteY4" fmla="*/ 0 h 1179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9818" h="1179576" fill="none" extrusionOk="0">
                <a:moveTo>
                  <a:pt x="0" y="0"/>
                </a:moveTo>
                <a:cubicBezTo>
                  <a:pt x="1631015" y="-149972"/>
                  <a:pt x="8771328" y="85198"/>
                  <a:pt x="10959818" y="0"/>
                </a:cubicBezTo>
                <a:cubicBezTo>
                  <a:pt x="11023404" y="195124"/>
                  <a:pt x="10956158" y="869709"/>
                  <a:pt x="10959818" y="1179576"/>
                </a:cubicBezTo>
                <a:cubicBezTo>
                  <a:pt x="7621251" y="1270952"/>
                  <a:pt x="3488857" y="1173519"/>
                  <a:pt x="0" y="1179576"/>
                </a:cubicBezTo>
                <a:cubicBezTo>
                  <a:pt x="-11920" y="997472"/>
                  <a:pt x="31550" y="515216"/>
                  <a:pt x="0" y="0"/>
                </a:cubicBezTo>
                <a:close/>
              </a:path>
              <a:path w="10959818" h="1179576" stroke="0" extrusionOk="0">
                <a:moveTo>
                  <a:pt x="0" y="0"/>
                </a:moveTo>
                <a:cubicBezTo>
                  <a:pt x="2432004" y="-113254"/>
                  <a:pt x="6483999" y="102601"/>
                  <a:pt x="10959818" y="0"/>
                </a:cubicBezTo>
                <a:cubicBezTo>
                  <a:pt x="11018436" y="480524"/>
                  <a:pt x="10881194" y="650047"/>
                  <a:pt x="10959818" y="1179576"/>
                </a:cubicBezTo>
                <a:cubicBezTo>
                  <a:pt x="7304627" y="1235386"/>
                  <a:pt x="4889810" y="1348534"/>
                  <a:pt x="0" y="1179576"/>
                </a:cubicBezTo>
                <a:cubicBezTo>
                  <a:pt x="61798" y="649462"/>
                  <a:pt x="95207" y="548356"/>
                  <a:pt x="0" y="0"/>
                </a:cubicBezTo>
                <a:close/>
              </a:path>
            </a:pathLst>
          </a:custGeom>
          <a:ln w="57150">
            <a:solidFill>
              <a:schemeClr val="tx1"/>
            </a:solidFill>
            <a:prstDash val="solid"/>
            <a:extLst>
              <a:ext uri="{C807C97D-BFC1-408E-A445-0C87EB9F89A2}">
                <ask:lineSketchStyleProps xmlns:ask="http://schemas.microsoft.com/office/drawing/2018/sketchyshapes" sd="3499211612">
                  <ask:type>
                    <ask:lineSketchCurved/>
                  </ask:type>
                </ask:lineSketchStyleProps>
              </a:ext>
            </a:extLst>
          </a:ln>
        </p:spPr>
        <p:txBody>
          <a:bodyPr>
            <a:noAutofit/>
          </a:bodyPr>
          <a:lstStyle/>
          <a:p>
            <a:r>
              <a:rPr lang="en-US" b="1" u="sng">
                <a:solidFill>
                  <a:schemeClr val="accent6">
                    <a:lumMod val="76000"/>
                  </a:schemeClr>
                </a:solidFill>
                <a:latin typeface="Britannic Bold"/>
              </a:rPr>
              <a:t>Childhood and Education in Elizabethan Society</a:t>
            </a:r>
          </a:p>
        </p:txBody>
      </p:sp>
      <p:sp>
        <p:nvSpPr>
          <p:cNvPr id="3" name="Content Placeholder 2">
            <a:extLst>
              <a:ext uri="{FF2B5EF4-FFF2-40B4-BE49-F238E27FC236}">
                <a16:creationId xmlns:a16="http://schemas.microsoft.com/office/drawing/2014/main" id="{3853F05C-5BE6-1A17-406B-E60C078FA7F0}"/>
              </a:ext>
            </a:extLst>
          </p:cNvPr>
          <p:cNvSpPr>
            <a:spLocks noGrp="1"/>
          </p:cNvSpPr>
          <p:nvPr>
            <p:ph idx="1"/>
          </p:nvPr>
        </p:nvSpPr>
        <p:spPr>
          <a:xfrm>
            <a:off x="315700" y="1929485"/>
            <a:ext cx="8562055" cy="4589607"/>
          </a:xfrm>
        </p:spPr>
        <p:txBody>
          <a:bodyPr vert="horz" lIns="91440" tIns="45720" rIns="91440" bIns="45720" rtlCol="0" anchor="t">
            <a:normAutofit lnSpcReduction="10000"/>
          </a:bodyPr>
          <a:lstStyle/>
          <a:p>
            <a:r>
              <a:rPr lang="en-GB" sz="1600" b="1" dirty="0">
                <a:solidFill>
                  <a:srgbClr val="000000"/>
                </a:solidFill>
              </a:rPr>
              <a:t>Wealthier boys were better educated than ever before.</a:t>
            </a:r>
            <a:endParaRPr lang="en-GB" b="1">
              <a:solidFill>
                <a:srgbClr val="000000"/>
              </a:solidFill>
            </a:endParaRPr>
          </a:p>
          <a:p>
            <a:r>
              <a:rPr lang="en-GB" sz="1600" b="1">
                <a:solidFill>
                  <a:srgbClr val="000000"/>
                </a:solidFill>
                <a:latin typeface="Avenir Next LT Pro"/>
              </a:rPr>
              <a:t>Boys learnt Latin in rich schools and if they were caught speaking English they would be hit by a wooden stick. But sometimes a very wealthy child could buy a spanking boy who would take the punishment for them.</a:t>
            </a:r>
          </a:p>
          <a:p>
            <a:r>
              <a:rPr lang="en-GB" sz="1600" b="1">
                <a:solidFill>
                  <a:srgbClr val="000000"/>
                </a:solidFill>
                <a:latin typeface="Avenir Next LT Pro"/>
              </a:rPr>
              <a:t>Poor children didn’t have any education because most poor people could not afford it. And some poor children didn’t know how to read and write.</a:t>
            </a:r>
          </a:p>
          <a:p>
            <a:r>
              <a:rPr lang="en-GB" sz="1600" b="1" dirty="0">
                <a:solidFill>
                  <a:srgbClr val="000000"/>
                </a:solidFill>
                <a:latin typeface="Avenir Next LT Pro"/>
              </a:rPr>
              <a:t>In Elizabethan England there was no compulsory schooling. Most children lives revolved around the family, the church, the farm and workshop.</a:t>
            </a:r>
          </a:p>
          <a:p>
            <a:r>
              <a:rPr lang="en-GB" sz="1600" b="1">
                <a:solidFill>
                  <a:srgbClr val="000000"/>
                </a:solidFill>
                <a:latin typeface="Avenir Next LT Pro"/>
              </a:rPr>
              <a:t>Unlike boys, rich woman learnt how to dance and sing they didn’t learn how to cook because most of the time their butler would do it for them.</a:t>
            </a:r>
          </a:p>
          <a:p>
            <a:r>
              <a:rPr lang="en-GB" sz="1600" b="1" dirty="0">
                <a:solidFill>
                  <a:srgbClr val="000000"/>
                </a:solidFill>
                <a:latin typeface="Avenir Next LT Pro"/>
              </a:rPr>
              <a:t>In fact, around one quarter of children died before they were ten!</a:t>
            </a:r>
          </a:p>
          <a:p>
            <a:r>
              <a:rPr lang="en-GB" sz="1600" b="1" dirty="0">
                <a:solidFill>
                  <a:srgbClr val="000000"/>
                </a:solidFill>
                <a:latin typeface="Avenir Next LT Pro"/>
              </a:rPr>
              <a:t>By the age 7, they could go to grammar school where they learnt subjects such as Latin, Mathematics , logic and rhetoric.</a:t>
            </a:r>
          </a:p>
          <a:p>
            <a:r>
              <a:rPr lang="en-GB" sz="1600" b="1" dirty="0">
                <a:solidFill>
                  <a:srgbClr val="000000"/>
                </a:solidFill>
                <a:latin typeface="Avenir Next LT Pro"/>
              </a:rPr>
              <a:t>The most </a:t>
            </a:r>
            <a:r>
              <a:rPr lang="en-GB" sz="1600" b="1">
                <a:solidFill>
                  <a:srgbClr val="000000"/>
                </a:solidFill>
                <a:latin typeface="Avenir Next LT Pro"/>
              </a:rPr>
              <a:t>elementary</a:t>
            </a:r>
            <a:r>
              <a:rPr lang="en-GB" sz="1600" b="1" dirty="0">
                <a:solidFill>
                  <a:srgbClr val="000000"/>
                </a:solidFill>
                <a:latin typeface="Avenir Next LT Pro"/>
              </a:rPr>
              <a:t> level of education was for boys aged between 5 and 7 what was called petty school.</a:t>
            </a:r>
          </a:p>
          <a:p>
            <a:endParaRPr lang="en-GB" sz="1600" b="1">
              <a:solidFill>
                <a:srgbClr val="000000"/>
              </a:solidFill>
              <a:latin typeface="Avenir Next LT Pro"/>
            </a:endParaRPr>
          </a:p>
          <a:p>
            <a:endParaRPr lang="en-GB" sz="1600" b="1">
              <a:solidFill>
                <a:srgbClr val="000000"/>
              </a:solidFill>
              <a:latin typeface="Avenir Next LT Pro"/>
            </a:endParaRPr>
          </a:p>
          <a:p>
            <a:endParaRPr lang="en-GB" sz="1600" b="1">
              <a:solidFill>
                <a:srgbClr val="000000"/>
              </a:solidFill>
              <a:latin typeface="Avenir Next LT Pro"/>
            </a:endParaRPr>
          </a:p>
          <a:p>
            <a:endParaRPr lang="en-GB">
              <a:solidFill>
                <a:srgbClr val="000000"/>
              </a:solidFill>
              <a:latin typeface="Avenir Next LT Pro"/>
            </a:endParaRPr>
          </a:p>
        </p:txBody>
      </p:sp>
      <p:pic>
        <p:nvPicPr>
          <p:cNvPr id="4" name="Picture 3" descr="A painting of a person in a dress&#10;&#10;AI-generated content may be incorrect.">
            <a:extLst>
              <a:ext uri="{FF2B5EF4-FFF2-40B4-BE49-F238E27FC236}">
                <a16:creationId xmlns:a16="http://schemas.microsoft.com/office/drawing/2014/main" id="{29792718-7A6D-B8E4-4397-4357397949CB}"/>
              </a:ext>
            </a:extLst>
          </p:cNvPr>
          <p:cNvPicPr>
            <a:picLocks noChangeAspect="1"/>
          </p:cNvPicPr>
          <p:nvPr/>
        </p:nvPicPr>
        <p:blipFill>
          <a:blip r:embed="rId2"/>
          <a:stretch>
            <a:fillRect/>
          </a:stretch>
        </p:blipFill>
        <p:spPr>
          <a:xfrm>
            <a:off x="8752424" y="1946439"/>
            <a:ext cx="3132982" cy="276558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A painting of a group of people&#10;&#10;AI-generated content may be incorrect.">
            <a:extLst>
              <a:ext uri="{FF2B5EF4-FFF2-40B4-BE49-F238E27FC236}">
                <a16:creationId xmlns:a16="http://schemas.microsoft.com/office/drawing/2014/main" id="{6307B542-2932-755B-50B6-55FAD071CE67}"/>
              </a:ext>
            </a:extLst>
          </p:cNvPr>
          <p:cNvPicPr>
            <a:picLocks noChangeAspect="1"/>
          </p:cNvPicPr>
          <p:nvPr/>
        </p:nvPicPr>
        <p:blipFill>
          <a:blip r:embed="rId3"/>
          <a:stretch>
            <a:fillRect/>
          </a:stretch>
        </p:blipFill>
        <p:spPr>
          <a:xfrm>
            <a:off x="9076786" y="5066009"/>
            <a:ext cx="2478181" cy="1459267"/>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2475005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7" presetClass="entr" presetSubtype="1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17" presetClass="entr" presetSubtype="1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16" presetClass="exit" presetSubtype="21" fill="hold" nodeType="clickEffect">
                                  <p:stCondLst>
                                    <p:cond delay="0"/>
                                  </p:stCondLst>
                                  <p:childTnLst>
                                    <p:animEffect transition="out" filter="barn(inVertical)">
                                      <p:cBhvr>
                                        <p:cTn id="54" dur="500"/>
                                        <p:tgtEl>
                                          <p:spTgt spid="4"/>
                                        </p:tgtEl>
                                      </p:cBhvr>
                                    </p:animEffect>
                                    <p:set>
                                      <p:cBhvr>
                                        <p:cTn id="55" dur="1" fill="hold">
                                          <p:stCondLst>
                                            <p:cond delay="499"/>
                                          </p:stCondLst>
                                        </p:cTn>
                                        <p:tgtEl>
                                          <p:spTgt spid="4"/>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4" presetClass="exit" presetSubtype="32" fill="hold" nodeType="clickEffect">
                                  <p:stCondLst>
                                    <p:cond delay="0"/>
                                  </p:stCondLst>
                                  <p:childTnLst>
                                    <p:animEffect transition="out" filter="box(out)">
                                      <p:cBhvr>
                                        <p:cTn id="59" dur="2000"/>
                                        <p:tgtEl>
                                          <p:spTgt spid="5"/>
                                        </p:tgtEl>
                                      </p:cBhvr>
                                    </p:animEffect>
                                    <p:set>
                                      <p:cBhvr>
                                        <p:cTn id="60" dur="1" fill="hold">
                                          <p:stCondLst>
                                            <p:cond delay="1999"/>
                                          </p:stCondLst>
                                        </p:cTn>
                                        <p:tgtEl>
                                          <p:spTgt spid="5"/>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16" presetClass="exit" presetSubtype="21" fill="hold" grpId="0" nodeType="clickEffect">
                                  <p:stCondLst>
                                    <p:cond delay="0"/>
                                  </p:stCondLst>
                                  <p:childTnLst>
                                    <p:animEffect transition="out" filter="barn(inVertical)">
                                      <p:cBhvr>
                                        <p:cTn id="64" dur="500"/>
                                        <p:tgtEl>
                                          <p:spTgt spid="2"/>
                                        </p:tgtEl>
                                      </p:cBhvr>
                                    </p:animEffect>
                                    <p:set>
                                      <p:cBhvr>
                                        <p:cTn id="65"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68C53-B7F2-3CF9-C250-C114DCD212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00C97E-6192-E5E9-9816-B1CCA0808E12}"/>
              </a:ext>
            </a:extLst>
          </p:cNvPr>
          <p:cNvSpPr>
            <a:spLocks noGrp="1"/>
          </p:cNvSpPr>
          <p:nvPr>
            <p:ph type="title"/>
          </p:nvPr>
        </p:nvSpPr>
        <p:spPr>
          <a:xfrm>
            <a:off x="718210" y="530711"/>
            <a:ext cx="10959818" cy="1179576"/>
          </a:xfrm>
          <a:custGeom>
            <a:avLst/>
            <a:gdLst>
              <a:gd name="connsiteX0" fmla="*/ 0 w 10959818"/>
              <a:gd name="connsiteY0" fmla="*/ 0 h 1179576"/>
              <a:gd name="connsiteX1" fmla="*/ 686431 w 10959818"/>
              <a:gd name="connsiteY1" fmla="*/ 0 h 1179576"/>
              <a:gd name="connsiteX2" fmla="*/ 1263263 w 10959818"/>
              <a:gd name="connsiteY2" fmla="*/ 0 h 1179576"/>
              <a:gd name="connsiteX3" fmla="*/ 1949694 w 10959818"/>
              <a:gd name="connsiteY3" fmla="*/ 0 h 1179576"/>
              <a:gd name="connsiteX4" fmla="*/ 2307330 w 10959818"/>
              <a:gd name="connsiteY4" fmla="*/ 0 h 1179576"/>
              <a:gd name="connsiteX5" fmla="*/ 2664966 w 10959818"/>
              <a:gd name="connsiteY5" fmla="*/ 0 h 1179576"/>
              <a:gd name="connsiteX6" fmla="*/ 3022602 w 10959818"/>
              <a:gd name="connsiteY6" fmla="*/ 0 h 1179576"/>
              <a:gd name="connsiteX7" fmla="*/ 3599435 w 10959818"/>
              <a:gd name="connsiteY7" fmla="*/ 0 h 1179576"/>
              <a:gd name="connsiteX8" fmla="*/ 4176267 w 10959818"/>
              <a:gd name="connsiteY8" fmla="*/ 0 h 1179576"/>
              <a:gd name="connsiteX9" fmla="*/ 4424305 w 10959818"/>
              <a:gd name="connsiteY9" fmla="*/ 0 h 1179576"/>
              <a:gd name="connsiteX10" fmla="*/ 5001138 w 10959818"/>
              <a:gd name="connsiteY10" fmla="*/ 0 h 1179576"/>
              <a:gd name="connsiteX11" fmla="*/ 5797167 w 10959818"/>
              <a:gd name="connsiteY11" fmla="*/ 0 h 1179576"/>
              <a:gd name="connsiteX12" fmla="*/ 6264401 w 10959818"/>
              <a:gd name="connsiteY12" fmla="*/ 0 h 1179576"/>
              <a:gd name="connsiteX13" fmla="*/ 6841234 w 10959818"/>
              <a:gd name="connsiteY13" fmla="*/ 0 h 1179576"/>
              <a:gd name="connsiteX14" fmla="*/ 7527664 w 10959818"/>
              <a:gd name="connsiteY14" fmla="*/ 0 h 1179576"/>
              <a:gd name="connsiteX15" fmla="*/ 8323693 w 10959818"/>
              <a:gd name="connsiteY15" fmla="*/ 0 h 1179576"/>
              <a:gd name="connsiteX16" fmla="*/ 8571731 w 10959818"/>
              <a:gd name="connsiteY16" fmla="*/ 0 h 1179576"/>
              <a:gd name="connsiteX17" fmla="*/ 9367760 w 10959818"/>
              <a:gd name="connsiteY17" fmla="*/ 0 h 1179576"/>
              <a:gd name="connsiteX18" fmla="*/ 9944593 w 10959818"/>
              <a:gd name="connsiteY18" fmla="*/ 0 h 1179576"/>
              <a:gd name="connsiteX19" fmla="*/ 10302229 w 10959818"/>
              <a:gd name="connsiteY19" fmla="*/ 0 h 1179576"/>
              <a:gd name="connsiteX20" fmla="*/ 10959818 w 10959818"/>
              <a:gd name="connsiteY20" fmla="*/ 0 h 1179576"/>
              <a:gd name="connsiteX21" fmla="*/ 10959818 w 10959818"/>
              <a:gd name="connsiteY21" fmla="*/ 566196 h 1179576"/>
              <a:gd name="connsiteX22" fmla="*/ 10959818 w 10959818"/>
              <a:gd name="connsiteY22" fmla="*/ 1179576 h 1179576"/>
              <a:gd name="connsiteX23" fmla="*/ 10492584 w 10959818"/>
              <a:gd name="connsiteY23" fmla="*/ 1179576 h 1179576"/>
              <a:gd name="connsiteX24" fmla="*/ 9696555 w 10959818"/>
              <a:gd name="connsiteY24" fmla="*/ 1179576 h 1179576"/>
              <a:gd name="connsiteX25" fmla="*/ 9119722 w 10959818"/>
              <a:gd name="connsiteY25" fmla="*/ 1179576 h 1179576"/>
              <a:gd name="connsiteX26" fmla="*/ 8323693 w 10959818"/>
              <a:gd name="connsiteY26" fmla="*/ 1179576 h 1179576"/>
              <a:gd name="connsiteX27" fmla="*/ 7527664 w 10959818"/>
              <a:gd name="connsiteY27" fmla="*/ 1179576 h 1179576"/>
              <a:gd name="connsiteX28" fmla="*/ 7060430 w 10959818"/>
              <a:gd name="connsiteY28" fmla="*/ 1179576 h 1179576"/>
              <a:gd name="connsiteX29" fmla="*/ 6483598 w 10959818"/>
              <a:gd name="connsiteY29" fmla="*/ 1179576 h 1179576"/>
              <a:gd name="connsiteX30" fmla="*/ 5906765 w 10959818"/>
              <a:gd name="connsiteY30" fmla="*/ 1179576 h 1179576"/>
              <a:gd name="connsiteX31" fmla="*/ 5439531 w 10959818"/>
              <a:gd name="connsiteY31" fmla="*/ 1179576 h 1179576"/>
              <a:gd name="connsiteX32" fmla="*/ 4862698 w 10959818"/>
              <a:gd name="connsiteY32" fmla="*/ 1179576 h 1179576"/>
              <a:gd name="connsiteX33" fmla="*/ 4505062 w 10959818"/>
              <a:gd name="connsiteY33" fmla="*/ 1179576 h 1179576"/>
              <a:gd name="connsiteX34" fmla="*/ 3928230 w 10959818"/>
              <a:gd name="connsiteY34" fmla="*/ 1179576 h 1179576"/>
              <a:gd name="connsiteX35" fmla="*/ 3132201 w 10959818"/>
              <a:gd name="connsiteY35" fmla="*/ 1179576 h 1179576"/>
              <a:gd name="connsiteX36" fmla="*/ 2664966 w 10959818"/>
              <a:gd name="connsiteY36" fmla="*/ 1179576 h 1179576"/>
              <a:gd name="connsiteX37" fmla="*/ 1868937 w 10959818"/>
              <a:gd name="connsiteY37" fmla="*/ 1179576 h 1179576"/>
              <a:gd name="connsiteX38" fmla="*/ 1182507 w 10959818"/>
              <a:gd name="connsiteY38" fmla="*/ 1179576 h 1179576"/>
              <a:gd name="connsiteX39" fmla="*/ 605674 w 10959818"/>
              <a:gd name="connsiteY39" fmla="*/ 1179576 h 1179576"/>
              <a:gd name="connsiteX40" fmla="*/ 0 w 10959818"/>
              <a:gd name="connsiteY40" fmla="*/ 1179576 h 1179576"/>
              <a:gd name="connsiteX41" fmla="*/ 0 w 10959818"/>
              <a:gd name="connsiteY41" fmla="*/ 589788 h 1179576"/>
              <a:gd name="connsiteX42" fmla="*/ 0 w 10959818"/>
              <a:gd name="connsiteY42" fmla="*/ 0 h 1179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0959818" h="1179576" fill="none" extrusionOk="0">
                <a:moveTo>
                  <a:pt x="0" y="0"/>
                </a:moveTo>
                <a:cubicBezTo>
                  <a:pt x="142027" y="-47725"/>
                  <a:pt x="529051" y="29933"/>
                  <a:pt x="686431" y="0"/>
                </a:cubicBezTo>
                <a:cubicBezTo>
                  <a:pt x="843811" y="-29933"/>
                  <a:pt x="1068535" y="17883"/>
                  <a:pt x="1263263" y="0"/>
                </a:cubicBezTo>
                <a:cubicBezTo>
                  <a:pt x="1457991" y="-17883"/>
                  <a:pt x="1746324" y="65218"/>
                  <a:pt x="1949694" y="0"/>
                </a:cubicBezTo>
                <a:cubicBezTo>
                  <a:pt x="2153064" y="-65218"/>
                  <a:pt x="2201328" y="17044"/>
                  <a:pt x="2307330" y="0"/>
                </a:cubicBezTo>
                <a:cubicBezTo>
                  <a:pt x="2413332" y="-17044"/>
                  <a:pt x="2549441" y="38541"/>
                  <a:pt x="2664966" y="0"/>
                </a:cubicBezTo>
                <a:cubicBezTo>
                  <a:pt x="2780491" y="-38541"/>
                  <a:pt x="2913766" y="27117"/>
                  <a:pt x="3022602" y="0"/>
                </a:cubicBezTo>
                <a:cubicBezTo>
                  <a:pt x="3131438" y="-27117"/>
                  <a:pt x="3351311" y="8813"/>
                  <a:pt x="3599435" y="0"/>
                </a:cubicBezTo>
                <a:cubicBezTo>
                  <a:pt x="3847559" y="-8813"/>
                  <a:pt x="4015455" y="21202"/>
                  <a:pt x="4176267" y="0"/>
                </a:cubicBezTo>
                <a:cubicBezTo>
                  <a:pt x="4337079" y="-21202"/>
                  <a:pt x="4301397" y="8867"/>
                  <a:pt x="4424305" y="0"/>
                </a:cubicBezTo>
                <a:cubicBezTo>
                  <a:pt x="4547213" y="-8867"/>
                  <a:pt x="4793764" y="11351"/>
                  <a:pt x="5001138" y="0"/>
                </a:cubicBezTo>
                <a:cubicBezTo>
                  <a:pt x="5208512" y="-11351"/>
                  <a:pt x="5550142" y="64220"/>
                  <a:pt x="5797167" y="0"/>
                </a:cubicBezTo>
                <a:cubicBezTo>
                  <a:pt x="6044192" y="-64220"/>
                  <a:pt x="6153404" y="50088"/>
                  <a:pt x="6264401" y="0"/>
                </a:cubicBezTo>
                <a:cubicBezTo>
                  <a:pt x="6375398" y="-50088"/>
                  <a:pt x="6560820" y="31720"/>
                  <a:pt x="6841234" y="0"/>
                </a:cubicBezTo>
                <a:cubicBezTo>
                  <a:pt x="7121648" y="-31720"/>
                  <a:pt x="7340323" y="50882"/>
                  <a:pt x="7527664" y="0"/>
                </a:cubicBezTo>
                <a:cubicBezTo>
                  <a:pt x="7715005" y="-50882"/>
                  <a:pt x="8038618" y="78147"/>
                  <a:pt x="8323693" y="0"/>
                </a:cubicBezTo>
                <a:cubicBezTo>
                  <a:pt x="8608768" y="-78147"/>
                  <a:pt x="8460901" y="19578"/>
                  <a:pt x="8571731" y="0"/>
                </a:cubicBezTo>
                <a:cubicBezTo>
                  <a:pt x="8682561" y="-19578"/>
                  <a:pt x="9176120" y="47617"/>
                  <a:pt x="9367760" y="0"/>
                </a:cubicBezTo>
                <a:cubicBezTo>
                  <a:pt x="9559400" y="-47617"/>
                  <a:pt x="9754533" y="49492"/>
                  <a:pt x="9944593" y="0"/>
                </a:cubicBezTo>
                <a:cubicBezTo>
                  <a:pt x="10134653" y="-49492"/>
                  <a:pt x="10127686" y="39096"/>
                  <a:pt x="10302229" y="0"/>
                </a:cubicBezTo>
                <a:cubicBezTo>
                  <a:pt x="10476772" y="-39096"/>
                  <a:pt x="10684560" y="60376"/>
                  <a:pt x="10959818" y="0"/>
                </a:cubicBezTo>
                <a:cubicBezTo>
                  <a:pt x="11021537" y="199584"/>
                  <a:pt x="10922821" y="311885"/>
                  <a:pt x="10959818" y="566196"/>
                </a:cubicBezTo>
                <a:cubicBezTo>
                  <a:pt x="10996815" y="820507"/>
                  <a:pt x="10916576" y="939473"/>
                  <a:pt x="10959818" y="1179576"/>
                </a:cubicBezTo>
                <a:cubicBezTo>
                  <a:pt x="10755746" y="1185867"/>
                  <a:pt x="10655225" y="1144871"/>
                  <a:pt x="10492584" y="1179576"/>
                </a:cubicBezTo>
                <a:cubicBezTo>
                  <a:pt x="10329943" y="1214281"/>
                  <a:pt x="9952426" y="1112621"/>
                  <a:pt x="9696555" y="1179576"/>
                </a:cubicBezTo>
                <a:cubicBezTo>
                  <a:pt x="9440684" y="1246531"/>
                  <a:pt x="9350730" y="1132368"/>
                  <a:pt x="9119722" y="1179576"/>
                </a:cubicBezTo>
                <a:cubicBezTo>
                  <a:pt x="8888714" y="1226784"/>
                  <a:pt x="8702104" y="1132220"/>
                  <a:pt x="8323693" y="1179576"/>
                </a:cubicBezTo>
                <a:cubicBezTo>
                  <a:pt x="7945282" y="1226932"/>
                  <a:pt x="7810387" y="1169430"/>
                  <a:pt x="7527664" y="1179576"/>
                </a:cubicBezTo>
                <a:cubicBezTo>
                  <a:pt x="7244941" y="1189722"/>
                  <a:pt x="7242779" y="1166838"/>
                  <a:pt x="7060430" y="1179576"/>
                </a:cubicBezTo>
                <a:cubicBezTo>
                  <a:pt x="6878081" y="1192314"/>
                  <a:pt x="6724298" y="1158801"/>
                  <a:pt x="6483598" y="1179576"/>
                </a:cubicBezTo>
                <a:cubicBezTo>
                  <a:pt x="6242898" y="1200351"/>
                  <a:pt x="6043842" y="1126027"/>
                  <a:pt x="5906765" y="1179576"/>
                </a:cubicBezTo>
                <a:cubicBezTo>
                  <a:pt x="5769688" y="1233125"/>
                  <a:pt x="5616237" y="1170535"/>
                  <a:pt x="5439531" y="1179576"/>
                </a:cubicBezTo>
                <a:cubicBezTo>
                  <a:pt x="5262825" y="1188617"/>
                  <a:pt x="5021151" y="1161370"/>
                  <a:pt x="4862698" y="1179576"/>
                </a:cubicBezTo>
                <a:cubicBezTo>
                  <a:pt x="4704245" y="1197782"/>
                  <a:pt x="4635482" y="1151148"/>
                  <a:pt x="4505062" y="1179576"/>
                </a:cubicBezTo>
                <a:cubicBezTo>
                  <a:pt x="4374642" y="1208004"/>
                  <a:pt x="4183321" y="1132984"/>
                  <a:pt x="3928230" y="1179576"/>
                </a:cubicBezTo>
                <a:cubicBezTo>
                  <a:pt x="3673139" y="1226168"/>
                  <a:pt x="3529041" y="1087200"/>
                  <a:pt x="3132201" y="1179576"/>
                </a:cubicBezTo>
                <a:cubicBezTo>
                  <a:pt x="2735361" y="1271952"/>
                  <a:pt x="2762487" y="1177730"/>
                  <a:pt x="2664966" y="1179576"/>
                </a:cubicBezTo>
                <a:cubicBezTo>
                  <a:pt x="2567445" y="1181422"/>
                  <a:pt x="2243386" y="1085051"/>
                  <a:pt x="1868937" y="1179576"/>
                </a:cubicBezTo>
                <a:cubicBezTo>
                  <a:pt x="1494488" y="1274101"/>
                  <a:pt x="1487956" y="1175453"/>
                  <a:pt x="1182507" y="1179576"/>
                </a:cubicBezTo>
                <a:cubicBezTo>
                  <a:pt x="877058" y="1183699"/>
                  <a:pt x="738842" y="1127387"/>
                  <a:pt x="605674" y="1179576"/>
                </a:cubicBezTo>
                <a:cubicBezTo>
                  <a:pt x="472506" y="1231765"/>
                  <a:pt x="198896" y="1142032"/>
                  <a:pt x="0" y="1179576"/>
                </a:cubicBezTo>
                <a:cubicBezTo>
                  <a:pt x="-18066" y="1049165"/>
                  <a:pt x="69664" y="778056"/>
                  <a:pt x="0" y="589788"/>
                </a:cubicBezTo>
                <a:cubicBezTo>
                  <a:pt x="-69664" y="401520"/>
                  <a:pt x="57240" y="163809"/>
                  <a:pt x="0" y="0"/>
                </a:cubicBezTo>
                <a:close/>
              </a:path>
              <a:path w="10959818" h="1179576" stroke="0" extrusionOk="0">
                <a:moveTo>
                  <a:pt x="0" y="0"/>
                </a:moveTo>
                <a:cubicBezTo>
                  <a:pt x="220650" y="-28836"/>
                  <a:pt x="344743" y="17363"/>
                  <a:pt x="467234" y="0"/>
                </a:cubicBezTo>
                <a:cubicBezTo>
                  <a:pt x="589725" y="-17363"/>
                  <a:pt x="751338" y="31433"/>
                  <a:pt x="824871" y="0"/>
                </a:cubicBezTo>
                <a:cubicBezTo>
                  <a:pt x="898404" y="-31433"/>
                  <a:pt x="1102466" y="32230"/>
                  <a:pt x="1182507" y="0"/>
                </a:cubicBezTo>
                <a:cubicBezTo>
                  <a:pt x="1262548" y="-32230"/>
                  <a:pt x="1328819" y="15140"/>
                  <a:pt x="1430545" y="0"/>
                </a:cubicBezTo>
                <a:cubicBezTo>
                  <a:pt x="1532271" y="-15140"/>
                  <a:pt x="1597981" y="20457"/>
                  <a:pt x="1678583" y="0"/>
                </a:cubicBezTo>
                <a:cubicBezTo>
                  <a:pt x="1759185" y="-20457"/>
                  <a:pt x="1867372" y="21200"/>
                  <a:pt x="1926621" y="0"/>
                </a:cubicBezTo>
                <a:cubicBezTo>
                  <a:pt x="1985870" y="-21200"/>
                  <a:pt x="2438605" y="72752"/>
                  <a:pt x="2613051" y="0"/>
                </a:cubicBezTo>
                <a:cubicBezTo>
                  <a:pt x="2787497" y="-72752"/>
                  <a:pt x="2787698" y="6171"/>
                  <a:pt x="2861089" y="0"/>
                </a:cubicBezTo>
                <a:cubicBezTo>
                  <a:pt x="2934480" y="-6171"/>
                  <a:pt x="3115442" y="4071"/>
                  <a:pt x="3218725" y="0"/>
                </a:cubicBezTo>
                <a:cubicBezTo>
                  <a:pt x="3322008" y="-4071"/>
                  <a:pt x="3398170" y="21888"/>
                  <a:pt x="3576362" y="0"/>
                </a:cubicBezTo>
                <a:cubicBezTo>
                  <a:pt x="3754554" y="-21888"/>
                  <a:pt x="4044442" y="16093"/>
                  <a:pt x="4372391" y="0"/>
                </a:cubicBezTo>
                <a:cubicBezTo>
                  <a:pt x="4700340" y="-16093"/>
                  <a:pt x="4535884" y="15004"/>
                  <a:pt x="4620429" y="0"/>
                </a:cubicBezTo>
                <a:cubicBezTo>
                  <a:pt x="4704974" y="-15004"/>
                  <a:pt x="4775911" y="17620"/>
                  <a:pt x="4868467" y="0"/>
                </a:cubicBezTo>
                <a:cubicBezTo>
                  <a:pt x="4961023" y="-17620"/>
                  <a:pt x="5489851" y="92917"/>
                  <a:pt x="5664495" y="0"/>
                </a:cubicBezTo>
                <a:cubicBezTo>
                  <a:pt x="5839139" y="-92917"/>
                  <a:pt x="5937809" y="2256"/>
                  <a:pt x="6022132" y="0"/>
                </a:cubicBezTo>
                <a:cubicBezTo>
                  <a:pt x="6106455" y="-2256"/>
                  <a:pt x="6380729" y="43934"/>
                  <a:pt x="6489366" y="0"/>
                </a:cubicBezTo>
                <a:cubicBezTo>
                  <a:pt x="6598003" y="-43934"/>
                  <a:pt x="6972868" y="90025"/>
                  <a:pt x="7285395" y="0"/>
                </a:cubicBezTo>
                <a:cubicBezTo>
                  <a:pt x="7597922" y="-90025"/>
                  <a:pt x="7766239" y="56505"/>
                  <a:pt x="7971826" y="0"/>
                </a:cubicBezTo>
                <a:cubicBezTo>
                  <a:pt x="8177413" y="-56505"/>
                  <a:pt x="8434769" y="70184"/>
                  <a:pt x="8767854" y="0"/>
                </a:cubicBezTo>
                <a:cubicBezTo>
                  <a:pt x="9100939" y="-70184"/>
                  <a:pt x="8922684" y="22935"/>
                  <a:pt x="9015892" y="0"/>
                </a:cubicBezTo>
                <a:cubicBezTo>
                  <a:pt x="9109100" y="-22935"/>
                  <a:pt x="9346402" y="30739"/>
                  <a:pt x="9592725" y="0"/>
                </a:cubicBezTo>
                <a:cubicBezTo>
                  <a:pt x="9839048" y="-30739"/>
                  <a:pt x="9782490" y="10274"/>
                  <a:pt x="9840763" y="0"/>
                </a:cubicBezTo>
                <a:cubicBezTo>
                  <a:pt x="9899036" y="-10274"/>
                  <a:pt x="10017168" y="236"/>
                  <a:pt x="10088801" y="0"/>
                </a:cubicBezTo>
                <a:cubicBezTo>
                  <a:pt x="10160434" y="-236"/>
                  <a:pt x="10322877" y="28102"/>
                  <a:pt x="10446437" y="0"/>
                </a:cubicBezTo>
                <a:cubicBezTo>
                  <a:pt x="10569997" y="-28102"/>
                  <a:pt x="10779173" y="6918"/>
                  <a:pt x="10959818" y="0"/>
                </a:cubicBezTo>
                <a:cubicBezTo>
                  <a:pt x="11021623" y="276561"/>
                  <a:pt x="10930897" y="408229"/>
                  <a:pt x="10959818" y="566196"/>
                </a:cubicBezTo>
                <a:cubicBezTo>
                  <a:pt x="10988739" y="724163"/>
                  <a:pt x="10919732" y="894346"/>
                  <a:pt x="10959818" y="1179576"/>
                </a:cubicBezTo>
                <a:cubicBezTo>
                  <a:pt x="10741086" y="1204307"/>
                  <a:pt x="10517512" y="1160539"/>
                  <a:pt x="10382985" y="1179576"/>
                </a:cubicBezTo>
                <a:cubicBezTo>
                  <a:pt x="10248458" y="1198613"/>
                  <a:pt x="10225257" y="1161203"/>
                  <a:pt x="10134947" y="1179576"/>
                </a:cubicBezTo>
                <a:cubicBezTo>
                  <a:pt x="10044637" y="1197949"/>
                  <a:pt x="9947776" y="1167999"/>
                  <a:pt x="9886910" y="1179576"/>
                </a:cubicBezTo>
                <a:cubicBezTo>
                  <a:pt x="9826044" y="1191153"/>
                  <a:pt x="9534403" y="1152633"/>
                  <a:pt x="9200479" y="1179576"/>
                </a:cubicBezTo>
                <a:cubicBezTo>
                  <a:pt x="8866555" y="1206519"/>
                  <a:pt x="9028943" y="1155689"/>
                  <a:pt x="8952441" y="1179576"/>
                </a:cubicBezTo>
                <a:cubicBezTo>
                  <a:pt x="8875939" y="1203463"/>
                  <a:pt x="8598206" y="1158876"/>
                  <a:pt x="8485206" y="1179576"/>
                </a:cubicBezTo>
                <a:cubicBezTo>
                  <a:pt x="8372206" y="1200276"/>
                  <a:pt x="8354021" y="1176823"/>
                  <a:pt x="8237168" y="1179576"/>
                </a:cubicBezTo>
                <a:cubicBezTo>
                  <a:pt x="8120315" y="1182329"/>
                  <a:pt x="8063717" y="1167037"/>
                  <a:pt x="7989130" y="1179576"/>
                </a:cubicBezTo>
                <a:cubicBezTo>
                  <a:pt x="7914543" y="1192115"/>
                  <a:pt x="7582478" y="1111009"/>
                  <a:pt x="7302700" y="1179576"/>
                </a:cubicBezTo>
                <a:cubicBezTo>
                  <a:pt x="7022922" y="1248143"/>
                  <a:pt x="6859800" y="1109042"/>
                  <a:pt x="6616269" y="1179576"/>
                </a:cubicBezTo>
                <a:cubicBezTo>
                  <a:pt x="6372738" y="1250110"/>
                  <a:pt x="6103089" y="1156912"/>
                  <a:pt x="5820240" y="1179576"/>
                </a:cubicBezTo>
                <a:cubicBezTo>
                  <a:pt x="5537391" y="1202240"/>
                  <a:pt x="5364940" y="1122202"/>
                  <a:pt x="5243408" y="1179576"/>
                </a:cubicBezTo>
                <a:cubicBezTo>
                  <a:pt x="5121876" y="1236950"/>
                  <a:pt x="4963565" y="1170867"/>
                  <a:pt x="4885771" y="1179576"/>
                </a:cubicBezTo>
                <a:cubicBezTo>
                  <a:pt x="4807977" y="1188285"/>
                  <a:pt x="4477772" y="1118226"/>
                  <a:pt x="4199341" y="1179576"/>
                </a:cubicBezTo>
                <a:cubicBezTo>
                  <a:pt x="3920910" y="1240926"/>
                  <a:pt x="3701462" y="1152226"/>
                  <a:pt x="3403312" y="1179576"/>
                </a:cubicBezTo>
                <a:cubicBezTo>
                  <a:pt x="3105162" y="1206926"/>
                  <a:pt x="3020307" y="1142281"/>
                  <a:pt x="2716881" y="1179576"/>
                </a:cubicBezTo>
                <a:cubicBezTo>
                  <a:pt x="2413455" y="1216871"/>
                  <a:pt x="2561375" y="1156238"/>
                  <a:pt x="2468843" y="1179576"/>
                </a:cubicBezTo>
                <a:cubicBezTo>
                  <a:pt x="2376311" y="1202914"/>
                  <a:pt x="2272124" y="1150215"/>
                  <a:pt x="2220805" y="1179576"/>
                </a:cubicBezTo>
                <a:cubicBezTo>
                  <a:pt x="2169486" y="1208937"/>
                  <a:pt x="2062045" y="1170750"/>
                  <a:pt x="1972767" y="1179576"/>
                </a:cubicBezTo>
                <a:cubicBezTo>
                  <a:pt x="1883489" y="1188402"/>
                  <a:pt x="1594328" y="1162395"/>
                  <a:pt x="1395935" y="1179576"/>
                </a:cubicBezTo>
                <a:cubicBezTo>
                  <a:pt x="1197542" y="1196757"/>
                  <a:pt x="815877" y="1095374"/>
                  <a:pt x="599906" y="1179576"/>
                </a:cubicBezTo>
                <a:cubicBezTo>
                  <a:pt x="383935" y="1263778"/>
                  <a:pt x="196733" y="1136962"/>
                  <a:pt x="0" y="1179576"/>
                </a:cubicBezTo>
                <a:cubicBezTo>
                  <a:pt x="-64912" y="1041009"/>
                  <a:pt x="331" y="855054"/>
                  <a:pt x="0" y="566196"/>
                </a:cubicBezTo>
                <a:cubicBezTo>
                  <a:pt x="-331" y="277338"/>
                  <a:pt x="9829" y="145024"/>
                  <a:pt x="0" y="0"/>
                </a:cubicBezTo>
                <a:close/>
              </a:path>
            </a:pathLst>
          </a:custGeom>
          <a:ln w="57150">
            <a:solidFill>
              <a:schemeClr val="tx1"/>
            </a:solidFill>
            <a:prstDash val="solid"/>
            <a:extLst>
              <a:ext uri="{C807C97D-BFC1-408E-A445-0C87EB9F89A2}">
                <ask:lineSketchStyleProps xmlns:ask="http://schemas.microsoft.com/office/drawing/2018/sketchyshapes" sd="3499211612">
                  <ask:type>
                    <ask:lineSketchScribble/>
                  </ask:type>
                </ask:lineSketchStyleProps>
              </a:ext>
            </a:extLst>
          </a:ln>
        </p:spPr>
        <p:txBody>
          <a:bodyPr>
            <a:noAutofit/>
          </a:bodyPr>
          <a:lstStyle/>
          <a:p>
            <a:r>
              <a:rPr lang="en-US" b="1" u="sng">
                <a:solidFill>
                  <a:schemeClr val="accent6">
                    <a:lumMod val="76000"/>
                  </a:schemeClr>
                </a:solidFill>
                <a:latin typeface="Britannic Bold"/>
              </a:rPr>
              <a:t>Childhood and Education in Elizabethan Society</a:t>
            </a:r>
          </a:p>
        </p:txBody>
      </p:sp>
      <p:sp>
        <p:nvSpPr>
          <p:cNvPr id="7" name="Content Placeholder 6">
            <a:extLst>
              <a:ext uri="{FF2B5EF4-FFF2-40B4-BE49-F238E27FC236}">
                <a16:creationId xmlns:a16="http://schemas.microsoft.com/office/drawing/2014/main" id="{F0D129C8-EFD0-5196-99A8-A3CD60F7B024}"/>
              </a:ext>
            </a:extLst>
          </p:cNvPr>
          <p:cNvSpPr>
            <a:spLocks noGrp="1"/>
          </p:cNvSpPr>
          <p:nvPr>
            <p:ph idx="1"/>
          </p:nvPr>
        </p:nvSpPr>
        <p:spPr>
          <a:xfrm>
            <a:off x="380463" y="2379412"/>
            <a:ext cx="7173915" cy="4187235"/>
          </a:xfrm>
        </p:spPr>
        <p:txBody>
          <a:bodyPr vert="horz" lIns="91440" tIns="45720" rIns="91440" bIns="45720" rtlCol="0" anchor="t">
            <a:normAutofit/>
          </a:bodyPr>
          <a:lstStyle/>
          <a:p>
            <a:r>
              <a:rPr lang="en-US" sz="1600" b="1" dirty="0"/>
              <a:t>For the rich they could eat anything just like meat and fowl such as beef, lamb, pork, deer, peacock, swan and goose. For the poor all they ate was bread, butter, toast and egg also as pottage.</a:t>
            </a:r>
          </a:p>
          <a:p>
            <a:r>
              <a:rPr lang="en-US" sz="1600" b="1" dirty="0"/>
              <a:t>For the upper classes they had a physician, these where doctors who are highly educated and only the rich could afford. The poor had a wise women also known as the witches they helped the poor and helpless.</a:t>
            </a:r>
          </a:p>
          <a:p>
            <a:r>
              <a:rPr lang="en-US" sz="1600" b="1" dirty="0"/>
              <a:t>There was table manners which were eating small morsels chewing  properly using a knife and using a napkin.</a:t>
            </a:r>
          </a:p>
          <a:p>
            <a:pPr marL="0" indent="0">
              <a:buNone/>
            </a:pPr>
            <a:endParaRPr lang="en-US" sz="1600" b="1"/>
          </a:p>
        </p:txBody>
      </p:sp>
      <p:pic>
        <p:nvPicPr>
          <p:cNvPr id="5" name="Picture 4" descr="A painting of a person wearing a crown and a crown&#10;&#10;AI-generated content may be incorrect.">
            <a:extLst>
              <a:ext uri="{FF2B5EF4-FFF2-40B4-BE49-F238E27FC236}">
                <a16:creationId xmlns:a16="http://schemas.microsoft.com/office/drawing/2014/main" id="{867B7B53-5A39-814A-02CA-E868E4FD1FA5}"/>
              </a:ext>
            </a:extLst>
          </p:cNvPr>
          <p:cNvPicPr>
            <a:picLocks noChangeAspect="1"/>
          </p:cNvPicPr>
          <p:nvPr/>
        </p:nvPicPr>
        <p:blipFill>
          <a:blip r:embed="rId2"/>
          <a:stretch>
            <a:fillRect/>
          </a:stretch>
        </p:blipFill>
        <p:spPr>
          <a:xfrm>
            <a:off x="8154804" y="1966457"/>
            <a:ext cx="2327462" cy="146292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3" name="Picture 2" descr="A painting of a person in a dress&#10;&#10;AI-generated content may be incorrect.">
            <a:extLst>
              <a:ext uri="{FF2B5EF4-FFF2-40B4-BE49-F238E27FC236}">
                <a16:creationId xmlns:a16="http://schemas.microsoft.com/office/drawing/2014/main" id="{C0EADCE1-952D-D4D4-CB0E-F9F8B6053713}"/>
              </a:ext>
            </a:extLst>
          </p:cNvPr>
          <p:cNvPicPr>
            <a:picLocks noChangeAspect="1"/>
          </p:cNvPicPr>
          <p:nvPr/>
        </p:nvPicPr>
        <p:blipFill>
          <a:blip r:embed="rId3"/>
          <a:stretch>
            <a:fillRect/>
          </a:stretch>
        </p:blipFill>
        <p:spPr>
          <a:xfrm>
            <a:off x="10181168" y="3432910"/>
            <a:ext cx="1880878" cy="23236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descr="A painting of a person in a dress&#10;&#10;AI-generated content may be incorrect.">
            <a:extLst>
              <a:ext uri="{FF2B5EF4-FFF2-40B4-BE49-F238E27FC236}">
                <a16:creationId xmlns:a16="http://schemas.microsoft.com/office/drawing/2014/main" id="{7FD5FB17-9B77-99D3-229B-4CCCBB7494EB}"/>
              </a:ext>
            </a:extLst>
          </p:cNvPr>
          <p:cNvPicPr>
            <a:picLocks noChangeAspect="1"/>
          </p:cNvPicPr>
          <p:nvPr/>
        </p:nvPicPr>
        <p:blipFill>
          <a:blip r:embed="rId4"/>
          <a:stretch>
            <a:fillRect/>
          </a:stretch>
        </p:blipFill>
        <p:spPr>
          <a:xfrm>
            <a:off x="7981375" y="3576854"/>
            <a:ext cx="1876425" cy="24384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2041860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7">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fade">
                                      <p:cBhvr>
                                        <p:cTn id="15" dur="1000"/>
                                        <p:tgtEl>
                                          <p:spTgt spid="7">
                                            <p:txEl>
                                              <p:pRg st="1" end="1"/>
                                            </p:txEl>
                                          </p:spTgt>
                                        </p:tgtEl>
                                      </p:cBhvr>
                                    </p:animEffect>
                                    <p:anim calcmode="lin" valueType="num">
                                      <p:cBhvr>
                                        <p:cTn id="16"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7">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7">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Effect transition="in" filter="fade">
                                      <p:cBhvr>
                                        <p:cTn id="23" dur="1000"/>
                                        <p:tgtEl>
                                          <p:spTgt spid="7">
                                            <p:txEl>
                                              <p:pRg st="2" end="2"/>
                                            </p:txEl>
                                          </p:spTgt>
                                        </p:tgtEl>
                                      </p:cBhvr>
                                    </p:animEffect>
                                    <p:anim calcmode="lin" valueType="num">
                                      <p:cBhvr>
                                        <p:cTn id="24"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5" dur="900" decel="100000" fill="hold"/>
                                        <p:tgtEl>
                                          <p:spTgt spid="7">
                                            <p:txEl>
                                              <p:pRg st="2" end="2"/>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7">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xit" presetSubtype="21" fill="hold" nodeType="clickEffect">
                                  <p:stCondLst>
                                    <p:cond delay="0"/>
                                  </p:stCondLst>
                                  <p:childTnLst>
                                    <p:animEffect transition="out" filter="barn(inVertical)">
                                      <p:cBhvr>
                                        <p:cTn id="30" dur="500"/>
                                        <p:tgtEl>
                                          <p:spTgt spid="4"/>
                                        </p:tgtEl>
                                      </p:cBhvr>
                                    </p:animEffect>
                                    <p:set>
                                      <p:cBhvr>
                                        <p:cTn id="31" dur="1" fill="hold">
                                          <p:stCondLst>
                                            <p:cond delay="499"/>
                                          </p:stCondLst>
                                        </p:cTn>
                                        <p:tgtEl>
                                          <p:spTgt spid="4"/>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3"/>
                                        </p:tgtEl>
                                      </p:cBhvr>
                                    </p:animEffect>
                                    <p:set>
                                      <p:cBhvr>
                                        <p:cTn id="36" dur="1" fill="hold">
                                          <p:stCondLst>
                                            <p:cond delay="499"/>
                                          </p:stCondLst>
                                        </p:cTn>
                                        <p:tgtEl>
                                          <p:spTgt spid="3"/>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4" presetClass="exit" presetSubtype="32" fill="hold" nodeType="clickEffect">
                                  <p:stCondLst>
                                    <p:cond delay="0"/>
                                  </p:stCondLst>
                                  <p:childTnLst>
                                    <p:animEffect transition="out" filter="box(out)">
                                      <p:cBhvr>
                                        <p:cTn id="40" dur="2000"/>
                                        <p:tgtEl>
                                          <p:spTgt spid="5"/>
                                        </p:tgtEl>
                                      </p:cBhvr>
                                    </p:animEffect>
                                    <p:set>
                                      <p:cBhvr>
                                        <p:cTn id="41" dur="1" fill="hold">
                                          <p:stCondLst>
                                            <p:cond delay="1999"/>
                                          </p:stCondLst>
                                        </p:cTn>
                                        <p:tgtEl>
                                          <p:spTgt spid="5"/>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4" presetClass="exit" presetSubtype="32" fill="hold" grpId="0" nodeType="clickEffect">
                                  <p:stCondLst>
                                    <p:cond delay="0"/>
                                  </p:stCondLst>
                                  <p:childTnLst>
                                    <p:animEffect transition="out" filter="box(out)">
                                      <p:cBhvr>
                                        <p:cTn id="45" dur="2000"/>
                                        <p:tgtEl>
                                          <p:spTgt spid="2"/>
                                        </p:tgtEl>
                                      </p:cBhvr>
                                    </p:animEffect>
                                    <p:set>
                                      <p:cBhvr>
                                        <p:cTn id="46"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B9EDA-C441-05BD-CE54-3BEC531385B5}"/>
              </a:ext>
            </a:extLst>
          </p:cNvPr>
          <p:cNvSpPr>
            <a:spLocks noGrp="1"/>
          </p:cNvSpPr>
          <p:nvPr>
            <p:ph type="title"/>
          </p:nvPr>
        </p:nvSpPr>
        <p:spPr>
          <a:xfrm>
            <a:off x="1115568" y="372794"/>
            <a:ext cx="9777359" cy="1345653"/>
          </a:xfrm>
        </p:spPr>
        <p:txBody>
          <a:bodyPr>
            <a:normAutofit/>
          </a:bodyPr>
          <a:lstStyle/>
          <a:p>
            <a:r>
              <a:rPr lang="en-US" b="1" i="1" u="sng">
                <a:latin typeface="Baskerville Old Face"/>
              </a:rPr>
              <a:t>Beliefs and Superstitions in Elizabethan Society</a:t>
            </a:r>
          </a:p>
        </p:txBody>
      </p:sp>
      <p:pic>
        <p:nvPicPr>
          <p:cNvPr id="4" name="Picture 3" descr="A painting of a person in a dress&#10;&#10;AI-generated content may be incorrect.">
            <a:extLst>
              <a:ext uri="{FF2B5EF4-FFF2-40B4-BE49-F238E27FC236}">
                <a16:creationId xmlns:a16="http://schemas.microsoft.com/office/drawing/2014/main" id="{CDAD81B6-6B96-7FF1-FB67-8C206F9365E4}"/>
              </a:ext>
            </a:extLst>
          </p:cNvPr>
          <p:cNvPicPr>
            <a:picLocks noChangeAspect="1"/>
          </p:cNvPicPr>
          <p:nvPr/>
        </p:nvPicPr>
        <p:blipFill>
          <a:blip r:embed="rId2"/>
          <a:stretch>
            <a:fillRect/>
          </a:stretch>
        </p:blipFill>
        <p:spPr>
          <a:xfrm>
            <a:off x="9101678" y="2862002"/>
            <a:ext cx="3089718" cy="3555352"/>
          </a:xfrm>
          <a:prstGeom prst="rect">
            <a:avLst/>
          </a:prstGeom>
          <a:ln w="228600" cap="sq" cmpd="thickThin">
            <a:solidFill>
              <a:srgbClr val="000000"/>
            </a:solidFill>
            <a:prstDash val="solid"/>
            <a:miter lim="800000"/>
          </a:ln>
          <a:effectLst>
            <a:innerShdw blurRad="76200">
              <a:srgbClr val="000000"/>
            </a:innerShdw>
          </a:effectLst>
        </p:spPr>
      </p:pic>
      <p:sp>
        <p:nvSpPr>
          <p:cNvPr id="7" name="TextBox 6">
            <a:extLst>
              <a:ext uri="{FF2B5EF4-FFF2-40B4-BE49-F238E27FC236}">
                <a16:creationId xmlns:a16="http://schemas.microsoft.com/office/drawing/2014/main" id="{B88BEDED-E196-E8D1-FEE4-E3D9BA047198}"/>
              </a:ext>
            </a:extLst>
          </p:cNvPr>
          <p:cNvSpPr txBox="1"/>
          <p:nvPr/>
        </p:nvSpPr>
        <p:spPr>
          <a:xfrm>
            <a:off x="599637" y="1932370"/>
            <a:ext cx="7699566"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Witches where people with supernatural powers because they made a pact with the Devil. In Shakespeare's time people believed that Witches could turn into animals some of the </a:t>
            </a:r>
            <a:r>
              <a:rPr lang="en-GB" dirty="0"/>
              <a:t>most</a:t>
            </a:r>
            <a:r>
              <a:rPr lang="en-US" dirty="0"/>
              <a:t> common ones were cats and toads</a:t>
            </a:r>
          </a:p>
          <a:p>
            <a:pPr marL="285750" indent="-285750">
              <a:buFont typeface="Arial"/>
              <a:buChar char="•"/>
            </a:pPr>
            <a:endParaRPr lang="en-US" dirty="0"/>
          </a:p>
          <a:p>
            <a:pPr marL="285750" indent="-285750">
              <a:buFont typeface="Arial"/>
              <a:buChar char="•"/>
            </a:pPr>
            <a:r>
              <a:rPr lang="en-US" dirty="0"/>
              <a:t>Shakespear's people had a variety of a different beliefs and superstitions, most people where Christian</a:t>
            </a:r>
          </a:p>
          <a:p>
            <a:pPr marL="285750" indent="-285750">
              <a:buFont typeface="Arial"/>
              <a:buChar char="•"/>
            </a:pPr>
            <a:endParaRPr lang="en-US" dirty="0"/>
          </a:p>
          <a:p>
            <a:pPr marL="285750" indent="-285750">
              <a:buFont typeface="Arial"/>
              <a:buChar char="•"/>
            </a:pPr>
            <a:r>
              <a:rPr lang="en-US" dirty="0"/>
              <a:t>Shakespear's people believed in astrology, which is the belief that the position of the planets and stars can affect the earth.</a:t>
            </a:r>
          </a:p>
          <a:p>
            <a:pPr marL="285750" indent="-285750">
              <a:buFont typeface="Arial"/>
              <a:buChar char="•"/>
            </a:pPr>
            <a:endParaRPr lang="en-US" dirty="0"/>
          </a:p>
          <a:p>
            <a:pPr marL="285750" indent="-285750">
              <a:buFont typeface="Arial"/>
              <a:buChar char="•"/>
            </a:pPr>
            <a:r>
              <a:rPr lang="en-US" dirty="0"/>
              <a:t> folklore is the belief that fairy's and goblins would come out in the night and play tricks on anyone and everyone.</a:t>
            </a:r>
          </a:p>
          <a:p>
            <a:pPr marL="285750" indent="-285750">
              <a:buFont typeface="Arial"/>
              <a:buChar char="•"/>
            </a:pPr>
            <a:endParaRPr lang="en-US" dirty="0"/>
          </a:p>
          <a:p>
            <a:pPr marL="285750" indent="-285750">
              <a:buFont typeface="Arial"/>
              <a:buChar char="•"/>
            </a:pPr>
            <a:r>
              <a:rPr lang="en-US" dirty="0"/>
              <a:t>Religion was a very important part of life in Elizabethan times, there was a law stating that if you did not go to church, you would be fined. Shakespeare's dad got fined in 1552</a:t>
            </a:r>
          </a:p>
        </p:txBody>
      </p:sp>
      <p:pic>
        <p:nvPicPr>
          <p:cNvPr id="3" name="Picture 2" descr="A person with long hair and black dress holding purple glowing objects&#10;&#10;AI-generated content may be incorrect.">
            <a:extLst>
              <a:ext uri="{FF2B5EF4-FFF2-40B4-BE49-F238E27FC236}">
                <a16:creationId xmlns:a16="http://schemas.microsoft.com/office/drawing/2014/main" id="{C74EC9C4-B691-14C8-F2FD-27D5E966D52B}"/>
              </a:ext>
            </a:extLst>
          </p:cNvPr>
          <p:cNvPicPr>
            <a:picLocks noChangeAspect="1"/>
          </p:cNvPicPr>
          <p:nvPr/>
        </p:nvPicPr>
        <p:blipFill>
          <a:blip r:embed="rId3"/>
          <a:stretch>
            <a:fillRect/>
          </a:stretch>
        </p:blipFill>
        <p:spPr>
          <a:xfrm>
            <a:off x="9098383" y="1205881"/>
            <a:ext cx="3230880" cy="1651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70108412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87E39-5A0E-5925-63CD-39DD5A1AED36}"/>
              </a:ext>
            </a:extLst>
          </p:cNvPr>
          <p:cNvSpPr>
            <a:spLocks noGrp="1"/>
          </p:cNvSpPr>
          <p:nvPr>
            <p:ph type="title"/>
          </p:nvPr>
        </p:nvSpPr>
        <p:spPr>
          <a:xfrm>
            <a:off x="1372465" y="20660"/>
            <a:ext cx="9960459" cy="1178279"/>
          </a:xfrm>
        </p:spPr>
        <p:txBody>
          <a:bodyPr>
            <a:normAutofit/>
          </a:bodyPr>
          <a:lstStyle/>
          <a:p>
            <a:r>
              <a:rPr lang="en-GB" sz="4800">
                <a:solidFill>
                  <a:schemeClr val="accent5">
                    <a:lumMod val="40000"/>
                    <a:lumOff val="60000"/>
                  </a:schemeClr>
                </a:solidFill>
                <a:latin typeface="Forte"/>
              </a:rPr>
              <a:t>Daily Life in Elizabethan England</a:t>
            </a:r>
          </a:p>
        </p:txBody>
      </p:sp>
      <p:sp>
        <p:nvSpPr>
          <p:cNvPr id="3" name="Content Placeholder 2">
            <a:extLst>
              <a:ext uri="{FF2B5EF4-FFF2-40B4-BE49-F238E27FC236}">
                <a16:creationId xmlns:a16="http://schemas.microsoft.com/office/drawing/2014/main" id="{AA959126-8575-24DC-5940-AE169FBB6172}"/>
              </a:ext>
            </a:extLst>
          </p:cNvPr>
          <p:cNvSpPr>
            <a:spLocks noGrp="1"/>
          </p:cNvSpPr>
          <p:nvPr>
            <p:ph idx="1"/>
          </p:nvPr>
        </p:nvSpPr>
        <p:spPr>
          <a:xfrm>
            <a:off x="280501" y="1204546"/>
            <a:ext cx="11326783" cy="5500010"/>
          </a:xfrm>
        </p:spPr>
        <p:txBody>
          <a:bodyPr vert="horz" lIns="91440" tIns="45720" rIns="91440" bIns="45720" rtlCol="0" anchor="t">
            <a:normAutofit/>
          </a:bodyPr>
          <a:lstStyle/>
          <a:p>
            <a:pPr marL="342900" indent="-342900"/>
            <a:r>
              <a:rPr lang="en-US" sz="1800"/>
              <a:t>Back in the Elizabethan times, multiple storied houses with lots</a:t>
            </a:r>
          </a:p>
          <a:p>
            <a:pPr marL="0" indent="0">
              <a:buNone/>
            </a:pPr>
            <a:r>
              <a:rPr lang="en-US" sz="1800"/>
              <a:t>      of glass in the windows were very popular.</a:t>
            </a:r>
          </a:p>
          <a:p>
            <a:pPr marL="342900" indent="-342900"/>
            <a:r>
              <a:rPr lang="en-US" sz="1800"/>
              <a:t>Because they didn't have a lot of food orchards and kitchen </a:t>
            </a:r>
          </a:p>
          <a:p>
            <a:pPr marL="0" indent="0">
              <a:buNone/>
            </a:pPr>
            <a:r>
              <a:rPr lang="en-US" sz="1800"/>
              <a:t>      gardens would help provide families with fruit and veg, </a:t>
            </a:r>
          </a:p>
          <a:p>
            <a:pPr marL="0" indent="0">
              <a:buNone/>
            </a:pPr>
            <a:r>
              <a:rPr lang="en-US" sz="1800"/>
              <a:t>       allowing them to be self-sufficient.  </a:t>
            </a:r>
          </a:p>
          <a:p>
            <a:pPr marL="342900" indent="-342900"/>
            <a:r>
              <a:rPr lang="en-US" sz="1800"/>
              <a:t>Wrestling and football were popular sports that appeared to </a:t>
            </a:r>
          </a:p>
          <a:p>
            <a:pPr marL="0" indent="0">
              <a:buNone/>
            </a:pPr>
            <a:r>
              <a:rPr lang="en-US" sz="1800"/>
              <a:t>      young men. They often cooled off in Thames.</a:t>
            </a:r>
          </a:p>
          <a:p>
            <a:pPr marL="342900" indent="-342900"/>
            <a:r>
              <a:rPr lang="en-US" sz="1800"/>
              <a:t>Everyday William Shakespeare tried to think of plays to write and preform.</a:t>
            </a:r>
          </a:p>
          <a:p>
            <a:pPr marL="342900" indent="-342900"/>
            <a:r>
              <a:rPr lang="en-US" sz="1800"/>
              <a:t>Work in the town. Middle sorb was made by the tradesmen and craftsmen who ran their own business</a:t>
            </a:r>
          </a:p>
          <a:p>
            <a:pPr marL="342900" indent="-342900"/>
            <a:r>
              <a:rPr lang="en-US" sz="1800"/>
              <a:t>The poor ate bread and pottage vegetable soup thickened with oats.</a:t>
            </a:r>
          </a:p>
          <a:p>
            <a:pPr marL="342900" indent="-342900"/>
            <a:r>
              <a:rPr lang="en-US" sz="1800"/>
              <a:t>They drank wine and ate fresh food like fruit and veg which came from France and Italy.  </a:t>
            </a:r>
          </a:p>
          <a:p>
            <a:pPr marL="0" indent="0">
              <a:buNone/>
            </a:pPr>
            <a:endParaRPr lang="en-US" sz="1800"/>
          </a:p>
          <a:p>
            <a:pPr marL="0" indent="0">
              <a:buNone/>
            </a:pPr>
            <a:endParaRPr lang="en-US" sz="1800"/>
          </a:p>
          <a:p>
            <a:pPr marL="0" indent="0">
              <a:buNone/>
            </a:pPr>
            <a:endParaRPr lang="en-US"/>
          </a:p>
        </p:txBody>
      </p:sp>
      <p:pic>
        <p:nvPicPr>
          <p:cNvPr id="4" name="Picture 3" descr="A drawing of a city with boats and a bridge&#10;&#10;AI-generated content may be incorrect.">
            <a:extLst>
              <a:ext uri="{FF2B5EF4-FFF2-40B4-BE49-F238E27FC236}">
                <a16:creationId xmlns:a16="http://schemas.microsoft.com/office/drawing/2014/main" id="{84AF2B01-E316-1122-A601-3D2F7D54692F}"/>
              </a:ext>
            </a:extLst>
          </p:cNvPr>
          <p:cNvPicPr>
            <a:picLocks noChangeAspect="1"/>
          </p:cNvPicPr>
          <p:nvPr/>
        </p:nvPicPr>
        <p:blipFill>
          <a:blip r:embed="rId2"/>
          <a:stretch>
            <a:fillRect/>
          </a:stretch>
        </p:blipFill>
        <p:spPr>
          <a:xfrm>
            <a:off x="7595419" y="1205465"/>
            <a:ext cx="4316080" cy="2388220"/>
          </a:xfrm>
          <a:prstGeom prst="rect">
            <a:avLst/>
          </a:prstGeom>
        </p:spPr>
      </p:pic>
    </p:spTree>
    <p:extLst>
      <p:ext uri="{BB962C8B-B14F-4D97-AF65-F5344CB8AC3E}">
        <p14:creationId xmlns:p14="http://schemas.microsoft.com/office/powerpoint/2010/main" val="31891390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82932-500D-C872-FABB-4472AB0DAA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E67BEA-5348-1F72-5F27-23E82E6E16EB}"/>
              </a:ext>
            </a:extLst>
          </p:cNvPr>
          <p:cNvSpPr>
            <a:spLocks noGrp="1"/>
          </p:cNvSpPr>
          <p:nvPr>
            <p:ph type="title"/>
          </p:nvPr>
        </p:nvSpPr>
        <p:spPr>
          <a:xfrm>
            <a:off x="1372465" y="20660"/>
            <a:ext cx="9960459" cy="1178279"/>
          </a:xfrm>
        </p:spPr>
        <p:txBody>
          <a:bodyPr>
            <a:normAutofit/>
          </a:bodyPr>
          <a:lstStyle/>
          <a:p>
            <a:r>
              <a:rPr lang="en-GB" sz="4800">
                <a:solidFill>
                  <a:schemeClr val="accent5">
                    <a:lumMod val="40000"/>
                    <a:lumOff val="60000"/>
                  </a:schemeClr>
                </a:solidFill>
                <a:latin typeface="Forte"/>
              </a:rPr>
              <a:t>Daily Life in Elizabethan England</a:t>
            </a:r>
          </a:p>
        </p:txBody>
      </p:sp>
      <p:sp>
        <p:nvSpPr>
          <p:cNvPr id="3" name="Content Placeholder 2">
            <a:extLst>
              <a:ext uri="{FF2B5EF4-FFF2-40B4-BE49-F238E27FC236}">
                <a16:creationId xmlns:a16="http://schemas.microsoft.com/office/drawing/2014/main" id="{8A4B9E80-A591-2A34-4ED0-AD3E38302252}"/>
              </a:ext>
            </a:extLst>
          </p:cNvPr>
          <p:cNvSpPr>
            <a:spLocks noGrp="1"/>
          </p:cNvSpPr>
          <p:nvPr>
            <p:ph idx="1"/>
          </p:nvPr>
        </p:nvSpPr>
        <p:spPr>
          <a:xfrm>
            <a:off x="280501" y="637692"/>
            <a:ext cx="11326783" cy="6066864"/>
          </a:xfrm>
        </p:spPr>
        <p:txBody>
          <a:bodyPr vert="horz" lIns="91440" tIns="45720" rIns="91440" bIns="45720" rtlCol="0" anchor="t">
            <a:normAutofit/>
          </a:bodyPr>
          <a:lstStyle/>
          <a:p>
            <a:pPr marL="342900" indent="-342900"/>
            <a:endParaRPr lang="en-US" sz="2400"/>
          </a:p>
          <a:p>
            <a:pPr marL="342900" indent="-342900"/>
            <a:r>
              <a:rPr lang="en-US" sz="1800"/>
              <a:t>Food-yeomen  could afford to eat well but did not have a large amount of servants. They would eat meat such as beef, pork, mutton and bread </a:t>
            </a:r>
          </a:p>
          <a:p>
            <a:pPr marL="342900" indent="-342900"/>
            <a:r>
              <a:rPr lang="en-US" sz="1800"/>
              <a:t>The queen was a very high monarch. She controlled how much money you had and what your life would be like.</a:t>
            </a:r>
          </a:p>
          <a:p>
            <a:pPr marL="342900" indent="-342900"/>
            <a:r>
              <a:rPr lang="en-US" sz="1800"/>
              <a:t>The barbers cut peoples hair but also had the jobs like a dentist and some would blood let.</a:t>
            </a:r>
          </a:p>
          <a:p>
            <a:pPr marL="342900" indent="-342900"/>
            <a:r>
              <a:rPr lang="en-US" sz="1800"/>
              <a:t>In the daily life peoples  jobs were to make bread which a lot of people ate.</a:t>
            </a:r>
          </a:p>
          <a:p>
            <a:pPr marL="342900" indent="-342900"/>
            <a:r>
              <a:rPr lang="en-US" sz="1800"/>
              <a:t>Mint ,sage were used as medication a lot in the Elizabethan</a:t>
            </a:r>
          </a:p>
          <a:p>
            <a:pPr marL="342900" indent="-342900"/>
            <a:r>
              <a:rPr lang="en-US" sz="1800"/>
              <a:t>The poor didn't get a chance to get employed if  some got  lucky enough they would get jobs such as </a:t>
            </a:r>
            <a:endParaRPr lang="en-US"/>
          </a:p>
          <a:p>
            <a:pPr marL="0" indent="0">
              <a:buNone/>
            </a:pPr>
            <a:r>
              <a:rPr lang="en-US" sz="1800"/>
              <a:t>       -Cotter-Hearding pigs</a:t>
            </a:r>
          </a:p>
          <a:p>
            <a:pPr marL="0" indent="0">
              <a:buNone/>
            </a:pPr>
            <a:r>
              <a:rPr lang="en-US" sz="1800"/>
              <a:t>       -Gong farmer-Collecting human waste.</a:t>
            </a:r>
          </a:p>
          <a:p>
            <a:pPr marL="285750" indent="-285750"/>
            <a:r>
              <a:rPr lang="en-US" sz="1800"/>
              <a:t>If the poor were not lucky enough to get a job they would</a:t>
            </a:r>
          </a:p>
          <a:p>
            <a:pPr marL="0" indent="0">
              <a:buNone/>
            </a:pPr>
            <a:r>
              <a:rPr lang="en-US" sz="1800"/>
              <a:t> have to beg on the streets instead, but lot of other families</a:t>
            </a:r>
            <a:endParaRPr lang="en-US"/>
          </a:p>
          <a:p>
            <a:pPr marL="0" indent="0">
              <a:buNone/>
            </a:pPr>
            <a:r>
              <a:rPr lang="en-US" sz="1800"/>
              <a:t> there to so they wouldn’t always get money. </a:t>
            </a:r>
            <a:endParaRPr lang="en-US"/>
          </a:p>
          <a:p>
            <a:pPr marL="0" indent="0">
              <a:buNone/>
            </a:pPr>
            <a:endParaRPr lang="en-US"/>
          </a:p>
          <a:p>
            <a:pPr marL="342900" indent="-342900"/>
            <a:endParaRPr lang="en-US" sz="1800"/>
          </a:p>
          <a:p>
            <a:pPr marL="0" indent="0">
              <a:buNone/>
            </a:pPr>
            <a:endParaRPr lang="en-US" sz="1800"/>
          </a:p>
          <a:p>
            <a:pPr marL="0" indent="0">
              <a:buNone/>
            </a:pPr>
            <a:endParaRPr lang="en-US" sz="1800"/>
          </a:p>
          <a:p>
            <a:pPr marL="0" indent="0">
              <a:buNone/>
            </a:pPr>
            <a:endParaRPr lang="en-US"/>
          </a:p>
        </p:txBody>
      </p:sp>
      <p:pic>
        <p:nvPicPr>
          <p:cNvPr id="5" name="Picture 4" descr="A painting of a group of people around a table&#10;&#10;AI-generated content may be incorrect.">
            <a:extLst>
              <a:ext uri="{FF2B5EF4-FFF2-40B4-BE49-F238E27FC236}">
                <a16:creationId xmlns:a16="http://schemas.microsoft.com/office/drawing/2014/main" id="{12E02FB9-723E-4CB1-7B20-41CAD236F75D}"/>
              </a:ext>
            </a:extLst>
          </p:cNvPr>
          <p:cNvPicPr>
            <a:picLocks noChangeAspect="1"/>
          </p:cNvPicPr>
          <p:nvPr/>
        </p:nvPicPr>
        <p:blipFill>
          <a:blip r:embed="rId2"/>
          <a:stretch>
            <a:fillRect/>
          </a:stretch>
        </p:blipFill>
        <p:spPr>
          <a:xfrm>
            <a:off x="7563808" y="4383149"/>
            <a:ext cx="3774949" cy="2471339"/>
          </a:xfrm>
          <a:prstGeom prst="rect">
            <a:avLst/>
          </a:prstGeom>
        </p:spPr>
      </p:pic>
    </p:spTree>
    <p:extLst>
      <p:ext uri="{BB962C8B-B14F-4D97-AF65-F5344CB8AC3E}">
        <p14:creationId xmlns:p14="http://schemas.microsoft.com/office/powerpoint/2010/main" val="36516595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D60BA-5E26-B47C-9AAA-90DAC3525D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C56049-44BA-5121-85F4-0E129C9E723E}"/>
              </a:ext>
            </a:extLst>
          </p:cNvPr>
          <p:cNvSpPr>
            <a:spLocks noGrp="1"/>
          </p:cNvSpPr>
          <p:nvPr>
            <p:ph type="title"/>
          </p:nvPr>
        </p:nvSpPr>
        <p:spPr>
          <a:xfrm>
            <a:off x="1372465" y="20660"/>
            <a:ext cx="9960459" cy="1178279"/>
          </a:xfrm>
        </p:spPr>
        <p:txBody>
          <a:bodyPr>
            <a:normAutofit/>
          </a:bodyPr>
          <a:lstStyle/>
          <a:p>
            <a:r>
              <a:rPr lang="en-GB" sz="4800">
                <a:solidFill>
                  <a:schemeClr val="accent5">
                    <a:lumMod val="40000"/>
                    <a:lumOff val="60000"/>
                  </a:schemeClr>
                </a:solidFill>
                <a:latin typeface="Forte"/>
              </a:rPr>
              <a:t>Daily Life in Elizabethan England</a:t>
            </a:r>
          </a:p>
        </p:txBody>
      </p:sp>
      <p:sp>
        <p:nvSpPr>
          <p:cNvPr id="3" name="Content Placeholder 2">
            <a:extLst>
              <a:ext uri="{FF2B5EF4-FFF2-40B4-BE49-F238E27FC236}">
                <a16:creationId xmlns:a16="http://schemas.microsoft.com/office/drawing/2014/main" id="{12A75CD7-B4F8-7AC0-032E-5A778EEB81F6}"/>
              </a:ext>
            </a:extLst>
          </p:cNvPr>
          <p:cNvSpPr>
            <a:spLocks noGrp="1"/>
          </p:cNvSpPr>
          <p:nvPr>
            <p:ph idx="1"/>
          </p:nvPr>
        </p:nvSpPr>
        <p:spPr>
          <a:xfrm>
            <a:off x="280501" y="637692"/>
            <a:ext cx="11326783" cy="6066864"/>
          </a:xfrm>
        </p:spPr>
        <p:txBody>
          <a:bodyPr vert="horz" lIns="91440" tIns="45720" rIns="91440" bIns="45720" rtlCol="0" anchor="t">
            <a:normAutofit/>
          </a:bodyPr>
          <a:lstStyle/>
          <a:p>
            <a:pPr marL="342900" indent="-342900"/>
            <a:endParaRPr lang="en-US" sz="2400"/>
          </a:p>
          <a:p>
            <a:pPr marL="342900" indent="-342900"/>
            <a:r>
              <a:rPr lang="en-US" sz="1800"/>
              <a:t>The rich wouldn’t have to have a job because they were born into rich families.</a:t>
            </a:r>
          </a:p>
          <a:p>
            <a:pPr marL="342900" indent="-342900"/>
            <a:r>
              <a:rPr lang="en-US" sz="1800"/>
              <a:t>The middle class would have jobs like:</a:t>
            </a:r>
          </a:p>
          <a:p>
            <a:pPr marL="0" indent="0">
              <a:buNone/>
            </a:pPr>
            <a:r>
              <a:rPr lang="en-US" sz="1800"/>
              <a:t>     -Apothecary- Sold herbs and was a pharmacist</a:t>
            </a:r>
          </a:p>
          <a:p>
            <a:pPr marL="0" indent="0">
              <a:buNone/>
            </a:pPr>
            <a:r>
              <a:rPr lang="en-US" sz="1800"/>
              <a:t>     -Baker-Made bread</a:t>
            </a:r>
            <a:endParaRPr lang="en-US"/>
          </a:p>
          <a:p>
            <a:pPr marL="0" indent="0">
              <a:buNone/>
            </a:pPr>
            <a:r>
              <a:rPr lang="en-US" sz="1800"/>
              <a:t>     -Black smith-Repaired weapons</a:t>
            </a:r>
          </a:p>
          <a:p>
            <a:pPr marL="0" indent="0">
              <a:buNone/>
            </a:pPr>
            <a:r>
              <a:rPr lang="en-US" sz="1800"/>
              <a:t>     -Bower-made bow and arrows</a:t>
            </a:r>
          </a:p>
          <a:p>
            <a:pPr marL="0" indent="0">
              <a:buNone/>
            </a:pPr>
            <a:r>
              <a:rPr lang="en-US" sz="1800"/>
              <a:t>     -Carpenter built furniture </a:t>
            </a:r>
          </a:p>
          <a:p>
            <a:pPr marL="0" indent="0">
              <a:buNone/>
            </a:pPr>
            <a:r>
              <a:rPr lang="en-US" sz="1800"/>
              <a:t>     -Physician-Docters for the rich.</a:t>
            </a:r>
          </a:p>
          <a:p>
            <a:pPr marL="0" indent="0">
              <a:buNone/>
            </a:pPr>
            <a:r>
              <a:rPr lang="en-US" sz="1800"/>
              <a:t>     -Surgeon and barber-Pulled people's teeth and blood let.</a:t>
            </a:r>
          </a:p>
          <a:p>
            <a:pPr marL="0" indent="0">
              <a:buNone/>
            </a:pPr>
            <a:r>
              <a:rPr lang="en-US"/>
              <a:t>   </a:t>
            </a:r>
            <a:r>
              <a:rPr lang="en-US" sz="1800"/>
              <a:t>-Wise woman-"Witches" that helped the poor.</a:t>
            </a:r>
          </a:p>
          <a:p>
            <a:pPr marL="0" indent="0">
              <a:buNone/>
            </a:pPr>
            <a:r>
              <a:rPr lang="en-US"/>
              <a:t>  </a:t>
            </a:r>
            <a:r>
              <a:rPr lang="en-US" sz="1800"/>
              <a:t> -House wife-Would treat minor </a:t>
            </a:r>
          </a:p>
          <a:p>
            <a:pPr marL="342900" indent="-342900"/>
            <a:endParaRPr lang="en-US" sz="1800"/>
          </a:p>
          <a:p>
            <a:pPr marL="342900" indent="-342900"/>
            <a:endParaRPr lang="en-US" sz="1800"/>
          </a:p>
          <a:p>
            <a:pPr marL="0" indent="0">
              <a:buNone/>
            </a:pPr>
            <a:endParaRPr lang="en-US"/>
          </a:p>
          <a:p>
            <a:pPr marL="342900" indent="-342900"/>
            <a:endParaRPr lang="en-US" sz="1800"/>
          </a:p>
          <a:p>
            <a:pPr marL="0" indent="0">
              <a:buNone/>
            </a:pPr>
            <a:endParaRPr lang="en-US" sz="1800"/>
          </a:p>
          <a:p>
            <a:pPr marL="0" indent="0">
              <a:buNone/>
            </a:pPr>
            <a:endParaRPr lang="en-US" sz="1800"/>
          </a:p>
          <a:p>
            <a:pPr marL="0" indent="0">
              <a:buNone/>
            </a:pPr>
            <a:endParaRPr lang="en-US"/>
          </a:p>
        </p:txBody>
      </p:sp>
      <p:pic>
        <p:nvPicPr>
          <p:cNvPr id="5" name="Picture 4" descr="A painting of a person in a dress&#10;&#10;AI-generated content may be incorrect.">
            <a:extLst>
              <a:ext uri="{FF2B5EF4-FFF2-40B4-BE49-F238E27FC236}">
                <a16:creationId xmlns:a16="http://schemas.microsoft.com/office/drawing/2014/main" id="{016715AE-6478-2538-66C8-1A86AD4F4EA9}"/>
              </a:ext>
            </a:extLst>
          </p:cNvPr>
          <p:cNvPicPr>
            <a:picLocks noChangeAspect="1"/>
          </p:cNvPicPr>
          <p:nvPr/>
        </p:nvPicPr>
        <p:blipFill>
          <a:blip r:embed="rId2"/>
          <a:stretch>
            <a:fillRect/>
          </a:stretch>
        </p:blipFill>
        <p:spPr>
          <a:xfrm>
            <a:off x="6962376" y="1526764"/>
            <a:ext cx="3820177" cy="4857228"/>
          </a:xfrm>
          <a:prstGeom prst="rect">
            <a:avLst/>
          </a:prstGeom>
        </p:spPr>
      </p:pic>
    </p:spTree>
    <p:extLst>
      <p:ext uri="{BB962C8B-B14F-4D97-AF65-F5344CB8AC3E}">
        <p14:creationId xmlns:p14="http://schemas.microsoft.com/office/powerpoint/2010/main" val="2232332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office theme</Template>
  <TotalTime>1</TotalTime>
  <Words>1814</Words>
  <Application>Microsoft Office PowerPoint</Application>
  <PresentationFormat>Widescreen</PresentationFormat>
  <Paragraphs>154</Paragraphs>
  <Slides>17</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17</vt:i4>
      </vt:variant>
    </vt:vector>
  </HeadingPairs>
  <TitlesOfParts>
    <vt:vector size="31" baseType="lpstr">
      <vt:lpstr>Algerian</vt:lpstr>
      <vt:lpstr>Arial</vt:lpstr>
      <vt:lpstr>Avenir Next LT Pro</vt:lpstr>
      <vt:lpstr>Baskerville Old Face</vt:lpstr>
      <vt:lpstr>Britannic Bold</vt:lpstr>
      <vt:lpstr>Brush Script MT</vt:lpstr>
      <vt:lpstr>Calibri</vt:lpstr>
      <vt:lpstr>Century Gothic</vt:lpstr>
      <vt:lpstr>Forte</vt:lpstr>
      <vt:lpstr>Gill Sans MT</vt:lpstr>
      <vt:lpstr>Lucida Calligraphy</vt:lpstr>
      <vt:lpstr>Rockwell</vt:lpstr>
      <vt:lpstr>Wingdings 3</vt:lpstr>
      <vt:lpstr>Wisp</vt:lpstr>
      <vt:lpstr>All About William Shakespeare and Elizabethan Life &amp; Society</vt:lpstr>
      <vt:lpstr>Shakespeare's Life and Family Background</vt:lpstr>
      <vt:lpstr>Shakespeare's Life and Family Background</vt:lpstr>
      <vt:lpstr>Globe Theatre &amp; Elizabethan Theatre/Drama/Acting and Shows.</vt:lpstr>
      <vt:lpstr>Globe Theatre &amp; Elizabethan Theatre/Drama/acting and shows</vt:lpstr>
      <vt:lpstr>Role of the Monarchy and Politics</vt:lpstr>
      <vt:lpstr>Role of the Monarchy and Politics</vt:lpstr>
      <vt:lpstr>Elizabethan Exploration &amp; Trade</vt:lpstr>
      <vt:lpstr>Elizabethan Entertainment</vt:lpstr>
      <vt:lpstr>Elizabethan Entertainment</vt:lpstr>
      <vt:lpstr>Elizabethan Entertainment</vt:lpstr>
      <vt:lpstr>Childhood and Education in Elizabethan Society</vt:lpstr>
      <vt:lpstr>Childhood and Education in Elizabethan Society</vt:lpstr>
      <vt:lpstr>Beliefs and Superstitions in Elizabethan Society</vt:lpstr>
      <vt:lpstr>Daily Life in Elizabethan England</vt:lpstr>
      <vt:lpstr>Daily Life in Elizabethan England</vt:lpstr>
      <vt:lpstr>Daily Life in Elizabethan England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G REES (Cila Primary School)</cp:lastModifiedBy>
  <cp:revision>62</cp:revision>
  <dcterms:created xsi:type="dcterms:W3CDTF">2025-01-21T13:58:53Z</dcterms:created>
  <dcterms:modified xsi:type="dcterms:W3CDTF">2025-02-19T13:48:47Z</dcterms:modified>
</cp:coreProperties>
</file>