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  <p:sldId id="258" r:id="rId4"/>
    <p:sldId id="260" r:id="rId5"/>
    <p:sldId id="269" r:id="rId6"/>
    <p:sldId id="272" r:id="rId7"/>
    <p:sldId id="270" r:id="rId8"/>
    <p:sldId id="271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CE4BD34-4B07-74FA-AB54-9F8CFF22DD50}" v="111" dt="2021-10-08T12:52:52.069"/>
    <p1510:client id="{5FBB6FEB-A3F5-47F3-BE80-61C00C698DE9}" v="455" dt="2021-10-08T13:04:36.509"/>
    <p1510:client id="{70295D99-1198-4235-867D-8B1E79F38766}" v="282" dt="2021-10-07T13:51:52.401"/>
    <p1510:client id="{71D3B8B0-B1BA-BC84-2B98-49E068D7FED5}" v="112" dt="2021-10-08T13:07:17.726"/>
    <p1510:client id="{9C2B5E2A-7D81-6085-4EC9-42711A96C1C8}" v="75" dt="2021-10-08T10:53:42.833"/>
    <p1510:client id="{B1985AF8-105C-A826-D199-3385F29A55CB}" v="63" dt="2021-10-08T10:53:09.710"/>
    <p1510:client id="{D37BF7E2-829E-63FE-8831-FCBAD381C137}" v="19" dt="2021-10-08T12:09:10.687"/>
    <p1510:client id="{D4862716-8FDE-8DB8-DE1A-BB4D8FE480E6}" v="102" dt="2021-10-07T13:52:02.627"/>
    <p1510:client id="{D64A8486-D417-EAD8-8295-92A7488D789E}" v="187" dt="2021-10-08T13:07:41.533"/>
    <p1510:client id="{E8D03F44-BBA7-4C9A-8874-EF639F5D85AE}" v="58" dt="2021-10-07T13:34:08.01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microsoft.com/office/2015/10/relationships/revisionInfo" Target="revisionInfo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EB8136-4330-4480-80D9-0F6FD970617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76072" y="1124712"/>
            <a:ext cx="11036808" cy="3172968"/>
          </a:xfrm>
        </p:spPr>
        <p:txBody>
          <a:bodyPr anchor="b">
            <a:normAutofit/>
          </a:bodyPr>
          <a:lstStyle>
            <a:lvl1pPr algn="l">
              <a:defRPr sz="8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66E5739-DD96-45FB-B609-3E3447A52F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072" y="4727448"/>
            <a:ext cx="11036808" cy="1481328"/>
          </a:xfrm>
        </p:spPr>
        <p:txBody>
          <a:bodyPr>
            <a:normAutofit/>
          </a:bodyPr>
          <a:lstStyle>
            <a:lvl1pPr marL="0" indent="0" algn="l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FF558-51F9-42A2-9944-DBE23DA8B22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576072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8C0E86-A7F7-4BDC-A637-254E5252DE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D10ADE-E9DA-4E57-BF57-1CCB652198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869680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8D06CE56-3881-4ADA-8CEF-D18B02C242A3}"/>
              </a:ext>
            </a:extLst>
          </p:cNvPr>
          <p:cNvSpPr/>
          <p:nvPr/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79F3C543-62EC-4433-9C93-A2CD8764E9B4}"/>
              </a:ext>
            </a:extLst>
          </p:cNvPr>
          <p:cNvSpPr/>
          <p:nvPr/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416897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D6FBB9D-1CAA-4D05-AB33-BABDFE17B843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04727B71-B4B6-4823-80A1-68C40B475118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9A6DB05-9FB5-4B07-8675-74C23D4FD89D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8D358CF-0758-490A-A084-C46443B9AB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1671183-B3CE-4F45-92FB-98290CA0E2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5568" y="2478024"/>
            <a:ext cx="10168128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7DED67-27EC-4D43-A21C-093C1DB0481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6747CE3-4890-4BC1-94DB-5D49D02C99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93C5AD3-D79A-4D46-B25B-822FE02525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4904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85AEDC5C-2E87-49C6-AB07-A95E5F39ED8E}"/>
              </a:ext>
            </a:extLst>
          </p:cNvPr>
          <p:cNvSpPr/>
          <p:nvPr/>
        </p:nvSpPr>
        <p:spPr>
          <a:xfrm>
            <a:off x="558210" y="4981421"/>
            <a:ext cx="11134956" cy="82296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57D88DE-E462-4C8A-BF99-609390DFB781}"/>
              </a:ext>
            </a:extLst>
          </p:cNvPr>
          <p:cNvSpPr/>
          <p:nvPr/>
        </p:nvSpPr>
        <p:spPr>
          <a:xfrm>
            <a:off x="498834" y="5118581"/>
            <a:ext cx="146304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8E44900-E8BF-4B12-8BCB-41076E2B68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57784" y="640080"/>
            <a:ext cx="10890504" cy="4114800"/>
          </a:xfrm>
        </p:spPr>
        <p:txBody>
          <a:bodyPr anchor="b">
            <a:normAutofit/>
          </a:bodyPr>
          <a:lstStyle>
            <a:lvl1pPr>
              <a:defRPr sz="6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17741F9-B00F-4463-A257-6B66DABD9B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41248" y="5102352"/>
            <a:ext cx="10607040" cy="585216"/>
          </a:xfrm>
        </p:spPr>
        <p:txBody>
          <a:bodyPr anchor="ctr"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48BFA7D-4401-4285-802B-1579165F0D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A909C5-AA19-4195-8376-9002D5DF46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3AC3F32-46E0-47C8-8565-5969A475FD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85608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076262E-36A0-40C6-ADE6-90CD9FB9B9EA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2677A9B-4D1D-4D80-912C-24570140A650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03DC8C98-510F-48C9-82B2-9E4F760A68DF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7A078AE-0BC3-48F9-87EC-2DB0CCE7E2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92A20DF-0829-4336-B59F-FF9D7AA9D8B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5568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935D01C-CF67-4DF6-B96C-FFC9D5BF847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345936" y="2478024"/>
            <a:ext cx="4937760" cy="36941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9BBD797-6031-4F82-8726-EAB757027FF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3F71C-B897-4909-A75E-8716AD49C1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F78BC14-5BB1-405F-A6F3-C07230F085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47070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6B671BDE-E45C-41A1-9B98-4A607D703855}"/>
              </a:ext>
            </a:extLst>
          </p:cNvPr>
          <p:cNvSpPr/>
          <p:nvPr/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2">
            <a:extLst>
              <a:ext uri="{FF2B5EF4-FFF2-40B4-BE49-F238E27FC236}">
                <a16:creationId xmlns:a16="http://schemas.microsoft.com/office/drawing/2014/main" id="{299500CE-917A-4D03-A7DF-71D8EBBC1537}"/>
              </a:ext>
            </a:extLst>
          </p:cNvPr>
          <p:cNvSpPr/>
          <p:nvPr/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C3D0D377-28B0-417D-886B-9483AF064975}"/>
              </a:ext>
            </a:extLst>
          </p:cNvPr>
          <p:cNvSpPr/>
          <p:nvPr/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F8F91F8-0767-40B5-A3AA-72931FC192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5568" y="548640"/>
            <a:ext cx="10168128" cy="1179576"/>
          </a:xfrm>
        </p:spPr>
        <p:txBody>
          <a:bodyPr>
            <a:normAutofit/>
          </a:bodyPr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AAE0554-8BEE-4BF6-9519-51B8475D35E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15568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D4A358D-C930-48E0-B372-06A826B74C4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115568" y="3203688"/>
            <a:ext cx="4937760" cy="296851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3B6615E-4966-4150-83B6-C47591B363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345936" y="2372650"/>
            <a:ext cx="4937760" cy="823912"/>
          </a:xfrm>
        </p:spPr>
        <p:txBody>
          <a:bodyPr anchor="b"/>
          <a:lstStyle>
            <a:lvl1pPr marL="0" indent="0">
              <a:buNone/>
              <a:defRPr sz="2400" b="1" cap="none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D409F6B-C17B-4B4F-9F35-5068BDC4E2F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345936" y="3203687"/>
            <a:ext cx="4937760" cy="2968511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8BC356D-052B-4A9B-8B2F-6665FD325AB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115568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9C5E5FA-26A9-467C-93E3-8476142D1D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279E50C-1E40-4B48-871B-E392428D2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540496" y="6356350"/>
            <a:ext cx="2743200" cy="365125"/>
          </a:xfrm>
        </p:spPr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540276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" name="Rectangle 6">
            <a:extLst>
              <a:ext uri="{FF2B5EF4-FFF2-40B4-BE49-F238E27FC236}">
                <a16:creationId xmlns:a16="http://schemas.microsoft.com/office/drawing/2014/main" id="{8C0689C4-0DB3-408B-A956-40326B4AE4C4}"/>
              </a:ext>
            </a:extLst>
          </p:cNvPr>
          <p:cNvSpPr/>
          <p:nvPr/>
        </p:nvSpPr>
        <p:spPr>
          <a:xfrm>
            <a:off x="665853" y="1533525"/>
            <a:ext cx="10917063" cy="3790950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2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56E1D10E-1C30-41BF-8C3B-C460C9B5597B}"/>
              </a:ext>
            </a:extLst>
          </p:cNvPr>
          <p:cNvSpPr/>
          <p:nvPr/>
        </p:nvSpPr>
        <p:spPr>
          <a:xfrm>
            <a:off x="609084" y="2971798"/>
            <a:ext cx="128016" cy="914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9454F2-0EE5-4888-AF4C-82F825E622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78992" y="1938528"/>
            <a:ext cx="10177272" cy="2990088"/>
          </a:xfrm>
        </p:spPr>
        <p:txBody>
          <a:bodyPr>
            <a:normAutofit/>
          </a:bodyPr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67C91241-A315-4643-91E5-CF2C25CC903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22706D86-5479-487D-94C8-76093D84F3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739411-CED6-43D4-868D-A65C4161A7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1595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C447E0-1D4D-4EF2-B81B-4B2400EE3E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9984CA0-2A78-4600-9F3D-19B09E790F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8440955-B18E-49D3-AE7B-B331200E34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48012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FA417FE-CD1A-486F-A4AC-E4000A2FB18E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318F0F5-812B-472C-9408-B80F2553F5E0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7F7751B-CD8F-4F5B-A903-1DCE5D1E83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A55C8A-A0BB-441D-976F-EB56D4382D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192" y="1709928"/>
            <a:ext cx="6729984" cy="409651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7DE6A51-A2E5-4BFA-B571-9FDFE1BBFB4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29000"/>
            <a:ext cx="3099816" cy="2066544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92778A-DD4C-4651-9C53-8B0C44CD880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D6C7F66-2DFA-4146-BE1A-CE2890FE45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285D185-B1B6-4D62-81BE-BE82C80AC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062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168B77B5-211C-456E-B79F-306CC3619347}"/>
              </a:ext>
            </a:extLst>
          </p:cNvPr>
          <p:cNvSpPr/>
          <p:nvPr/>
        </p:nvSpPr>
        <p:spPr>
          <a:xfrm>
            <a:off x="558210" y="1162033"/>
            <a:ext cx="3740740" cy="4643344"/>
          </a:xfrm>
          <a:prstGeom prst="rect">
            <a:avLst/>
          </a:prstGeom>
          <a:ln w="12700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3B63C338-194D-4F23-ABEC-60A7EA96F302}"/>
              </a:ext>
            </a:extLst>
          </p:cNvPr>
          <p:cNvSpPr/>
          <p:nvPr/>
        </p:nvSpPr>
        <p:spPr>
          <a:xfrm>
            <a:off x="498834" y="1618375"/>
            <a:ext cx="146304" cy="8229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0C04DCC-0E3E-4F05-9FAC-9FA6CA4B2B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1709928"/>
            <a:ext cx="3099816" cy="1709928"/>
          </a:xfrm>
        </p:spPr>
        <p:txBody>
          <a:bodyPr tIns="45720" anchor="t">
            <a:normAutofit/>
          </a:bodyPr>
          <a:lstStyle>
            <a:lvl1pPr>
              <a:lnSpc>
                <a:spcPct val="100000"/>
              </a:lnSpc>
              <a:defRPr sz="3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BA29649-B19F-499E-8E9A-3577EAC8F03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4965192" y="1161288"/>
            <a:ext cx="6729984" cy="4645152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BC9EF2E-A8CD-41A1-B11A-0D8842797A9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68680" y="3438144"/>
            <a:ext cx="3099816" cy="2057400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257B5-0DE0-401F-9171-E8687A97DBA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68680" y="6356350"/>
            <a:ext cx="2743200" cy="365125"/>
          </a:xfrm>
        </p:spPr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88CD9AD-D667-4FD4-AA34-428AA0BCD0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8770FB6-F273-4BA6-8B97-9835AC5378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280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0B32C18-E430-4EC7-BD7C-99D86D0122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FC5012F-7119-4D94-9717-3862E1C9384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9ED9A4A-D287-4207-9037-70DB007A1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ECFCAC-80DB-43BB-B3F1-AC22BACEE3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679730-3487-4D94-A0DC-C21684963A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0610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43C89D-929E-4CD1-BCCC-72A14C0335D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ED450EA-A577-4B76-A12F-650BEB20FD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1D2603B-9ACE-4FA9-805B-9B91EB63DF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CE18AC-D6A9-4A61-885D-68E2B684A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5197AE4-AA47-4E14-8FFE-171FAE47F4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91349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B325BDE-35A4-4AAD-960B-C1415864AD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459C78-0CC4-4552-93DD-49B4194D00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6744A3C-9C54-46A6-B3EF-5B36362423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AC24A9-CCB6-4F8D-B8DB-C2F3692CFA5A}" type="datetimeFigureOut">
              <a:rPr lang="en-US" smtClean="0"/>
              <a:t>11/10/2021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D5A696-7B4B-4181-A961-7D66556D507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38CB5-8F4A-401D-A3A9-B27DC15B7A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DC25EE-239B-4C5F-AAD1-255A7D5F1EE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170820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2" r:id="rId2"/>
    <p:sldLayoutId id="2147483681" r:id="rId3"/>
    <p:sldLayoutId id="2147483680" r:id="rId4"/>
    <p:sldLayoutId id="2147483679" r:id="rId5"/>
    <p:sldLayoutId id="2147483678" r:id="rId6"/>
    <p:sldLayoutId id="2147483677" r:id="rId7"/>
    <p:sldLayoutId id="2147483676" r:id="rId8"/>
    <p:sldLayoutId id="2147483675" r:id="rId9"/>
    <p:sldLayoutId id="2147483674" r:id="rId10"/>
    <p:sldLayoutId id="214748367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1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1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spark.adobe.com/video/IRV8RMRV9Plds" TargetMode="External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scherlund.blogspot.com/2019/05/how-to-make-sure-your-book-gets-read.html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picpedia.org/highway-signs/s/school.html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articles/z6mts4j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Relationship Id="rId6" Type="http://schemas.openxmlformats.org/officeDocument/2006/relationships/hyperlink" Target="https://childmind.org/article/understanding-dyslexia/" TargetMode="External"/><Relationship Id="rId5" Type="http://schemas.openxmlformats.org/officeDocument/2006/relationships/hyperlink" Target="https://www.nessy.com/uk/product/nessy-reading-spelling/" TargetMode="External"/><Relationship Id="rId4" Type="http://schemas.openxmlformats.org/officeDocument/2006/relationships/hyperlink" Target="https://kids.kiddle.co/Dyslexia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dyslexikon.blogspot.com/2012/10/ghanas-first-dyslexia-awareness-week.html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sl.texas.gov/ld/librarydevelopments/" TargetMode="External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FB82883-1DC0-4BE1-A607-009095F3355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5BECD1A-68C1-424A-804E-3A7D77029770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4"/>
          <a:srcRect/>
          <a:stretch/>
        </p:blipFill>
        <p:spPr>
          <a:xfrm>
            <a:off x="20" y="10"/>
            <a:ext cx="12191980" cy="6857990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9FA98EAA-A866-4C95-A2A8-44E46FBAD5A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>
            <a:off x="-3" y="4530071"/>
            <a:ext cx="12191999" cy="2327926"/>
          </a:xfrm>
          <a:prstGeom prst="rect">
            <a:avLst/>
          </a:prstGeom>
          <a:gradFill flip="none" rotWithShape="1">
            <a:gsLst>
              <a:gs pos="56000">
                <a:schemeClr val="tx1">
                  <a:alpha val="40000"/>
                </a:schemeClr>
              </a:gs>
              <a:gs pos="100000">
                <a:schemeClr val="tx1">
                  <a:alpha val="85000"/>
                </a:schemeClr>
              </a:gs>
              <a:gs pos="0">
                <a:schemeClr val="tx1">
                  <a:alpha val="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59348" y="3001890"/>
            <a:ext cx="7985759" cy="868823"/>
          </a:xfrm>
        </p:spPr>
        <p:txBody>
          <a:bodyPr anchor="b">
            <a:normAutofit/>
          </a:bodyPr>
          <a:lstStyle/>
          <a:p>
            <a:pPr algn="ctr"/>
            <a:r>
              <a:rPr lang="en-US" sz="4000">
                <a:solidFill>
                  <a:schemeClr val="bg1"/>
                </a:solidFill>
              </a:rPr>
              <a:t>Dyslexia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3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5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3" name="Rectangle 17">
            <a:extLst>
              <a:ext uri="{FF2B5EF4-FFF2-40B4-BE49-F238E27FC236}">
                <a16:creationId xmlns:a16="http://schemas.microsoft.com/office/drawing/2014/main" id="{5A59F003-E00A-43F9-91DC-CC54E3B874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8" descr="Text, whiteboard&#10;&#10;Description automatically generated">
            <a:extLst>
              <a:ext uri="{FF2B5EF4-FFF2-40B4-BE49-F238E27FC236}">
                <a16:creationId xmlns:a16="http://schemas.microsoft.com/office/drawing/2014/main" id="{5589AAB0-33EE-4808-A49F-1D569761FCE6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 rotWithShape="1">
          <a:blip r:embed="rId2"/>
          <a:srcRect t="2174"/>
          <a:stretch/>
        </p:blipFill>
        <p:spPr>
          <a:xfrm>
            <a:off x="20" y="10"/>
            <a:ext cx="12191981" cy="6857990"/>
          </a:xfrm>
          <a:prstGeom prst="rect">
            <a:avLst/>
          </a:prstGeom>
        </p:spPr>
      </p:pic>
      <p:sp>
        <p:nvSpPr>
          <p:cNvPr id="15" name="Rectangle 19">
            <a:extLst>
              <a:ext uri="{FF2B5EF4-FFF2-40B4-BE49-F238E27FC236}">
                <a16:creationId xmlns:a16="http://schemas.microsoft.com/office/drawing/2014/main" id="{D74A4382-E3AD-430A-9A1F-DFA3E0E77A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3799868" y="-1534136"/>
            <a:ext cx="4592270" cy="12192001"/>
          </a:xfrm>
          <a:prstGeom prst="rect">
            <a:avLst/>
          </a:prstGeom>
          <a:gradFill>
            <a:gsLst>
              <a:gs pos="35000">
                <a:schemeClr val="tx1">
                  <a:alpha val="46000"/>
                </a:schemeClr>
              </a:gs>
              <a:gs pos="21000">
                <a:schemeClr val="tx1">
                  <a:alpha val="30000"/>
                </a:schemeClr>
              </a:gs>
              <a:gs pos="0">
                <a:schemeClr val="tx1">
                  <a:alpha val="0"/>
                </a:schemeClr>
              </a:gs>
              <a:gs pos="100000">
                <a:schemeClr val="tx1">
                  <a:alpha val="80000"/>
                </a:schemeClr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C3878D9-F509-4C75-9ABD-B3D8780713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4553" y="3091928"/>
            <a:ext cx="9078562" cy="2387600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6600">
                <a:solidFill>
                  <a:schemeClr val="bg1"/>
                </a:solidFill>
              </a:rPr>
              <a:t>INFORMATION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485844-8F7E-4A94-A3CB-28BBF72DB78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04553" y="5551469"/>
            <a:ext cx="9078562" cy="592975"/>
          </a:xfr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z="2800">
                <a:solidFill>
                  <a:schemeClr val="bg1"/>
                </a:solidFill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https://spark.adobe.com/video/IRV8RMRV9Plds</a:t>
            </a:r>
            <a:endParaRPr lang="en-US">
              <a:solidFill>
                <a:schemeClr val="bg1"/>
              </a:solidFill>
            </a:endParaRPr>
          </a:p>
          <a:p>
            <a:endParaRPr lang="en-US" sz="2800">
              <a:solidFill>
                <a:schemeClr val="bg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E4CF625-B400-4198-906A-9D7BAC18CC24}"/>
              </a:ext>
            </a:extLst>
          </p:cNvPr>
          <p:cNvSpPr txBox="1"/>
          <p:nvPr/>
        </p:nvSpPr>
        <p:spPr>
          <a:xfrm>
            <a:off x="626853" y="4120551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605859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fractur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text, businesscard&#10;&#10;Description automatically generated">
            <a:extLst>
              <a:ext uri="{FF2B5EF4-FFF2-40B4-BE49-F238E27FC236}">
                <a16:creationId xmlns:a16="http://schemas.microsoft.com/office/drawing/2014/main" id="{2D1C7828-B46A-40F5-A4DA-F60560AAE7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26228" r="2672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7DBF021-B220-468C-A763-A93AE85C27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Reading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5DE07E8-48C5-4CF9-8DD1-D3AD4DD075F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People with dyslexia struggle to read, because the words can get jumbled up and confused.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02698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9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30" name="Rectangle 29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862080C0-066E-4B34-A61D-1881C88E59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10343" r="5601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DBA992F-EF4B-4340-B54C-492128F58D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7981" y="1122363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How we can support you!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BCE1E0B-D590-4113-9A57-EC56968F0A5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Give them extra support with schoolwork.  </a:t>
            </a:r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76216646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2D6FBB9D-1CAA-4D05-AB33-BABDFE17B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04727B71-B4B6-4823-80A1-68C40B475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79A6DB05-9FB5-4B07-8675-74C23D4FD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5" descr="Person holding out hand">
            <a:extLst>
              <a:ext uri="{FF2B5EF4-FFF2-40B4-BE49-F238E27FC236}">
                <a16:creationId xmlns:a16="http://schemas.microsoft.com/office/drawing/2014/main" id="{15BEFEED-DA3D-4283-8F15-7B9BBA319E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12736" r="987" b="1"/>
          <a:stretch/>
        </p:blipFill>
        <p:spPr>
          <a:xfrm>
            <a:off x="3903468" y="10"/>
            <a:ext cx="8669532" cy="6857990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8A6DB0E6-E65F-4229-A5A0-2500203B6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6D85B6D-1235-4FD8-B5B0-52370D739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600"/>
              <a:t>How can we make them feel welcome?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FF87B9C-2C40-4356-9CA6-2159C5466EF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z="1700"/>
              <a:t>We can make them feel welcome by not reading in front of them and try and make friends with them.</a:t>
            </a:r>
          </a:p>
        </p:txBody>
      </p:sp>
    </p:spTree>
    <p:extLst>
      <p:ext uri="{BB962C8B-B14F-4D97-AF65-F5344CB8AC3E}">
        <p14:creationId xmlns:p14="http://schemas.microsoft.com/office/powerpoint/2010/main" val="135305696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8D06CE56-3881-4ADA-8CEF-D18B02C242A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857544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79F3C543-62EC-4433-9C93-A2CD8764E9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V="1">
            <a:off x="578652" y="4501201"/>
            <a:ext cx="11034696" cy="18288"/>
          </a:xfrm>
          <a:prstGeom prst="rect">
            <a:avLst/>
          </a:prstGeom>
          <a:solidFill>
            <a:schemeClr val="tx2">
              <a:lumMod val="25000"/>
              <a:lumOff val="75000"/>
            </a:schemeClr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0671A8AE-40A1-4631-A6B8-581AFF06548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6" descr="Free Images : laptop, technology, brand, multimedia ...">
            <a:extLst>
              <a:ext uri="{FF2B5EF4-FFF2-40B4-BE49-F238E27FC236}">
                <a16:creationId xmlns:a16="http://schemas.microsoft.com/office/drawing/2014/main" id="{E4A2DF43-047B-4A86-B6F4-D44F6E107DF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200"/>
          <a:stretch/>
        </p:blipFill>
        <p:spPr>
          <a:xfrm>
            <a:off x="3523488" y="10"/>
            <a:ext cx="8668512" cy="6857990"/>
          </a:xfrm>
          <a:prstGeom prst="rect">
            <a:avLst/>
          </a:prstGeom>
        </p:spPr>
      </p:pic>
      <p:sp>
        <p:nvSpPr>
          <p:cNvPr id="17" name="Rectangle 16">
            <a:extLst>
              <a:ext uri="{FF2B5EF4-FFF2-40B4-BE49-F238E27FC236}">
                <a16:creationId xmlns:a16="http://schemas.microsoft.com/office/drawing/2014/main" id="{A44CD100-6267-4E62-AA64-2182A3A6A1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" y="0"/>
            <a:ext cx="9339206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3000">
                <a:schemeClr val="bg1">
                  <a:alpha val="64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3D496BE-4E29-4C84-951F-46BD960CDC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3566" y="-1537448"/>
            <a:ext cx="4023360" cy="3204134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4800"/>
              <a:t>Websites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079741-63C2-4BAB-B881-1BBCC0E130D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7980" y="4872922"/>
            <a:ext cx="4023359" cy="1208141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/>
              <a:t>Here are some websites  about dyslexia.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376230F-8072-4BC4-AE2A-34E08EBA75C1}"/>
              </a:ext>
            </a:extLst>
          </p:cNvPr>
          <p:cNvSpPr txBox="1"/>
          <p:nvPr/>
        </p:nvSpPr>
        <p:spPr>
          <a:xfrm>
            <a:off x="4724400" y="3200400"/>
            <a:ext cx="2743200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endParaRPr lang="en-US"/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D9DC9F83-38D1-49CF-ACA3-0623717DAEFF}"/>
              </a:ext>
            </a:extLst>
          </p:cNvPr>
          <p:cNvSpPr>
            <a:spLocks noGrp="1"/>
          </p:cNvSpPr>
          <p:nvPr/>
        </p:nvSpPr>
        <p:spPr>
          <a:xfrm>
            <a:off x="4978671" y="1622765"/>
            <a:ext cx="6729984" cy="40965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>
            <a:lvl1pPr marL="228600" indent="-228600" algn="l" defTabSz="914400" rtl="0" eaLnBrk="1" latinLnBrk="0" hangingPunct="1">
              <a:lnSpc>
                <a:spcPct val="11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1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>
                <a:ea typeface="+mn-lt"/>
                <a:cs typeface="+mn-lt"/>
                <a:hlinkClick r:id="rId3"/>
              </a:rPr>
              <a:t>https://www.bbc.co.uk/bitesize/articles/z6mts4j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4"/>
              </a:rPr>
              <a:t>https://kids.kiddle.co/Dyslexia</a:t>
            </a:r>
            <a:endParaRPr lang="en-US">
              <a:ea typeface="+mn-lt"/>
              <a:cs typeface="+mn-lt"/>
            </a:endParaRPr>
          </a:p>
          <a:p>
            <a:r>
              <a:rPr lang="en-US">
                <a:ea typeface="+mn-lt"/>
                <a:cs typeface="+mn-lt"/>
                <a:hlinkClick r:id="rId5"/>
              </a:rPr>
              <a:t>https://www.nessy.com/uk/product/nessy-reading-spelling/</a:t>
            </a:r>
            <a:endParaRPr lang="en-US"/>
          </a:p>
          <a:p>
            <a:r>
              <a:rPr lang="en-US">
                <a:ea typeface="+mn-lt"/>
                <a:cs typeface="+mn-lt"/>
                <a:hlinkClick r:id="rId6"/>
              </a:rPr>
              <a:t>https://childmind.org/article/understanding-dyslexia/</a:t>
            </a:r>
            <a:endParaRPr lang="en-US"/>
          </a:p>
          <a:p>
            <a:pPr marL="0" indent="0">
              <a:buNone/>
            </a:pPr>
            <a:endParaRPr lang="en-US"/>
          </a:p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224958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78" name="Rectangle 77">
            <a:extLst>
              <a:ext uri="{FF2B5EF4-FFF2-40B4-BE49-F238E27FC236}">
                <a16:creationId xmlns:a16="http://schemas.microsoft.com/office/drawing/2014/main" id="{2D6FBB9D-1CAA-4D05-AB33-BABDFE17B84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8209" y="0"/>
            <a:ext cx="11167447" cy="2018806"/>
          </a:xfrm>
          <a:prstGeom prst="rect">
            <a:avLst/>
          </a:prstGeom>
          <a:ln w="9525">
            <a:solidFill>
              <a:schemeClr val="tx2">
                <a:lumMod val="10000"/>
                <a:lumOff val="90000"/>
              </a:schemeClr>
            </a:solidFill>
          </a:ln>
          <a:effectLst>
            <a:outerShdw blurRad="50800" dist="38100" dir="2700000" algn="tl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0" name="Rectangle 79">
            <a:extLst>
              <a:ext uri="{FF2B5EF4-FFF2-40B4-BE49-F238E27FC236}">
                <a16:creationId xmlns:a16="http://schemas.microsoft.com/office/drawing/2014/main" id="{04727B71-B4B6-4823-80A1-68C40B47511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6928" y="0"/>
            <a:ext cx="11155680" cy="2011680"/>
          </a:xfrm>
          <a:prstGeom prst="rect">
            <a:avLst/>
          </a:prstGeom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82" name="Rectangle 81">
            <a:extLst>
              <a:ext uri="{FF2B5EF4-FFF2-40B4-BE49-F238E27FC236}">
                <a16:creationId xmlns:a16="http://schemas.microsoft.com/office/drawing/2014/main" id="{79A6DB05-9FB5-4B07-8675-74C23D4FD89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98834" y="787352"/>
            <a:ext cx="128016" cy="7040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 useBgFill="1">
        <p:nvSpPr>
          <p:cNvPr id="84" name="Rectangle 83">
            <a:extLst>
              <a:ext uri="{FF2B5EF4-FFF2-40B4-BE49-F238E27FC236}">
                <a16:creationId xmlns:a16="http://schemas.microsoft.com/office/drawing/2014/main" id="{9AA72BD9-2C5A-4EDC-931F-5AA08EACA0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4" name="Picture 25">
            <a:extLst>
              <a:ext uri="{FF2B5EF4-FFF2-40B4-BE49-F238E27FC236}">
                <a16:creationId xmlns:a16="http://schemas.microsoft.com/office/drawing/2014/main" id="{2965B3A0-2406-4C4F-802E-D4B38C2A204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rcRect l="9822" r="4059" b="1"/>
          <a:stretch/>
        </p:blipFill>
        <p:spPr>
          <a:xfrm>
            <a:off x="3522468" y="10"/>
            <a:ext cx="8669532" cy="6857990"/>
          </a:xfrm>
          <a:prstGeom prst="rect">
            <a:avLst/>
          </a:prstGeom>
        </p:spPr>
      </p:pic>
      <p:sp>
        <p:nvSpPr>
          <p:cNvPr id="86" name="Rectangle 85">
            <a:extLst>
              <a:ext uri="{FF2B5EF4-FFF2-40B4-BE49-F238E27FC236}">
                <a16:creationId xmlns:a16="http://schemas.microsoft.com/office/drawing/2014/main" id="{8A6DB0E6-E65F-4229-A5A0-2500203B6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E284AC-A4F3-4DEF-B910-FDD860E404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3438144" cy="1124712"/>
          </a:xfr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</a:pPr>
            <a:r>
              <a:rPr lang="en-US" sz="2800"/>
              <a:t>What is Dyslexia</a:t>
            </a:r>
          </a:p>
        </p:txBody>
      </p:sp>
      <p:sp>
        <p:nvSpPr>
          <p:cNvPr id="88" name="Rectangle 87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0" name="Rectangle 89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18288"/>
          </a:xfrm>
          <a:prstGeom prst="rect">
            <a:avLst/>
          </a:prstGeom>
          <a:solidFill>
            <a:schemeClr val="tx1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4C608E8-A86C-415F-8908-64F1B0F5F37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371094" y="2718054"/>
            <a:ext cx="3438906" cy="3207258"/>
          </a:xfrm>
        </p:spPr>
        <p:txBody>
          <a:bodyPr vert="horz" lIns="91440" tIns="45720" rIns="91440" bIns="45720" rtlCol="0" anchor="t">
            <a:normAutofit/>
          </a:bodyPr>
          <a:lstStyle/>
          <a:p>
            <a:pPr indent="-228600">
              <a:buFont typeface="Arial" panose="020B0604020202020204" pitchFamily="34" charset="0"/>
              <a:buChar char="•"/>
            </a:pPr>
            <a:r>
              <a:rPr lang="en-US" sz="1700"/>
              <a:t>Dyslexia is a common learning difficulty that can cause problems with reading, writing and spelling!</a:t>
            </a:r>
            <a:endParaRPr lang="en-US" sz="1700" b="1"/>
          </a:p>
        </p:txBody>
      </p:sp>
    </p:spTree>
    <p:extLst>
      <p:ext uri="{BB962C8B-B14F-4D97-AF65-F5344CB8AC3E}">
        <p14:creationId xmlns:p14="http://schemas.microsoft.com/office/powerpoint/2010/main" val="33444166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693B08FD-5ECC-4728-AA84-CD6AC875BF8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 useBgFill="1">
        <p:nvSpPr>
          <p:cNvPr id="19" name="Freeform: Shape 18">
            <a:extLst>
              <a:ext uri="{FF2B5EF4-FFF2-40B4-BE49-F238E27FC236}">
                <a16:creationId xmlns:a16="http://schemas.microsoft.com/office/drawing/2014/main" id="{2549107E-EC98-4933-8F8F-A1713C393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216557"/>
          </a:xfrm>
          <a:custGeom>
            <a:avLst/>
            <a:gdLst>
              <a:gd name="connsiteX0" fmla="*/ 0 w 12188952"/>
              <a:gd name="connsiteY0" fmla="*/ 0 h 6216557"/>
              <a:gd name="connsiteX1" fmla="*/ 12188952 w 12188952"/>
              <a:gd name="connsiteY1" fmla="*/ 0 h 6216557"/>
              <a:gd name="connsiteX2" fmla="*/ 12188952 w 12188952"/>
              <a:gd name="connsiteY2" fmla="*/ 5609705 h 6216557"/>
              <a:gd name="connsiteX3" fmla="*/ 12049115 w 12188952"/>
              <a:gd name="connsiteY3" fmla="*/ 5640762 h 6216557"/>
              <a:gd name="connsiteX4" fmla="*/ 6096001 w 12188952"/>
              <a:gd name="connsiteY4" fmla="*/ 6216557 h 6216557"/>
              <a:gd name="connsiteX5" fmla="*/ 142887 w 12188952"/>
              <a:gd name="connsiteY5" fmla="*/ 5640762 h 6216557"/>
              <a:gd name="connsiteX6" fmla="*/ 0 w 12188952"/>
              <a:gd name="connsiteY6" fmla="*/ 5609028 h 62165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2188952" h="6216557">
                <a:moveTo>
                  <a:pt x="0" y="0"/>
                </a:moveTo>
                <a:lnTo>
                  <a:pt x="12188952" y="0"/>
                </a:lnTo>
                <a:lnTo>
                  <a:pt x="12188952" y="5609705"/>
                </a:lnTo>
                <a:lnTo>
                  <a:pt x="12049115" y="5640762"/>
                </a:lnTo>
                <a:cubicBezTo>
                  <a:pt x="10313281" y="6006147"/>
                  <a:pt x="8275571" y="6216557"/>
                  <a:pt x="6096001" y="6216557"/>
                </a:cubicBezTo>
                <a:cubicBezTo>
                  <a:pt x="3916432" y="6216557"/>
                  <a:pt x="1878721" y="6006147"/>
                  <a:pt x="142887" y="5640762"/>
                </a:cubicBezTo>
                <a:lnTo>
                  <a:pt x="0" y="5609028"/>
                </a:lnTo>
                <a:close/>
              </a:path>
            </a:pathLst>
          </a:custGeom>
          <a:ln w="9525">
            <a:noFill/>
          </a:ln>
          <a:effectLst>
            <a:outerShdw blurRad="50800" dist="38100" dir="5400000" algn="t" rotWithShape="0">
              <a:schemeClr val="bg1">
                <a:lumMod val="85000"/>
                <a:alpha val="3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2" descr="A picture containing indoor&#10;&#10;Description automatically generated">
            <a:extLst>
              <a:ext uri="{FF2B5EF4-FFF2-40B4-BE49-F238E27FC236}">
                <a16:creationId xmlns:a16="http://schemas.microsoft.com/office/drawing/2014/main" id="{29202506-6B43-46D3-83E3-347C37E1EB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2704740" y="-5391"/>
            <a:ext cx="7170706" cy="704131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916A966-5CA9-4F8B-AFBD-9DF5121D2538}"/>
              </a:ext>
            </a:extLst>
          </p:cNvPr>
          <p:cNvSpPr txBox="1"/>
          <p:nvPr/>
        </p:nvSpPr>
        <p:spPr>
          <a:xfrm>
            <a:off x="5313872" y="5831457"/>
            <a:ext cx="4339087" cy="769441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4400" b="1">
                <a:highlight>
                  <a:srgbClr val="000080"/>
                </a:highlight>
              </a:rPr>
              <a:t>Bye </a:t>
            </a:r>
            <a:r>
              <a:rPr lang="en-US" sz="4400" b="1" err="1">
                <a:highlight>
                  <a:srgbClr val="000080"/>
                </a:highlight>
              </a:rPr>
              <a:t>Bye</a:t>
            </a:r>
            <a:endParaRPr lang="en-US" sz="4400" b="1">
              <a:highlight>
                <a:srgbClr val="000080"/>
              </a:highlight>
            </a:endParaRPr>
          </a:p>
        </p:txBody>
      </p:sp>
    </p:spTree>
    <p:extLst>
      <p:ext uri="{BB962C8B-B14F-4D97-AF65-F5344CB8AC3E}">
        <p14:creationId xmlns:p14="http://schemas.microsoft.com/office/powerpoint/2010/main" val="6781511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AccentBoxVTI">
  <a:themeElements>
    <a:clrScheme name="AnalogousFromDarkSeedLeftStep">
      <a:dk1>
        <a:srgbClr val="000000"/>
      </a:dk1>
      <a:lt1>
        <a:srgbClr val="FFFFFF"/>
      </a:lt1>
      <a:dk2>
        <a:srgbClr val="31201C"/>
      </a:dk2>
      <a:lt2>
        <a:srgbClr val="F2F0F3"/>
      </a:lt2>
      <a:accent1>
        <a:srgbClr val="7FB045"/>
      </a:accent1>
      <a:accent2>
        <a:srgbClr val="A2A737"/>
      </a:accent2>
      <a:accent3>
        <a:srgbClr val="C3974D"/>
      </a:accent3>
      <a:accent4>
        <a:srgbClr val="B1543B"/>
      </a:accent4>
      <a:accent5>
        <a:srgbClr val="C34D65"/>
      </a:accent5>
      <a:accent6>
        <a:srgbClr val="B13B85"/>
      </a:accent6>
      <a:hlink>
        <a:srgbClr val="C04348"/>
      </a:hlink>
      <a:folHlink>
        <a:srgbClr val="7F7F7F"/>
      </a:folHlink>
    </a:clrScheme>
    <a:fontScheme name="Avenir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ccentBoxVTI" id="{9F778A78-DC9A-453A-A82D-A75CAD503E15}" vid="{EA961113-7CC4-4569-8A6A-7BC2C1E2F40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AccentBoxVTI</vt:lpstr>
      <vt:lpstr>Dyslexia</vt:lpstr>
      <vt:lpstr>INFORMATION</vt:lpstr>
      <vt:lpstr>Reading</vt:lpstr>
      <vt:lpstr>How we can support you!</vt:lpstr>
      <vt:lpstr>How can we make them feel welcome?</vt:lpstr>
      <vt:lpstr>Websites</vt:lpstr>
      <vt:lpstr>What is Dyslexia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2</cp:revision>
  <dcterms:created xsi:type="dcterms:W3CDTF">2021-10-07T13:02:12Z</dcterms:created>
  <dcterms:modified xsi:type="dcterms:W3CDTF">2021-11-10T14:25:57Z</dcterms:modified>
</cp:coreProperties>
</file>