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60" d="100"/>
          <a:sy n="60" d="100"/>
        </p:scale>
        <p:origin x="1140" y="3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E85B6C9-8A76-49F0-AEAC-5CD25862F182}" type="datetimeFigureOut">
              <a:rPr lang="en-GB" smtClean="0"/>
              <a:t>23/03/2023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93B7D1-CD20-4BBE-B1DB-5BC5071986BB}" type="slidenum">
              <a:rPr lang="en-GB" smtClean="0"/>
              <a:t>‹#›</a:t>
            </a:fld>
            <a:endParaRPr lang="en-GB"/>
          </a:p>
        </p:txBody>
      </p:sp>
    </p:spTree>
    <p:extLst>
      <p:ext uri="{BB962C8B-B14F-4D97-AF65-F5344CB8AC3E}">
        <p14:creationId xmlns:p14="http://schemas.microsoft.com/office/powerpoint/2010/main" val="2596902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85B6C9-8A76-49F0-AEAC-5CD25862F182}" type="datetimeFigureOut">
              <a:rPr lang="en-GB" smtClean="0"/>
              <a:t>23/03/2023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93B7D1-CD20-4BBE-B1DB-5BC5071986BB}" type="slidenum">
              <a:rPr lang="en-GB" smtClean="0"/>
              <a:t>‹#›</a:t>
            </a:fld>
            <a:endParaRPr lang="en-GB"/>
          </a:p>
        </p:txBody>
      </p:sp>
    </p:spTree>
    <p:extLst>
      <p:ext uri="{BB962C8B-B14F-4D97-AF65-F5344CB8AC3E}">
        <p14:creationId xmlns:p14="http://schemas.microsoft.com/office/powerpoint/2010/main" val="4268695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E85B6C9-8A76-49F0-AEAC-5CD25862F182}" type="datetimeFigureOut">
              <a:rPr lang="en-GB" smtClean="0"/>
              <a:t>23/03/2023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93B7D1-CD20-4BBE-B1DB-5BC5071986BB}" type="slidenum">
              <a:rPr lang="en-GB" smtClean="0"/>
              <a:t>‹#›</a:t>
            </a:fld>
            <a:endParaRPr lang="en-GB"/>
          </a:p>
        </p:txBody>
      </p:sp>
    </p:spTree>
    <p:extLst>
      <p:ext uri="{BB962C8B-B14F-4D97-AF65-F5344CB8AC3E}">
        <p14:creationId xmlns:p14="http://schemas.microsoft.com/office/powerpoint/2010/main" val="2412028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E85B6C9-8A76-49F0-AEAC-5CD25862F182}" type="datetimeFigureOut">
              <a:rPr lang="en-GB" smtClean="0"/>
              <a:t>23/03/2023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93B7D1-CD20-4BBE-B1DB-5BC5071986BB}" type="slidenum">
              <a:rPr lang="en-GB" smtClean="0"/>
              <a:t>‹#›</a:t>
            </a:fld>
            <a:endParaRPr lang="en-GB"/>
          </a:p>
        </p:txBody>
      </p:sp>
    </p:spTree>
    <p:extLst>
      <p:ext uri="{BB962C8B-B14F-4D97-AF65-F5344CB8AC3E}">
        <p14:creationId xmlns:p14="http://schemas.microsoft.com/office/powerpoint/2010/main" val="1689049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E85B6C9-8A76-49F0-AEAC-5CD25862F182}" type="datetimeFigureOut">
              <a:rPr lang="en-GB" smtClean="0"/>
              <a:t>23/03/2023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93B7D1-CD20-4BBE-B1DB-5BC5071986BB}" type="slidenum">
              <a:rPr lang="en-GB" smtClean="0"/>
              <a:t>‹#›</a:t>
            </a:fld>
            <a:endParaRPr lang="en-GB"/>
          </a:p>
        </p:txBody>
      </p:sp>
    </p:spTree>
    <p:extLst>
      <p:ext uri="{BB962C8B-B14F-4D97-AF65-F5344CB8AC3E}">
        <p14:creationId xmlns:p14="http://schemas.microsoft.com/office/powerpoint/2010/main" val="2957807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E85B6C9-8A76-49F0-AEAC-5CD25862F182}" type="datetimeFigureOut">
              <a:rPr lang="en-GB" smtClean="0"/>
              <a:t>23/03/2023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93B7D1-CD20-4BBE-B1DB-5BC5071986BB}" type="slidenum">
              <a:rPr lang="en-GB" smtClean="0"/>
              <a:t>‹#›</a:t>
            </a:fld>
            <a:endParaRPr lang="en-GB"/>
          </a:p>
        </p:txBody>
      </p:sp>
    </p:spTree>
    <p:extLst>
      <p:ext uri="{BB962C8B-B14F-4D97-AF65-F5344CB8AC3E}">
        <p14:creationId xmlns:p14="http://schemas.microsoft.com/office/powerpoint/2010/main" val="22331599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85B6C9-8A76-49F0-AEAC-5CD25862F182}" type="datetimeFigureOut">
              <a:rPr lang="en-GB" smtClean="0"/>
              <a:t>23/03/2023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93B7D1-CD20-4BBE-B1DB-5BC5071986BB}" type="slidenum">
              <a:rPr lang="en-GB" smtClean="0"/>
              <a:t>‹#›</a:t>
            </a:fld>
            <a:endParaRPr lang="en-GB"/>
          </a:p>
        </p:txBody>
      </p:sp>
    </p:spTree>
    <p:extLst>
      <p:ext uri="{BB962C8B-B14F-4D97-AF65-F5344CB8AC3E}">
        <p14:creationId xmlns:p14="http://schemas.microsoft.com/office/powerpoint/2010/main" val="3883501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E85B6C9-8A76-49F0-AEAC-5CD25862F182}" type="datetimeFigureOut">
              <a:rPr lang="en-GB" smtClean="0"/>
              <a:t>23/03/2023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93B7D1-CD20-4BBE-B1DB-5BC5071986BB}" type="slidenum">
              <a:rPr lang="en-GB" smtClean="0"/>
              <a:t>‹#›</a:t>
            </a:fld>
            <a:endParaRPr lang="en-GB"/>
          </a:p>
        </p:txBody>
      </p:sp>
    </p:spTree>
    <p:extLst>
      <p:ext uri="{BB962C8B-B14F-4D97-AF65-F5344CB8AC3E}">
        <p14:creationId xmlns:p14="http://schemas.microsoft.com/office/powerpoint/2010/main" val="2241611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E85B6C9-8A76-49F0-AEAC-5CD25862F182}" type="datetimeFigureOut">
              <a:rPr lang="en-GB" smtClean="0"/>
              <a:t>23/03/2023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93B7D1-CD20-4BBE-B1DB-5BC5071986BB}" type="slidenum">
              <a:rPr lang="en-GB" smtClean="0"/>
              <a:t>‹#›</a:t>
            </a:fld>
            <a:endParaRPr lang="en-GB"/>
          </a:p>
        </p:txBody>
      </p:sp>
    </p:spTree>
    <p:extLst>
      <p:ext uri="{BB962C8B-B14F-4D97-AF65-F5344CB8AC3E}">
        <p14:creationId xmlns:p14="http://schemas.microsoft.com/office/powerpoint/2010/main" val="4047426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85B6C9-8A76-49F0-AEAC-5CD25862F182}" type="datetimeFigureOut">
              <a:rPr lang="en-GB" smtClean="0"/>
              <a:t>23/03/2023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93B7D1-CD20-4BBE-B1DB-5BC5071986BB}" type="slidenum">
              <a:rPr lang="en-GB" smtClean="0"/>
              <a:t>‹#›</a:t>
            </a:fld>
            <a:endParaRPr lang="en-GB"/>
          </a:p>
        </p:txBody>
      </p:sp>
    </p:spTree>
    <p:extLst>
      <p:ext uri="{BB962C8B-B14F-4D97-AF65-F5344CB8AC3E}">
        <p14:creationId xmlns:p14="http://schemas.microsoft.com/office/powerpoint/2010/main" val="3608294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85B6C9-8A76-49F0-AEAC-5CD25862F182}" type="datetimeFigureOut">
              <a:rPr lang="en-GB" smtClean="0"/>
              <a:t>23/03/2023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93B7D1-CD20-4BBE-B1DB-5BC5071986BB}" type="slidenum">
              <a:rPr lang="en-GB" smtClean="0"/>
              <a:t>‹#›</a:t>
            </a:fld>
            <a:endParaRPr lang="en-GB"/>
          </a:p>
        </p:txBody>
      </p:sp>
    </p:spTree>
    <p:extLst>
      <p:ext uri="{BB962C8B-B14F-4D97-AF65-F5344CB8AC3E}">
        <p14:creationId xmlns:p14="http://schemas.microsoft.com/office/powerpoint/2010/main" val="1315143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85B6C9-8A76-49F0-AEAC-5CD25862F182}" type="datetimeFigureOut">
              <a:rPr lang="en-GB" smtClean="0"/>
              <a:t>23/03/2023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93B7D1-CD20-4BBE-B1DB-5BC5071986BB}" type="slidenum">
              <a:rPr lang="en-GB" smtClean="0"/>
              <a:t>‹#›</a:t>
            </a:fld>
            <a:endParaRPr lang="en-GB"/>
          </a:p>
        </p:txBody>
      </p:sp>
    </p:spTree>
    <p:extLst>
      <p:ext uri="{BB962C8B-B14F-4D97-AF65-F5344CB8AC3E}">
        <p14:creationId xmlns:p14="http://schemas.microsoft.com/office/powerpoint/2010/main" val="38784195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Insulation</a:t>
            </a:r>
            <a:r>
              <a:rPr lang="en-GB" dirty="0" smtClean="0"/>
              <a:t> </a:t>
            </a:r>
            <a:r>
              <a:rPr lang="en-GB" dirty="0" smtClean="0"/>
              <a:t>Investigation</a:t>
            </a:r>
            <a:endParaRPr lang="en-GB" dirty="0"/>
          </a:p>
        </p:txBody>
      </p:sp>
      <p:sp>
        <p:nvSpPr>
          <p:cNvPr id="3" name="Subtitle 2"/>
          <p:cNvSpPr>
            <a:spLocks noGrp="1"/>
          </p:cNvSpPr>
          <p:nvPr>
            <p:ph type="subTitle" idx="1"/>
          </p:nvPr>
        </p:nvSpPr>
        <p:spPr/>
        <p:txBody>
          <a:bodyPr/>
          <a:lstStyle/>
          <a:p>
            <a:r>
              <a:rPr lang="en-GB" dirty="0" smtClean="0"/>
              <a:t>What did you find out?</a:t>
            </a:r>
            <a:endParaRPr lang="en-GB" dirty="0"/>
          </a:p>
        </p:txBody>
      </p:sp>
      <p:pic>
        <p:nvPicPr>
          <p:cNvPr id="4" name="Picture 3" descr="Free vector graphic: Jacket, Black, Clothing, Leather - Free Image on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71620" y="3722914"/>
            <a:ext cx="3014345" cy="3069771"/>
          </a:xfrm>
          <a:prstGeom prst="rect">
            <a:avLst/>
          </a:prstGeom>
        </p:spPr>
      </p:pic>
      <p:pic>
        <p:nvPicPr>
          <p:cNvPr id="5" name="Picture 4" descr="Free vector graphic: Clothing, &lt;strong&gt;Coat&lt;/strong&gt;, Fashion, Girl, Wear - Free Image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734096">
            <a:off x="70709" y="38386"/>
            <a:ext cx="2451191" cy="2855757"/>
          </a:xfrm>
          <a:prstGeom prst="rect">
            <a:avLst/>
          </a:prstGeom>
        </p:spPr>
      </p:pic>
      <p:pic>
        <p:nvPicPr>
          <p:cNvPr id="6" name="Picture 5" descr="&lt;strong&gt;Thermometer&lt;/strong&gt; 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400329">
            <a:off x="9376418" y="437582"/>
            <a:ext cx="2934788" cy="2934788"/>
          </a:xfrm>
          <a:prstGeom prst="rect">
            <a:avLst/>
          </a:prstGeom>
        </p:spPr>
      </p:pic>
      <p:pic>
        <p:nvPicPr>
          <p:cNvPr id="7" name="Picture 6" descr="&lt;strong&gt;Too hot&lt;/strong&gt; by LuchoVolke on Newground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3478" y="3802501"/>
            <a:ext cx="2674498" cy="2674498"/>
          </a:xfrm>
          <a:prstGeom prst="rect">
            <a:avLst/>
          </a:prstGeom>
        </p:spPr>
      </p:pic>
    </p:spTree>
    <p:extLst>
      <p:ext uri="{BB962C8B-B14F-4D97-AF65-F5344CB8AC3E}">
        <p14:creationId xmlns:p14="http://schemas.microsoft.com/office/powerpoint/2010/main" val="35140270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01486" y="3434488"/>
            <a:ext cx="9144000" cy="2387600"/>
          </a:xfrm>
        </p:spPr>
        <p:txBody>
          <a:bodyPr>
            <a:noAutofit/>
          </a:bodyPr>
          <a:lstStyle/>
          <a:p>
            <a:pPr algn="l"/>
            <a:r>
              <a:rPr lang="en-GB" sz="4800" b="1" dirty="0" smtClean="0"/>
              <a:t>Look carefully at the results of your investigation into insulation</a:t>
            </a:r>
            <a:br>
              <a:rPr lang="en-GB" sz="4800" b="1" dirty="0" smtClean="0"/>
            </a:br>
            <a:r>
              <a:rPr lang="en-GB" sz="4800" b="1" dirty="0" smtClean="0"/>
              <a:t> </a:t>
            </a:r>
            <a:br>
              <a:rPr lang="en-GB" sz="4800" b="1" dirty="0" smtClean="0"/>
            </a:br>
            <a:r>
              <a:rPr lang="en-GB" sz="4800" dirty="0" smtClean="0">
                <a:solidFill>
                  <a:srgbClr val="FF0000"/>
                </a:solidFill>
              </a:rPr>
              <a:t>Do your results look as you expected? </a:t>
            </a:r>
            <a:br>
              <a:rPr lang="en-GB" sz="4800" dirty="0" smtClean="0">
                <a:solidFill>
                  <a:srgbClr val="FF0000"/>
                </a:solidFill>
              </a:rPr>
            </a:br>
            <a:r>
              <a:rPr lang="en-GB" sz="4800" dirty="0" smtClean="0">
                <a:solidFill>
                  <a:srgbClr val="00B050"/>
                </a:solidFill>
              </a:rPr>
              <a:t>Are there any you want to repeat to check?</a:t>
            </a:r>
            <a:endParaRPr lang="en-GB" sz="4800" dirty="0">
              <a:solidFill>
                <a:srgbClr val="00B050"/>
              </a:solidFill>
            </a:endParaRPr>
          </a:p>
        </p:txBody>
      </p:sp>
    </p:spTree>
    <p:extLst>
      <p:ext uri="{BB962C8B-B14F-4D97-AF65-F5344CB8AC3E}">
        <p14:creationId xmlns:p14="http://schemas.microsoft.com/office/powerpoint/2010/main" val="333137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62296" y="3395300"/>
            <a:ext cx="9144000" cy="2387600"/>
          </a:xfrm>
        </p:spPr>
        <p:txBody>
          <a:bodyPr>
            <a:noAutofit/>
          </a:bodyPr>
          <a:lstStyle/>
          <a:p>
            <a:pPr algn="l"/>
            <a:r>
              <a:rPr lang="en-GB" sz="3200" dirty="0" smtClean="0"/>
              <a:t>In your Topic book, write the </a:t>
            </a:r>
            <a:r>
              <a:rPr lang="en-GB" sz="3200" dirty="0" smtClean="0">
                <a:solidFill>
                  <a:srgbClr val="00B050"/>
                </a:solidFill>
              </a:rPr>
              <a:t>L.O: To analyse the results of an investigation </a:t>
            </a:r>
            <a:br>
              <a:rPr lang="en-GB" sz="3200" dirty="0" smtClean="0">
                <a:solidFill>
                  <a:srgbClr val="00B050"/>
                </a:solidFill>
              </a:rPr>
            </a:br>
            <a:r>
              <a:rPr lang="en-GB" sz="3200" dirty="0">
                <a:solidFill>
                  <a:srgbClr val="00B050"/>
                </a:solidFill>
              </a:rPr>
              <a:t/>
            </a:r>
            <a:br>
              <a:rPr lang="en-GB" sz="3200" dirty="0">
                <a:solidFill>
                  <a:srgbClr val="00B050"/>
                </a:solidFill>
              </a:rPr>
            </a:br>
            <a:r>
              <a:rPr lang="en-GB" sz="3200" dirty="0" smtClean="0">
                <a:solidFill>
                  <a:srgbClr val="00B050"/>
                </a:solidFill>
              </a:rPr>
              <a:t/>
            </a:r>
            <a:br>
              <a:rPr lang="en-GB" sz="3200" dirty="0" smtClean="0">
                <a:solidFill>
                  <a:srgbClr val="00B050"/>
                </a:solidFill>
              </a:rPr>
            </a:br>
            <a:r>
              <a:rPr lang="en-GB" sz="3200" dirty="0" smtClean="0"/>
              <a:t>Write the subheading, </a:t>
            </a:r>
            <a:br>
              <a:rPr lang="en-GB" sz="3200" dirty="0" smtClean="0"/>
            </a:br>
            <a:r>
              <a:rPr lang="en-GB" sz="3200" b="1" dirty="0" smtClean="0">
                <a:solidFill>
                  <a:srgbClr val="00B050"/>
                </a:solidFill>
              </a:rPr>
              <a:t>My findings:</a:t>
            </a:r>
            <a:br>
              <a:rPr lang="en-GB" sz="3200" b="1" dirty="0" smtClean="0">
                <a:solidFill>
                  <a:srgbClr val="00B050"/>
                </a:solidFill>
              </a:rPr>
            </a:br>
            <a:r>
              <a:rPr lang="en-GB" sz="3200" dirty="0" smtClean="0"/>
              <a:t>Then, explain what you can tell from the results of your investigation. Consider things like; how different your temperature was with / without the coat. Explain what happened to your temperature when you took the coat off. </a:t>
            </a:r>
            <a:r>
              <a:rPr lang="en-GB" sz="3200" dirty="0">
                <a:solidFill>
                  <a:srgbClr val="00B050"/>
                </a:solidFill>
              </a:rPr>
              <a:t/>
            </a:r>
            <a:br>
              <a:rPr lang="en-GB" sz="3200" dirty="0">
                <a:solidFill>
                  <a:srgbClr val="00B050"/>
                </a:solidFill>
              </a:rPr>
            </a:br>
            <a:endParaRPr lang="en-GB" sz="3200" dirty="0">
              <a:solidFill>
                <a:srgbClr val="00B050"/>
              </a:solidFill>
            </a:endParaRPr>
          </a:p>
        </p:txBody>
      </p:sp>
    </p:spTree>
    <p:extLst>
      <p:ext uri="{BB962C8B-B14F-4D97-AF65-F5344CB8AC3E}">
        <p14:creationId xmlns:p14="http://schemas.microsoft.com/office/powerpoint/2010/main" val="1058846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9269" y="325566"/>
            <a:ext cx="11826743" cy="4654397"/>
          </a:xfrm>
        </p:spPr>
        <p:txBody>
          <a:bodyPr>
            <a:normAutofit/>
          </a:bodyPr>
          <a:lstStyle/>
          <a:p>
            <a:pPr marL="0" indent="0">
              <a:buNone/>
            </a:pPr>
            <a:r>
              <a:rPr lang="en-GB" sz="2400" dirty="0"/>
              <a:t>W</a:t>
            </a:r>
            <a:r>
              <a:rPr lang="en-GB" sz="2400" dirty="0" smtClean="0"/>
              <a:t>rite the subheading,</a:t>
            </a:r>
          </a:p>
          <a:p>
            <a:pPr marL="0" indent="0">
              <a:buNone/>
            </a:pPr>
            <a:r>
              <a:rPr lang="en-GB" sz="2400" b="1" dirty="0" smtClean="0">
                <a:solidFill>
                  <a:srgbClr val="00B050"/>
                </a:solidFill>
              </a:rPr>
              <a:t>Graph of my results</a:t>
            </a:r>
            <a:r>
              <a:rPr lang="en-GB" sz="2400" dirty="0" smtClean="0">
                <a:solidFill>
                  <a:srgbClr val="00B050"/>
                </a:solidFill>
              </a:rPr>
              <a:t>:</a:t>
            </a:r>
          </a:p>
          <a:p>
            <a:pPr marL="0" indent="0">
              <a:buNone/>
            </a:pPr>
            <a:r>
              <a:rPr lang="en-GB" sz="2400" dirty="0" smtClean="0"/>
              <a:t>Using a piece of the squared paper, a ruler, and a pencil, draw two axis and label them, like the ones below. Plot the your temperature before the coat, during the coat, and after taking the coat off, to see how your temperature changed, then join the dots together to create a line graph. </a:t>
            </a:r>
          </a:p>
          <a:p>
            <a:pPr marL="0" indent="0">
              <a:buNone/>
            </a:pPr>
            <a:r>
              <a:rPr lang="en-GB" sz="2400" dirty="0" smtClean="0"/>
              <a:t>*Do not include the temperatures of just your coat*</a:t>
            </a:r>
          </a:p>
          <a:p>
            <a:pPr marL="0" indent="0">
              <a:buNone/>
            </a:pPr>
            <a:r>
              <a:rPr lang="en-GB" sz="2400" dirty="0" smtClean="0"/>
              <a:t>When you have completed your graph, stick it in your</a:t>
            </a:r>
          </a:p>
          <a:p>
            <a:pPr marL="0" indent="0">
              <a:buNone/>
            </a:pPr>
            <a:r>
              <a:rPr lang="en-GB" sz="2400" dirty="0" smtClean="0"/>
              <a:t> book. </a:t>
            </a:r>
            <a:endParaRPr lang="en-GB" sz="2400" dirty="0"/>
          </a:p>
        </p:txBody>
      </p:sp>
      <p:graphicFrame>
        <p:nvGraphicFramePr>
          <p:cNvPr id="7" name="Table 6"/>
          <p:cNvGraphicFramePr>
            <a:graphicFrameLocks noGrp="1"/>
          </p:cNvGraphicFramePr>
          <p:nvPr>
            <p:extLst>
              <p:ext uri="{D42A27DB-BD31-4B8C-83A1-F6EECF244321}">
                <p14:modId xmlns:p14="http://schemas.microsoft.com/office/powerpoint/2010/main" val="1304140315"/>
              </p:ext>
            </p:extLst>
          </p:nvPr>
        </p:nvGraphicFramePr>
        <p:xfrm>
          <a:off x="7257133" y="2601517"/>
          <a:ext cx="4630070" cy="4113441"/>
        </p:xfrm>
        <a:graphic>
          <a:graphicData uri="http://schemas.openxmlformats.org/drawingml/2006/table">
            <a:tbl>
              <a:tblPr firstRow="1" bandRow="1">
                <a:tableStyleId>{5C22544A-7EE6-4342-B048-85BDC9FD1C3A}</a:tableStyleId>
              </a:tblPr>
              <a:tblGrid>
                <a:gridCol w="463007">
                  <a:extLst>
                    <a:ext uri="{9D8B030D-6E8A-4147-A177-3AD203B41FA5}">
                      <a16:colId xmlns:a16="http://schemas.microsoft.com/office/drawing/2014/main" val="905966482"/>
                    </a:ext>
                  </a:extLst>
                </a:gridCol>
                <a:gridCol w="463007">
                  <a:extLst>
                    <a:ext uri="{9D8B030D-6E8A-4147-A177-3AD203B41FA5}">
                      <a16:colId xmlns:a16="http://schemas.microsoft.com/office/drawing/2014/main" val="1967546519"/>
                    </a:ext>
                  </a:extLst>
                </a:gridCol>
                <a:gridCol w="463007">
                  <a:extLst>
                    <a:ext uri="{9D8B030D-6E8A-4147-A177-3AD203B41FA5}">
                      <a16:colId xmlns:a16="http://schemas.microsoft.com/office/drawing/2014/main" val="3203244494"/>
                    </a:ext>
                  </a:extLst>
                </a:gridCol>
                <a:gridCol w="463007">
                  <a:extLst>
                    <a:ext uri="{9D8B030D-6E8A-4147-A177-3AD203B41FA5}">
                      <a16:colId xmlns:a16="http://schemas.microsoft.com/office/drawing/2014/main" val="2576007148"/>
                    </a:ext>
                  </a:extLst>
                </a:gridCol>
                <a:gridCol w="463007">
                  <a:extLst>
                    <a:ext uri="{9D8B030D-6E8A-4147-A177-3AD203B41FA5}">
                      <a16:colId xmlns:a16="http://schemas.microsoft.com/office/drawing/2014/main" val="970840571"/>
                    </a:ext>
                  </a:extLst>
                </a:gridCol>
                <a:gridCol w="463007">
                  <a:extLst>
                    <a:ext uri="{9D8B030D-6E8A-4147-A177-3AD203B41FA5}">
                      <a16:colId xmlns:a16="http://schemas.microsoft.com/office/drawing/2014/main" val="2471008310"/>
                    </a:ext>
                  </a:extLst>
                </a:gridCol>
                <a:gridCol w="463007">
                  <a:extLst>
                    <a:ext uri="{9D8B030D-6E8A-4147-A177-3AD203B41FA5}">
                      <a16:colId xmlns:a16="http://schemas.microsoft.com/office/drawing/2014/main" val="2828261823"/>
                    </a:ext>
                  </a:extLst>
                </a:gridCol>
                <a:gridCol w="463007">
                  <a:extLst>
                    <a:ext uri="{9D8B030D-6E8A-4147-A177-3AD203B41FA5}">
                      <a16:colId xmlns:a16="http://schemas.microsoft.com/office/drawing/2014/main" val="2038410504"/>
                    </a:ext>
                  </a:extLst>
                </a:gridCol>
                <a:gridCol w="463007">
                  <a:extLst>
                    <a:ext uri="{9D8B030D-6E8A-4147-A177-3AD203B41FA5}">
                      <a16:colId xmlns:a16="http://schemas.microsoft.com/office/drawing/2014/main" val="2827595660"/>
                    </a:ext>
                  </a:extLst>
                </a:gridCol>
                <a:gridCol w="463007">
                  <a:extLst>
                    <a:ext uri="{9D8B030D-6E8A-4147-A177-3AD203B41FA5}">
                      <a16:colId xmlns:a16="http://schemas.microsoft.com/office/drawing/2014/main" val="739358102"/>
                    </a:ext>
                  </a:extLst>
                </a:gridCol>
              </a:tblGrid>
              <a:tr h="45704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05082551"/>
                  </a:ext>
                </a:extLst>
              </a:tr>
              <a:tr h="457049">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50867160"/>
                  </a:ext>
                </a:extLst>
              </a:tr>
              <a:tr h="457049">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76738162"/>
                  </a:ext>
                </a:extLst>
              </a:tr>
              <a:tr h="457049">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59646413"/>
                  </a:ext>
                </a:extLst>
              </a:tr>
              <a:tr h="457049">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18306258"/>
                  </a:ext>
                </a:extLst>
              </a:tr>
              <a:tr h="457049">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01504348"/>
                  </a:ext>
                </a:extLst>
              </a:tr>
              <a:tr h="457049">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58259886"/>
                  </a:ext>
                </a:extLst>
              </a:tr>
              <a:tr h="457049">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9094182"/>
                  </a:ext>
                </a:extLst>
              </a:tr>
              <a:tr h="457049">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92921685"/>
                  </a:ext>
                </a:extLst>
              </a:tr>
            </a:tbl>
          </a:graphicData>
        </a:graphic>
      </p:graphicFrame>
      <p:cxnSp>
        <p:nvCxnSpPr>
          <p:cNvPr id="9" name="Straight Connector 8"/>
          <p:cNvCxnSpPr>
            <a:stCxn id="14" idx="3"/>
          </p:cNvCxnSpPr>
          <p:nvPr/>
        </p:nvCxnSpPr>
        <p:spPr>
          <a:xfrm flipH="1">
            <a:off x="7713617" y="2627141"/>
            <a:ext cx="6532" cy="4048469"/>
          </a:xfrm>
          <a:prstGeom prst="line">
            <a:avLst/>
          </a:prstGeom>
          <a:ln w="28575"/>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flipH="1" flipV="1">
            <a:off x="7257132" y="6244047"/>
            <a:ext cx="4630069" cy="13062"/>
          </a:xfrm>
          <a:prstGeom prst="line">
            <a:avLst/>
          </a:prstGeom>
          <a:ln w="28575"/>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7283258" y="5162550"/>
            <a:ext cx="436891" cy="369332"/>
          </a:xfrm>
          <a:prstGeom prst="rect">
            <a:avLst/>
          </a:prstGeom>
          <a:noFill/>
        </p:spPr>
        <p:txBody>
          <a:bodyPr wrap="square" rtlCol="0">
            <a:spAutoFit/>
          </a:bodyPr>
          <a:lstStyle/>
          <a:p>
            <a:r>
              <a:rPr lang="en-GB" dirty="0" smtClean="0"/>
              <a:t>10</a:t>
            </a:r>
            <a:endParaRPr lang="en-GB" dirty="0"/>
          </a:p>
        </p:txBody>
      </p:sp>
      <p:sp>
        <p:nvSpPr>
          <p:cNvPr id="14" name="TextBox 13"/>
          <p:cNvSpPr txBox="1"/>
          <p:nvPr/>
        </p:nvSpPr>
        <p:spPr>
          <a:xfrm>
            <a:off x="7283258" y="2442475"/>
            <a:ext cx="436891" cy="369332"/>
          </a:xfrm>
          <a:prstGeom prst="rect">
            <a:avLst/>
          </a:prstGeom>
          <a:noFill/>
        </p:spPr>
        <p:txBody>
          <a:bodyPr wrap="square" rtlCol="0">
            <a:spAutoFit/>
          </a:bodyPr>
          <a:lstStyle/>
          <a:p>
            <a:r>
              <a:rPr lang="en-GB" dirty="0"/>
              <a:t>4</a:t>
            </a:r>
            <a:r>
              <a:rPr lang="en-GB" dirty="0" smtClean="0"/>
              <a:t>0</a:t>
            </a:r>
            <a:endParaRPr lang="en-GB" dirty="0"/>
          </a:p>
        </p:txBody>
      </p:sp>
      <p:sp>
        <p:nvSpPr>
          <p:cNvPr id="15" name="TextBox 14"/>
          <p:cNvSpPr txBox="1"/>
          <p:nvPr/>
        </p:nvSpPr>
        <p:spPr>
          <a:xfrm>
            <a:off x="7266929" y="4252470"/>
            <a:ext cx="436891" cy="369332"/>
          </a:xfrm>
          <a:prstGeom prst="rect">
            <a:avLst/>
          </a:prstGeom>
          <a:noFill/>
        </p:spPr>
        <p:txBody>
          <a:bodyPr wrap="square" rtlCol="0">
            <a:spAutoFit/>
          </a:bodyPr>
          <a:lstStyle/>
          <a:p>
            <a:r>
              <a:rPr lang="en-GB" dirty="0"/>
              <a:t>2</a:t>
            </a:r>
            <a:r>
              <a:rPr lang="en-GB" dirty="0" smtClean="0"/>
              <a:t>0</a:t>
            </a:r>
            <a:endParaRPr lang="en-GB" dirty="0"/>
          </a:p>
        </p:txBody>
      </p:sp>
      <p:sp>
        <p:nvSpPr>
          <p:cNvPr id="16" name="TextBox 15"/>
          <p:cNvSpPr txBox="1"/>
          <p:nvPr/>
        </p:nvSpPr>
        <p:spPr>
          <a:xfrm>
            <a:off x="7283258" y="3315415"/>
            <a:ext cx="436891" cy="369332"/>
          </a:xfrm>
          <a:prstGeom prst="rect">
            <a:avLst/>
          </a:prstGeom>
          <a:noFill/>
        </p:spPr>
        <p:txBody>
          <a:bodyPr wrap="square" rtlCol="0">
            <a:spAutoFit/>
          </a:bodyPr>
          <a:lstStyle/>
          <a:p>
            <a:r>
              <a:rPr lang="en-GB" dirty="0"/>
              <a:t>3</a:t>
            </a:r>
            <a:r>
              <a:rPr lang="en-GB" dirty="0" smtClean="0"/>
              <a:t>0</a:t>
            </a:r>
            <a:endParaRPr lang="en-GB" dirty="0"/>
          </a:p>
        </p:txBody>
      </p:sp>
      <p:sp>
        <p:nvSpPr>
          <p:cNvPr id="18" name="TextBox 17"/>
          <p:cNvSpPr txBox="1"/>
          <p:nvPr/>
        </p:nvSpPr>
        <p:spPr>
          <a:xfrm>
            <a:off x="7379052" y="6239693"/>
            <a:ext cx="436891" cy="369332"/>
          </a:xfrm>
          <a:prstGeom prst="rect">
            <a:avLst/>
          </a:prstGeom>
          <a:noFill/>
        </p:spPr>
        <p:txBody>
          <a:bodyPr wrap="square" rtlCol="0">
            <a:spAutoFit/>
          </a:bodyPr>
          <a:lstStyle/>
          <a:p>
            <a:r>
              <a:rPr lang="en-GB" dirty="0" smtClean="0"/>
              <a:t>0</a:t>
            </a:r>
            <a:endParaRPr lang="en-GB" dirty="0"/>
          </a:p>
        </p:txBody>
      </p:sp>
      <p:sp>
        <p:nvSpPr>
          <p:cNvPr id="19" name="TextBox 18"/>
          <p:cNvSpPr txBox="1"/>
          <p:nvPr/>
        </p:nvSpPr>
        <p:spPr>
          <a:xfrm>
            <a:off x="8381984" y="6297552"/>
            <a:ext cx="788141" cy="430887"/>
          </a:xfrm>
          <a:prstGeom prst="rect">
            <a:avLst/>
          </a:prstGeom>
          <a:noFill/>
        </p:spPr>
        <p:txBody>
          <a:bodyPr wrap="square" rtlCol="0">
            <a:spAutoFit/>
          </a:bodyPr>
          <a:lstStyle/>
          <a:p>
            <a:r>
              <a:rPr lang="en-GB" sz="1100" dirty="0" smtClean="0"/>
              <a:t>Temp before</a:t>
            </a:r>
            <a:endParaRPr lang="en-GB" sz="1100" dirty="0"/>
          </a:p>
        </p:txBody>
      </p:sp>
      <p:sp>
        <p:nvSpPr>
          <p:cNvPr id="20" name="TextBox 19"/>
          <p:cNvSpPr txBox="1"/>
          <p:nvPr/>
        </p:nvSpPr>
        <p:spPr>
          <a:xfrm>
            <a:off x="9342095" y="6277656"/>
            <a:ext cx="788141" cy="430887"/>
          </a:xfrm>
          <a:prstGeom prst="rect">
            <a:avLst/>
          </a:prstGeom>
          <a:noFill/>
        </p:spPr>
        <p:txBody>
          <a:bodyPr wrap="square" rtlCol="0">
            <a:spAutoFit/>
          </a:bodyPr>
          <a:lstStyle/>
          <a:p>
            <a:r>
              <a:rPr lang="en-GB" sz="1100" dirty="0" smtClean="0"/>
              <a:t>Temp during</a:t>
            </a:r>
            <a:endParaRPr lang="en-GB" sz="1100" dirty="0"/>
          </a:p>
        </p:txBody>
      </p:sp>
      <p:sp>
        <p:nvSpPr>
          <p:cNvPr id="21" name="TextBox 20"/>
          <p:cNvSpPr txBox="1"/>
          <p:nvPr/>
        </p:nvSpPr>
        <p:spPr>
          <a:xfrm>
            <a:off x="10220578" y="6297552"/>
            <a:ext cx="788141" cy="430887"/>
          </a:xfrm>
          <a:prstGeom prst="rect">
            <a:avLst/>
          </a:prstGeom>
          <a:noFill/>
        </p:spPr>
        <p:txBody>
          <a:bodyPr wrap="square" rtlCol="0">
            <a:spAutoFit/>
          </a:bodyPr>
          <a:lstStyle/>
          <a:p>
            <a:r>
              <a:rPr lang="en-GB" sz="1100" dirty="0" smtClean="0"/>
              <a:t>Temp after</a:t>
            </a:r>
            <a:endParaRPr lang="en-GB" sz="1100" dirty="0"/>
          </a:p>
        </p:txBody>
      </p:sp>
      <p:cxnSp>
        <p:nvCxnSpPr>
          <p:cNvPr id="22" name="Straight Connector 21"/>
          <p:cNvCxnSpPr/>
          <p:nvPr/>
        </p:nvCxnSpPr>
        <p:spPr>
          <a:xfrm>
            <a:off x="8638909" y="6239693"/>
            <a:ext cx="0" cy="184666"/>
          </a:xfrm>
          <a:prstGeom prst="line">
            <a:avLst/>
          </a:prstGeom>
          <a:ln w="28575"/>
        </p:spPr>
        <p:style>
          <a:lnRef idx="1">
            <a:schemeClr val="dk1"/>
          </a:lnRef>
          <a:fillRef idx="0">
            <a:schemeClr val="dk1"/>
          </a:fillRef>
          <a:effectRef idx="0">
            <a:schemeClr val="dk1"/>
          </a:effectRef>
          <a:fontRef idx="minor">
            <a:schemeClr val="tx1"/>
          </a:fontRef>
        </p:style>
      </p:cxnSp>
      <p:cxnSp>
        <p:nvCxnSpPr>
          <p:cNvPr id="24" name="Straight Connector 23"/>
          <p:cNvCxnSpPr/>
          <p:nvPr/>
        </p:nvCxnSpPr>
        <p:spPr>
          <a:xfrm>
            <a:off x="9572166" y="6239693"/>
            <a:ext cx="0" cy="184666"/>
          </a:xfrm>
          <a:prstGeom prst="line">
            <a:avLst/>
          </a:prstGeom>
          <a:ln w="28575"/>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10489480" y="6239693"/>
            <a:ext cx="0" cy="184666"/>
          </a:xfrm>
          <a:prstGeom prst="line">
            <a:avLst/>
          </a:prstGeom>
          <a:ln w="28575"/>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8152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7061" y="3882521"/>
            <a:ext cx="9144000" cy="2387600"/>
          </a:xfrm>
        </p:spPr>
        <p:txBody>
          <a:bodyPr>
            <a:noAutofit/>
          </a:bodyPr>
          <a:lstStyle/>
          <a:p>
            <a:pPr algn="l"/>
            <a:r>
              <a:rPr lang="en-GB" sz="3200" dirty="0" smtClean="0"/>
              <a:t>Write the subheading</a:t>
            </a:r>
            <a:r>
              <a:rPr lang="en-GB" sz="3200" dirty="0" smtClean="0"/>
              <a:t>,</a:t>
            </a:r>
            <a:br>
              <a:rPr lang="en-GB" sz="3200" dirty="0" smtClean="0"/>
            </a:br>
            <a:r>
              <a:rPr lang="en-GB" sz="3200" dirty="0" smtClean="0"/>
              <a:t/>
            </a:r>
            <a:br>
              <a:rPr lang="en-GB" sz="3200" dirty="0" smtClean="0"/>
            </a:br>
            <a:r>
              <a:rPr lang="en-GB" sz="3200" b="1" dirty="0" smtClean="0">
                <a:solidFill>
                  <a:srgbClr val="00B050"/>
                </a:solidFill>
              </a:rPr>
              <a:t>My conclusion</a:t>
            </a:r>
            <a:r>
              <a:rPr lang="en-GB" sz="3200" b="1" dirty="0" smtClean="0">
                <a:solidFill>
                  <a:srgbClr val="00B050"/>
                </a:solidFill>
              </a:rPr>
              <a:t>:</a:t>
            </a:r>
            <a:br>
              <a:rPr lang="en-GB" sz="3200" b="1" dirty="0" smtClean="0">
                <a:solidFill>
                  <a:srgbClr val="00B050"/>
                </a:solidFill>
              </a:rPr>
            </a:br>
            <a:r>
              <a:rPr lang="en-GB" sz="3200" b="1" dirty="0" smtClean="0">
                <a:solidFill>
                  <a:srgbClr val="00B050"/>
                </a:solidFill>
              </a:rPr>
              <a:t/>
            </a:r>
            <a:br>
              <a:rPr lang="en-GB" sz="3200" b="1" dirty="0" smtClean="0">
                <a:solidFill>
                  <a:srgbClr val="00B050"/>
                </a:solidFill>
              </a:rPr>
            </a:br>
            <a:r>
              <a:rPr lang="en-GB" sz="3200" dirty="0" smtClean="0"/>
              <a:t>Below it, write down what you have learnt about your coat by doing this investigation</a:t>
            </a:r>
            <a:r>
              <a:rPr lang="en-GB" sz="3200" dirty="0" smtClean="0"/>
              <a:t>. Were you surprised by the results? Is it what you predicted would happen? </a:t>
            </a:r>
            <a:r>
              <a:rPr lang="en-GB" sz="3200" dirty="0" smtClean="0"/>
              <a:t>Is your coat a good insulator? How could you tell? What materials is your coat made from? If you were going to do this investigation again, what would you do differently? Are there any other materials/ clothes that you would like to test to see whether they are effective insulators?</a:t>
            </a:r>
            <a:endParaRPr lang="en-GB" sz="3200" dirty="0">
              <a:solidFill>
                <a:srgbClr val="00B050"/>
              </a:solidFill>
            </a:endParaRPr>
          </a:p>
        </p:txBody>
      </p:sp>
    </p:spTree>
    <p:extLst>
      <p:ext uri="{BB962C8B-B14F-4D97-AF65-F5344CB8AC3E}">
        <p14:creationId xmlns:p14="http://schemas.microsoft.com/office/powerpoint/2010/main" val="34000404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TotalTime>
  <Words>147</Words>
  <Application>Microsoft Office PowerPoint</Application>
  <PresentationFormat>Widescreen</PresentationFormat>
  <Paragraphs>19</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Insulation Investigation</vt:lpstr>
      <vt:lpstr>Look carefully at the results of your investigation into insulation   Do your results look as you expected?  Are there any you want to repeat to check?</vt:lpstr>
      <vt:lpstr>In your Topic book, write the L.O: To analyse the results of an investigation    Write the subheading,  My findings: Then, explain what you can tell from the results of your investigation. Consider things like; how different your temperature was with / without the coat. Explain what happened to your temperature when you took the coat off.  </vt:lpstr>
      <vt:lpstr>PowerPoint Presentation</vt:lpstr>
      <vt:lpstr>Write the subheading,  My conclusion:  Below it, write down what you have learnt about your coat by doing this investigation. Were you surprised by the results? Is it what you predicted would happen? Is your coat a good insulator? How could you tell? What materials is your coat made from? If you were going to do this investigation again, what would you do differently? Are there any other materials/ clothes that you would like to test to see whether they are effective insulators?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Temperature Investigation</dc:title>
  <dc:creator>E Williams (Cila Primary School)</dc:creator>
  <cp:lastModifiedBy>E Williams (Cila Primary School)</cp:lastModifiedBy>
  <cp:revision>9</cp:revision>
  <dcterms:created xsi:type="dcterms:W3CDTF">2023-03-23T11:31:11Z</dcterms:created>
  <dcterms:modified xsi:type="dcterms:W3CDTF">2023-03-23T12:35:42Z</dcterms:modified>
</cp:coreProperties>
</file>