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ink/ink1.xml" ContentType="application/inkml+xml"/>
  <Override PartName="/ppt/ink/ink2.xml" ContentType="application/inkml+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68" r:id="rId5"/>
    <p:sldId id="269" r:id="rId6"/>
    <p:sldId id="259" r:id="rId7"/>
    <p:sldId id="260" r:id="rId8"/>
    <p:sldId id="261" r:id="rId9"/>
    <p:sldId id="262" r:id="rId10"/>
    <p:sldId id="264" r:id="rId11"/>
    <p:sldId id="265" r:id="rId12"/>
    <p:sldId id="266" r:id="rId13"/>
    <p:sldId id="267" r:id="rId14"/>
    <p:sldId id="270"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59E6E"/>
    <a:srgbClr val="6EFF7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DCA0C0C-8F3D-F3AC-F353-2830C2BF899B}" v="7" dt="2024-03-15T09:29:50.543"/>
    <p1510:client id="{29D9BE9C-1A1E-10D3-064B-0E481D852BA4}" v="17" dt="2024-03-14T10:59:44.050"/>
    <p1510:client id="{5ADC2996-2EEB-1853-BD95-1D02F6B7989E}" v="5" dt="2024-03-15T13:16:12.324"/>
    <p1510:client id="{769E9613-D753-10C3-DD52-149BD5205BBD}" v="274" dt="2024-03-14T11:26:42.57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20"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4-03-11T11:12:45.842"/>
    </inkml:context>
    <inkml:brush xml:id="br0">
      <inkml:brushProperty name="width" value="0.1" units="cm"/>
      <inkml:brushProperty name="height" value="0.1" units="cm"/>
    </inkml:brush>
  </inkml:definitions>
  <inkml:trace contextRef="#ctx0" brushRef="#br0">14376 19888 16383 0 0,'0'-26'0'0'0,"0"-25"0"0"0,0-13 0 0 0,0 0 0 0 0,0 5 0 0 0,0 9 0 0 0,0 13 0 0 0,0 6 0 0 0,0 2 0 0 0,0-21 0 0 0,0-22 0 0 0,0-20 0 0 0,0-21 0 0 0,0-12 0 0 0,0 7 0 0 0,0 17 0 0 0,0 22 0 0 0,0 24 0 0 0,0 19 0 0 0,0 15 0 0 0,0 6 0 0 0,0 1 0 0 0,0-9 0 0 0,0-9 0 0 0,0-4 0 0 0,0-2 0 0 0,0-3 0 0 0,0-6 0 0 0,0 1 0 0 0,0 4 0 0 0,0 8 0 0 0,0 9 0 0 0,0 6 0 0 0,0 4 0 0 0,0-4 0 0 0,0-16 0 0 0,0-9 0 0 0,0-2 0 0 0,0 1 0 0 0,0 2 0 0 0,0 0 0 0 0,0 5 0 0 0,0 8 0 0 0,0 6 0 0 0,0 7 0 0 0,0 4 0 0 0,0 3 0 0 0,0-1 0 0 0,0-5 0 0 0,0-1 0 0 0,0-2 0 0 0,0 0 0 0 0,0-2 0 0 0,0-2 0 0 0,0-1 0 0 0,0 2 0 0 0,0-1 0 0 0,0-3 0 0 0,0-4 0 0 0,0-6 0 0 0,0-5 0 0 0,0 0 0 0 0,0 3 0 0 0,0 4 0 0 0,0 3 0 0 0,0 2 0 0 0,0 5 0 0 0,0 4 0 0 0,0 4 0 0 0,0 4 0 0 0,0 2 0 0 0,0 1 0 0 0,0-6 0 0 0,0-17 0 0 0,0-11 0 0 0,0-2 0 0 0,0-1 0 0 0,0-18 0 0 0,0-101 0 0 0,0-97 0 0 0,0-36 0 0 0,0 24 0 0 0,0 54 0 0 0,0 62 0 0 0,0 53 0 0 0,0 41 0 0 0,0 25 0 0 0,0 14 0 0 0,0 7 0 0 0,0-9 0 0 0,0-47 0 0 0,0-37 0 0 0,0-15 0 0 0,0 8 0 0 0,0 19 0 0 0,0 18 0 0 0,0 11 0 0 0,0 11 0 0 0,0 13 0 0 0,0 11 0 0 0,0 8 0 0 0,0 3 0 0 0,0-3 0 0 0,0-1 0 0 0,0 3 0 0 0,0 3 0 0 0,0 4 0 0 0,0 0 0 0 0,0-6 0 0 0,0-10 0 0 0,0-3 0 0 0,0 4 0 0 0,0 5 0 0 0,0 6 0 0 0,0-1 0 0 0,0-19 0 0 0,0-19 0 0 0,0-4 0 0 0,0 6 0 0 0,0 10 0 0 0,0 7 0 0 0,0 2 0 0 0,0 0 0 0 0,0 3 0 0 0,0 6 0 0 0,0 7 0 0 0,0 6 0 0 0,0 3 0 0 0,0 1 0 0 0,0-4 0 0 0,0-1 0 0 0,0 0 0 0 0,0 2 0 0 0,0 3 0 0 0,0 0 0 0 0,0-3 0 0 0,0-6 0 0 0,0-2 0 0 0,0 1 0 0 0,0 1 0 0 0,0-3 0 0 0,0-3 0 0 0,0-6 0 0 0,0 0 0 0 0,0 3 0 0 0,0 2 0 0 0,0-5 0 0 0,0-9 0 0 0,0-3 0 0 0,0 3 0 0 0,0 8 0 0 0,0 7 0 0 0,0 2 0 0 0,0-1 0 0 0,0-2 0 0 0,0 2 0 0 0,0 3 0 0 0,0 5 0 0 0,0 4 0 0 0,0 3 0 0 0,0 3 0 0 0,0 2 0 0 0,0 3 0 0 0,0 0 0 0 0,0 1 0 0 0,0 0 0 0 0,0-1 0 0 0,0-3 0 0 0,0-11 0 0 0,0-54 0 0 0,0-36 0 0 0,0-8 0 0 0,0 13 0 0 0,0 22 0 0 0,0 24 0 0 0,0 20 0 0 0,0 15 0 0 0,0 7 0 0 0,0-1 0 0 0,0-9 0 0 0,0-6 0 0 0,0-3 0 0 0,0 0 0 0 0,0 1 0 0 0,0 2 0 0 0,0 2 0 0 0,0 2 0 0 0,0 5 0 0 0,0 4 0 0 0,0 5 0 0 0,0 3 0 0 0,0 3 0 0 0,0-2 0 0 0,0-11 0 0 0,0-13 0 0 0,0-6 0 0 0,0 3 0 0 0,0 5 0 0 0,0 7 0 0 0,0 3 0 0 0,0-3 0 0 0,0-14 0 0 0,0-5 0 0 0,0 1 0 0 0,0 7 0 0 0,0 8 0 0 0,0 4 0 0 0,0-7 0 0 0,0-10 0 0 0,0-2 0 0 0,0 5 0 0 0,0 7 0 0 0,0 8 0 0 0,0 6 0 0 0,0 4 0 0 0,0 4 0 0 0,0 3 0 0 0,0 1 0 0 0,0 0 0 0 0,0-1 0 0 0,0-13 0 0 0,0-27 0 0 0,0-18 0 0 0,0-4 0 0 0,0 9 0 0 0,0 13 0 0 0,0 12 0 0 0,0 11 0 0 0,0 7 0 0 0,0 6 0 0 0,0 2 0 0 0,0-2 0 0 0,0-11 0 0 0,0-8 0 0 0,0-2 0 0 0,0 2 0 0 0,0 5 0 0 0,0 5 0 0 0,0 4 0 0 0,0 3 0 0 0,0 2 0 0 0,0 2 0 0 0,0 1 0 0 0,0-1 0 0 0,0-4 0 0 0,0-2 0 0 0,0-4 0 0 0,0 1 0 0 0,0-2 0 0 0,0 1 0 0 0,0 3 0 0 0,0 1 0 0 0,0 3 0 0 0,0-1 0 0 0,0-1 0 0 0,0-1 0 0 0,0 2 0 0 0,0-1 0 0 0,0-1 0 0 0,0 0 0 0 0,0 0 0 0 0,0 2 0 0 0,0 1 0 0 0,0 1 0 0 0,0 1 0 0 0,0 0 0 0 0,0-1 0 0 0,0 1 0 0 0,0 1 0 0 0,0 1 0 0 0,0 0 0 0 0,0 0 0 0 0,0-1 0 0 0,0 0 0 0 0,0-1 0 0 0,0 0 0 0 0,0 0 0 0 0,0 0 0 0 0,0-1 0 0 0,0 1 0 0 0,0-2 0 0 0,0-5 0 0 0,0-6 0 0 0,0-4 0 0 0,0-1 0 0 0,0 1 0 0 0,0 4 0 0 0,0 2 0 0 0,0 1 0 0 0,0 1 0 0 0,0 1 0 0 0,0 1 0 0 0,0 1 0 0 0,0 2 0 0 0,0-3 0 0 0,0-2 0 0 0,0-1 0 0 0,0-1 0 0 0,0-3 0 0 0,0-1 0 0 0,0-3 0 0 0,0 0 0 0 0,0 1 0 0 0,0 3 0 0 0,0 5 0 0 0,0 2 0 0 0,0 4 0 0 0,0 2 0 0 0,0 0 0 0 0,0 3 0 0 0,0 4 0 0 0,0-9 0 0 0,0-15 0 0 0,0-10 0 0 0,0-8 0 0 0,0-3 0 0 0,0-3 0 0 0,0 0 0 0 0,0 0 0 0 0,0 2 0 0 0,0 2 0 0 0,0 0 0 0 0,0-13 0 0 0,0-22 0 0 0,0-30 0 0 0,0-21 0 0 0,0-16 0 0 0,0 2 0 0 0,0 15 0 0 0,0 21 0 0 0,0 21 0 0 0,0 21 0 0 0,0 21 0 0 0,0 17 0 0 0,0 13 0 0 0,0 3 0 0 0,0-15 0 0 0,0-67 0 0 0,0-65 0 0 0,0-37 0 0 0,0-1 0 0 0,0 23 0 0 0,0 24 0 0 0,0 23 0 0 0,0 22 0 0 0,0 21 0 0 0,0 21 0 0 0,0 18 0 0 0,0 16 0 0 0,0 8 0 0 0,0-8 0 0 0,0-62 0 0 0,0-71 0 0 0,0-27 0 0 0,0 6 0 0 0,0 25 0 0 0,0 26 0 0 0,0 29 0 0 0,0 27 0 0 0,0 24 0 0 0,0 20 0 0 0,0 15 0 0 0,0 8 0 0 0,0 6 0 0 0,0 3 0 0 0,0 1 0 0 0,0-1 0 0 0,0-2 0 0 0,0-1 0 0 0,0-2 0 0 0,0 0 0 0 0,0-3 0 0 0,0-5 0 0 0,0-6 0 0 0,0-3 0 0 0,0 1 0 0 0,0 4 0 0 0,0 3 0 0 0,0 3 0 0 0,0 3 0 0 0,0 1 0 0 0,0 1 0 0 0,0 0 0 0 0,0-1 0 0 0,0-6 0 0 0,0-5 0 0 0,0-4 0 0 0,0 1 0 0 0,0 2 0 0 0,0 2 0 0 0,0-3 0 0 0,0-2 0 0 0,0-1 0 0 0,0 2 0 0 0,0 4 0 0 0,0 4 0 0 0,0 2 0 0 0,0-4 0 0 0,0-4 0 0 0,0-3 0 0 0,0 1 0 0 0,0 3 0 0 0,0 3 0 0 0,0 3 0 0 0,0 1 0 0 0,0-9 0 0 0,0-17 0 0 0,0-7 0 0 0,0 1 0 0 0,0 3 0 0 0,0 2 0 0 0,0-20 0 0 0,0-14 0 0 0,0-4 0 0 0,0 7 0 0 0,0 15 0 0 0,0 15 0 0 0,0 10 0 0 0,0 4 0 0 0,0-9 0 0 0,0-18 0 0 0,0-11 0 0 0,0-7 0 0 0,0-3 0 0 0,0 4 0 0 0,0 6 0 0 0,0 8 0 0 0,0 7 0 0 0,0 6 0 0 0,0 3 0 0 0,0 0 0 0 0,0 2 0 0 0,0 0 0 0 0,0 1 0 0 0,0 2 0 0 0,0-2 0 0 0,0 0 0 0 0,0-2 0 0 0,0-2 0 0 0,0-1 0 0 0,0-1 0 0 0,0 3 0 0 0,0 0 0 0 0,0 3 0 0 0,0 2 0 0 0,0 2 0 0 0,0 2 0 0 0,0 1 0 0 0,0 4 0 0 0,0 3 0 0 0,0 5 0 0 0,0 3 0 0 0,0 4 0 0 0,0 3 0 0 0,0 2 0 0 0,0 1 0 0 0,0 1 0 0 0,0 1 0 0 0,0 1 0 0 0,0 0 0 0 0,0-1 0 0 0,0-2 0 0 0,0 0 0 0 0,0-2 0 0 0,0 1 0 0 0,0-1 0 0 0,0 2 0 0 0,0-1 0 0 0,0 2 0 0 0,0 2 0 0 0,0 1 0 0 0,0 2 0 0 0,0 0 0 0 0,0 1 0 0 0,0 0 0 0 0,0 0 0 0 0,0 1 0 0 0,0-1 0 0 0,0 0 0 0 0,0 0 0 0 0,0 0 0 0 0,0 0 0 0 0,0-2 0 0 0,0-2 0 0 0,0-1 0 0 0,0-2 0 0 0,0-2 0 0 0,0 1 0 0 0,0-2 0 0 0,0 1 0 0 0,0-4 0 0 0,0-4 0 0 0,0-4 0 0 0,0-2 0 0 0,0-4 0 0 0,0 0 0 0 0,0-1 0 0 0,0 1 0 0 0,0 2 0 0 0,0 4 0 0 0,0 4 0 0 0,0 1 0 0 0,0 1 0 0 0,0 0 0 0 0,0 0 0 0 0,0 2 0 0 0,0 1 0 0 0,0 0 0 0 0,0-2 0 0 0,0-1 0 0 0,0 0 0 0 0,0 2 0 0 0,0-1 0 0 0,0-3 0 0 0,0-4 0 0 0,0-3 0 0 0,0-2 0 0 0,0 3 0 0 0,0 4 0 0 0,0 3 0 0 0,0 3 0 0 0,0 2 0 0 0,0 2 0 0 0,0 0 0 0 0,0-1 0 0 0,0-4 0 0 0,0-4 0 0 0,0-2 0 0 0,0-1 0 0 0,0-1 0 0 0,0-4 0 0 0,0-4 0 0 0,0-2 0 0 0,0 2 0 0 0,0 5 0 0 0,0 4 0 0 0,0 4 0 0 0,0 5 0 0 0,0 3 0 0 0,0 2 0 0 0,0 1 0 0 0,0 1 0 0 0,0 0 0 0 0,0-1 0 0 0,0-4 0 0 0,0-10 0 0 0,0-21 0 0 0,0-10 0 0 0,0 0 0 0 0,0 6 0 0 0,0 9 0 0 0,0 10 0 0 0,0 6 0 0 0,0 6 0 0 0,0 5 0 0 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4-03-12T10:43:32.501"/>
    </inkml:context>
    <inkml:brush xml:id="br0">
      <inkml:brushProperty name="width" value="0.1" units="cm"/>
      <inkml:brushProperty name="height" value="0.1" units="cm"/>
    </inkml:brush>
  </inkml:definitions>
  <inkml:trace contextRef="#ctx0" brushRef="#br0">10923 5237 16383 0 0,'0'0'0'0'0</inkml:trace>
</inkml:ink>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dirty="0"/>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p:cNvSpPr>
            <a:spLocks noGrp="1"/>
          </p:cNvSpPr>
          <p:nvPr>
            <p:ph type="dt" sz="half" idx="10"/>
          </p:nvPr>
        </p:nvSpPr>
        <p:spPr/>
        <p:txBody>
          <a:bodyPr/>
          <a:lstStyle/>
          <a:p>
            <a:fld id="{C764DE79-268F-4C1A-8933-263129D2AF90}" type="datetimeFigureOut">
              <a:rPr lang="en-US" dirty="0"/>
              <a:t>3/18/2024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1123447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3/18/2024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9676666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dirty="0"/>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dirty="0"/>
              <a:t>3/18/2024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9739753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C764DE79-268F-4C1A-8933-263129D2AF90}" type="datetimeFigureOut">
              <a:rPr lang="en-US" dirty="0"/>
              <a:t>3/18/2024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6881382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dirty="0"/>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C764DE79-268F-4C1A-8933-263129D2AF90}" type="datetimeFigureOut">
              <a:rPr lang="en-US" dirty="0"/>
              <a:t>3/18/2024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33878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C764DE79-268F-4C1A-8933-263129D2AF90}" type="datetimeFigureOut">
              <a:rPr lang="en-US" dirty="0"/>
              <a:t>3/18/2024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41330909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dirty="0"/>
              <a:t>3/18/2024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5536171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dirty="0"/>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3/18/2024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0537184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dirty="0"/>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3/18/2024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0732881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Vertical Text Placeholder 2"/>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3/18/2024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0703702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dirty="0"/>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3/18/2024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1925635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6EFF7F"/>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C764DE79-268F-4C1A-8933-263129D2AF90}" type="datetimeFigureOut">
              <a:rPr lang="en-US" dirty="0"/>
              <a:t>3/18/2024</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8F63A3B-78C7-47BE-AE5E-E10140E04643}" type="slidenum">
              <a:rPr lang="en-US" dirty="0"/>
              <a:t>‹#›</a:t>
            </a:fld>
            <a:endParaRPr lang="en-US" dirty="0"/>
          </a:p>
        </p:txBody>
      </p:sp>
    </p:spTree>
    <p:extLst>
      <p:ext uri="{BB962C8B-B14F-4D97-AF65-F5344CB8AC3E}">
        <p14:creationId xmlns:p14="http://schemas.microsoft.com/office/powerpoint/2010/main" val="345886159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customXml" Target="../ink/ink1.xml"/><Relationship Id="rId2" Type="http://schemas.openxmlformats.org/officeDocument/2006/relationships/image" Target="../media/image4.png"/><Relationship Id="rId1" Type="http://schemas.openxmlformats.org/officeDocument/2006/relationships/slideLayout" Target="../slideLayouts/slideLayout4.xml"/><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4.xml"/><Relationship Id="rId4" Type="http://schemas.openxmlformats.org/officeDocument/2006/relationships/image" Target="../media/image9.jpeg"/></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4.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s>
</file>

<file path=ppt/slides/_rels/slide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4.xml"/><Relationship Id="rId6" Type="http://schemas.openxmlformats.org/officeDocument/2006/relationships/image" Target="../media/image150.png"/><Relationship Id="rId4" Type="http://schemas.openxmlformats.org/officeDocument/2006/relationships/customXml" Target="../ink/ink2.xml"/></Relationships>
</file>

<file path=ppt/slides/_rels/slide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8" Type="http://schemas.openxmlformats.org/officeDocument/2006/relationships/image" Target="../media/image35.jpeg"/><Relationship Id="rId3" Type="http://schemas.openxmlformats.org/officeDocument/2006/relationships/image" Target="../media/image30.jpeg"/><Relationship Id="rId7" Type="http://schemas.openxmlformats.org/officeDocument/2006/relationships/image" Target="../media/image34.jpeg"/><Relationship Id="rId2" Type="http://schemas.openxmlformats.org/officeDocument/2006/relationships/image" Target="../media/image29.jpeg"/><Relationship Id="rId1" Type="http://schemas.openxmlformats.org/officeDocument/2006/relationships/slideLayout" Target="../slideLayouts/slideLayout7.xml"/><Relationship Id="rId6" Type="http://schemas.openxmlformats.org/officeDocument/2006/relationships/image" Target="../media/image33.jpeg"/><Relationship Id="rId5" Type="http://schemas.openxmlformats.org/officeDocument/2006/relationships/image" Target="../media/image32.jpeg"/><Relationship Id="rId4" Type="http://schemas.openxmlformats.org/officeDocument/2006/relationships/image" Target="../media/image3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tree with leaves and a path&#10;&#10;Description automatically generated">
            <a:extLst>
              <a:ext uri="{FF2B5EF4-FFF2-40B4-BE49-F238E27FC236}">
                <a16:creationId xmlns:a16="http://schemas.microsoft.com/office/drawing/2014/main" id="{6D448564-E7F4-7A13-0C28-14BC22651D12}"/>
              </a:ext>
            </a:extLst>
          </p:cNvPr>
          <p:cNvPicPr>
            <a:picLocks noChangeAspect="1"/>
          </p:cNvPicPr>
          <p:nvPr/>
        </p:nvPicPr>
        <p:blipFill rotWithShape="1">
          <a:blip r:embed="rId2">
            <a:alphaModFix amt="50000"/>
          </a:blip>
          <a:srcRect r="1" b="25412"/>
          <a:stretch/>
        </p:blipFill>
        <p:spPr>
          <a:xfrm>
            <a:off x="21" y="1"/>
            <a:ext cx="12191980" cy="6858000"/>
          </a:xfrm>
          <a:prstGeom prst="rect">
            <a:avLst/>
          </a:prstGeom>
        </p:spPr>
      </p:pic>
      <p:sp>
        <p:nvSpPr>
          <p:cNvPr id="2" name="Title 1"/>
          <p:cNvSpPr>
            <a:spLocks noGrp="1"/>
          </p:cNvSpPr>
          <p:nvPr>
            <p:ph type="ctrTitle"/>
          </p:nvPr>
        </p:nvSpPr>
        <p:spPr>
          <a:xfrm>
            <a:off x="1524000" y="1122362"/>
            <a:ext cx="9144000" cy="2900518"/>
          </a:xfrm>
        </p:spPr>
        <p:txBody>
          <a:bodyPr>
            <a:normAutofit/>
          </a:bodyPr>
          <a:lstStyle/>
          <a:p>
            <a:r>
              <a:rPr lang="en-US">
                <a:solidFill>
                  <a:srgbClr val="FF0000"/>
                </a:solidFill>
                <a:latin typeface="Sabon Next LT"/>
                <a:cs typeface="Sabon Next LT"/>
              </a:rPr>
              <a:t>Our Eco Journey </a:t>
            </a:r>
          </a:p>
        </p:txBody>
      </p:sp>
      <p:sp>
        <p:nvSpPr>
          <p:cNvPr id="3" name="Subtitle 2"/>
          <p:cNvSpPr>
            <a:spLocks noGrp="1"/>
          </p:cNvSpPr>
          <p:nvPr>
            <p:ph type="subTitle" idx="1"/>
          </p:nvPr>
        </p:nvSpPr>
        <p:spPr>
          <a:xfrm>
            <a:off x="1524000" y="4159404"/>
            <a:ext cx="9144000" cy="1098395"/>
          </a:xfrm>
        </p:spPr>
        <p:txBody>
          <a:bodyPr vert="horz" lIns="91440" tIns="45720" rIns="91440" bIns="45720" rtlCol="0" anchor="t">
            <a:normAutofit/>
          </a:bodyPr>
          <a:lstStyle/>
          <a:p>
            <a:r>
              <a:rPr lang="en-US">
                <a:solidFill>
                  <a:srgbClr val="FF0000"/>
                </a:solidFill>
                <a:latin typeface="Lucida Sans"/>
                <a:cs typeface="Calibri"/>
              </a:rPr>
              <a:t>Cila Primary School </a:t>
            </a:r>
          </a:p>
        </p:txBody>
      </p:sp>
      <p:pic>
        <p:nvPicPr>
          <p:cNvPr id="5" name="Picture 4" descr="A logo of a building&#10;&#10;Description automatically generated">
            <a:extLst>
              <a:ext uri="{FF2B5EF4-FFF2-40B4-BE49-F238E27FC236}">
                <a16:creationId xmlns:a16="http://schemas.microsoft.com/office/drawing/2014/main" id="{F82CB448-DFE6-81FC-DF4A-DB537D1FC1FC}"/>
              </a:ext>
            </a:extLst>
          </p:cNvPr>
          <p:cNvPicPr>
            <a:picLocks noChangeAspect="1"/>
          </p:cNvPicPr>
          <p:nvPr/>
        </p:nvPicPr>
        <p:blipFill>
          <a:blip r:embed="rId3"/>
          <a:stretch>
            <a:fillRect/>
          </a:stretch>
        </p:blipFill>
        <p:spPr>
          <a:xfrm>
            <a:off x="8622738" y="4496407"/>
            <a:ext cx="3029489" cy="2011751"/>
          </a:xfrm>
          <a:prstGeom prst="rect">
            <a:avLst/>
          </a:prstGeom>
        </p:spPr>
      </p:pic>
    </p:spTree>
    <p:extLst>
      <p:ext uri="{BB962C8B-B14F-4D97-AF65-F5344CB8AC3E}">
        <p14:creationId xmlns:p14="http://schemas.microsoft.com/office/powerpoint/2010/main" val="109857222"/>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69D04F-85B0-7C10-158E-FFFAB278DEB4}"/>
              </a:ext>
            </a:extLst>
          </p:cNvPr>
          <p:cNvSpPr>
            <a:spLocks noGrp="1"/>
          </p:cNvSpPr>
          <p:nvPr>
            <p:ph type="title"/>
          </p:nvPr>
        </p:nvSpPr>
        <p:spPr>
          <a:xfrm>
            <a:off x="6884563" y="42369"/>
            <a:ext cx="4589328" cy="1889135"/>
          </a:xfrm>
        </p:spPr>
        <p:txBody>
          <a:bodyPr vert="horz" lIns="91440" tIns="45720" rIns="91440" bIns="45720" rtlCol="0" anchor="b">
            <a:normAutofit/>
          </a:bodyPr>
          <a:lstStyle/>
          <a:p>
            <a:r>
              <a:rPr lang="en-US" sz="4800" b="1" kern="1200" dirty="0">
                <a:solidFill>
                  <a:srgbClr val="FF0000"/>
                </a:solidFill>
                <a:latin typeface="+mj-lt"/>
                <a:ea typeface="+mj-ea"/>
                <a:cs typeface="+mj-cs"/>
              </a:rPr>
              <a:t>School Grounds</a:t>
            </a:r>
            <a:r>
              <a:rPr lang="en-US" sz="4800" b="1" dirty="0">
                <a:solidFill>
                  <a:srgbClr val="FF0000"/>
                </a:solidFill>
              </a:rPr>
              <a:t> </a:t>
            </a:r>
            <a:r>
              <a:rPr lang="en-US" sz="4800" b="1" dirty="0" err="1">
                <a:solidFill>
                  <a:srgbClr val="FF0000"/>
                </a:solidFill>
              </a:rPr>
              <a:t>Tiroedd</a:t>
            </a:r>
            <a:r>
              <a:rPr lang="en-US" sz="4800" b="1" dirty="0">
                <a:solidFill>
                  <a:srgbClr val="FF0000"/>
                </a:solidFill>
              </a:rPr>
              <a:t> </a:t>
            </a:r>
            <a:r>
              <a:rPr lang="en-US" sz="4800" b="1" dirty="0" err="1">
                <a:solidFill>
                  <a:srgbClr val="FF0000"/>
                </a:solidFill>
              </a:rPr>
              <a:t>yr</a:t>
            </a:r>
            <a:r>
              <a:rPr lang="en-US" sz="4800" b="1" dirty="0">
                <a:solidFill>
                  <a:srgbClr val="FF0000"/>
                </a:solidFill>
              </a:rPr>
              <a:t> Ysgol</a:t>
            </a:r>
            <a:endParaRPr lang="en-US" sz="4800" b="1" kern="1200" dirty="0">
              <a:solidFill>
                <a:srgbClr val="FF0000"/>
              </a:solidFill>
              <a:latin typeface="+mj-lt"/>
            </a:endParaRPr>
          </a:p>
        </p:txBody>
      </p:sp>
      <p:sp>
        <p:nvSpPr>
          <p:cNvPr id="7" name="Content Placeholder 6">
            <a:extLst>
              <a:ext uri="{FF2B5EF4-FFF2-40B4-BE49-F238E27FC236}">
                <a16:creationId xmlns:a16="http://schemas.microsoft.com/office/drawing/2014/main" id="{0DAA0229-506A-40E2-15AA-B457E9BBB91F}"/>
              </a:ext>
            </a:extLst>
          </p:cNvPr>
          <p:cNvSpPr>
            <a:spLocks noGrp="1"/>
          </p:cNvSpPr>
          <p:nvPr>
            <p:ph sz="half" idx="1"/>
          </p:nvPr>
        </p:nvSpPr>
        <p:spPr>
          <a:xfrm>
            <a:off x="6668903" y="2088573"/>
            <a:ext cx="4589328" cy="4295735"/>
          </a:xfrm>
        </p:spPr>
        <p:txBody>
          <a:bodyPr vert="horz" lIns="91440" tIns="45720" rIns="91440" bIns="45720" rtlCol="0" anchor="t">
            <a:normAutofit lnSpcReduction="10000"/>
          </a:bodyPr>
          <a:lstStyle/>
          <a:p>
            <a:pPr marL="0" indent="0">
              <a:buNone/>
            </a:pPr>
            <a:r>
              <a:rPr lang="en-US" sz="2400" b="1" dirty="0"/>
              <a:t>Our school Eco committee took an assembly to share the importance of collecting data for the big school and garden bird watch. </a:t>
            </a:r>
            <a:endParaRPr lang="en-US"/>
          </a:p>
          <a:p>
            <a:pPr marL="0" indent="0">
              <a:buNone/>
            </a:pPr>
            <a:r>
              <a:rPr lang="en-US" sz="2400" b="1" dirty="0"/>
              <a:t>What we did: </a:t>
            </a:r>
            <a:endParaRPr lang="en-US" dirty="0"/>
          </a:p>
          <a:p>
            <a:pPr marL="0" indent="0">
              <a:buNone/>
            </a:pPr>
            <a:r>
              <a:rPr lang="en-US" sz="2400" b="1" dirty="0"/>
              <a:t>. Survey   sheets and  looking  at</a:t>
            </a:r>
          </a:p>
          <a:p>
            <a:pPr marL="0" indent="0">
              <a:buNone/>
            </a:pPr>
            <a:r>
              <a:rPr lang="en-US" sz="2400" b="1" dirty="0"/>
              <a:t> historical  data.</a:t>
            </a:r>
            <a:endParaRPr lang="en-US" dirty="0"/>
          </a:p>
          <a:p>
            <a:pPr marL="0" indent="0">
              <a:buNone/>
            </a:pPr>
            <a:r>
              <a:rPr lang="en-US" sz="2400" b="1" dirty="0"/>
              <a:t>. Homework task explained - get counting!</a:t>
            </a:r>
          </a:p>
          <a:p>
            <a:pPr marL="0" indent="0">
              <a:buNone/>
            </a:pPr>
            <a:r>
              <a:rPr lang="en-US" sz="2400" b="1" dirty="0"/>
              <a:t>. Looked at bird boxes and bat boxes for our school garden.</a:t>
            </a:r>
          </a:p>
        </p:txBody>
      </p:sp>
      <p:pic>
        <p:nvPicPr>
          <p:cNvPr id="8" name="Content Placeholder 7" descr="A group of kids holding up paper&#10;&#10;Description automatically generated">
            <a:extLst>
              <a:ext uri="{FF2B5EF4-FFF2-40B4-BE49-F238E27FC236}">
                <a16:creationId xmlns:a16="http://schemas.microsoft.com/office/drawing/2014/main" id="{DA6C8C41-7E09-8842-1CD7-D6326EAC1583}"/>
              </a:ext>
            </a:extLst>
          </p:cNvPr>
          <p:cNvPicPr>
            <a:picLocks noGrp="1" noChangeAspect="1"/>
          </p:cNvPicPr>
          <p:nvPr>
            <p:ph sz="half" idx="2"/>
          </p:nvPr>
        </p:nvPicPr>
        <p:blipFill>
          <a:blip r:embed="rId2"/>
          <a:stretch>
            <a:fillRect/>
          </a:stretch>
        </p:blipFill>
        <p:spPr>
          <a:xfrm>
            <a:off x="533902" y="724660"/>
            <a:ext cx="6072196" cy="5457428"/>
          </a:xfrm>
          <a:prstGeom prst="rect">
            <a:avLst/>
          </a:prstGeom>
        </p:spPr>
      </p:pic>
    </p:spTree>
    <p:extLst>
      <p:ext uri="{BB962C8B-B14F-4D97-AF65-F5344CB8AC3E}">
        <p14:creationId xmlns:p14="http://schemas.microsoft.com/office/powerpoint/2010/main" val="110545715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59375-EC6E-54A5-8091-7E2275A3E014}"/>
              </a:ext>
            </a:extLst>
          </p:cNvPr>
          <p:cNvSpPr>
            <a:spLocks noGrp="1"/>
          </p:cNvSpPr>
          <p:nvPr>
            <p:ph type="title"/>
          </p:nvPr>
        </p:nvSpPr>
        <p:spPr/>
        <p:txBody>
          <a:bodyPr/>
          <a:lstStyle/>
          <a:p>
            <a:r>
              <a:rPr lang="en-US" b="1" i="1" u="sng" dirty="0"/>
              <a:t>Bats and Birds  </a:t>
            </a:r>
          </a:p>
        </p:txBody>
      </p:sp>
      <p:sp>
        <p:nvSpPr>
          <p:cNvPr id="3" name="Content Placeholder 2">
            <a:extLst>
              <a:ext uri="{FF2B5EF4-FFF2-40B4-BE49-F238E27FC236}">
                <a16:creationId xmlns:a16="http://schemas.microsoft.com/office/drawing/2014/main" id="{A7B2387D-5A83-DAAD-E5CF-956734D97CF0}"/>
              </a:ext>
            </a:extLst>
          </p:cNvPr>
          <p:cNvSpPr>
            <a:spLocks noGrp="1"/>
          </p:cNvSpPr>
          <p:nvPr>
            <p:ph sz="half" idx="1"/>
          </p:nvPr>
        </p:nvSpPr>
        <p:spPr>
          <a:xfrm>
            <a:off x="90577" y="1408681"/>
            <a:ext cx="7036280" cy="5444017"/>
          </a:xfrm>
        </p:spPr>
        <p:txBody>
          <a:bodyPr vert="horz" lIns="91440" tIns="45720" rIns="91440" bIns="45720" rtlCol="0" anchor="t">
            <a:normAutofit/>
          </a:bodyPr>
          <a:lstStyle/>
          <a:p>
            <a:pPr marL="0" indent="0">
              <a:buNone/>
            </a:pPr>
            <a:r>
              <a:rPr lang="en-US" sz="2400" b="1" dirty="0"/>
              <a:t>To </a:t>
            </a:r>
            <a:r>
              <a:rPr lang="en-US" sz="2400" b="1" dirty="0">
                <a:ea typeface="+mn-lt"/>
                <a:cs typeface="+mn-lt"/>
              </a:rPr>
              <a:t>encourage bats, we have researched the correct  environment needed for bats and bat boxes. Bat boxes need to be put up high but not in a tree where there is less sunlight, which makes it harder for bats to enter and exit. The boxes also needed to be near water. Bats mainly eat insects. You can clean the boxes once a year during winter.</a:t>
            </a:r>
            <a:endParaRPr lang="en-US" sz="2400">
              <a:ea typeface="+mn-lt"/>
              <a:cs typeface="+mn-lt"/>
            </a:endParaRPr>
          </a:p>
          <a:p>
            <a:pPr marL="0" indent="0">
              <a:buNone/>
            </a:pPr>
            <a:endParaRPr lang="en-US" b="1">
              <a:ea typeface="+mn-lt"/>
              <a:cs typeface="+mn-lt"/>
            </a:endParaRPr>
          </a:p>
          <a:p>
            <a:pPr marL="0" indent="0" algn="r">
              <a:buNone/>
            </a:pPr>
            <a:r>
              <a:rPr lang="en-US" sz="2400" b="1" dirty="0">
                <a:ea typeface="+mn-lt"/>
                <a:cs typeface="+mn-lt"/>
              </a:rPr>
              <a:t>We have also put up a robin box.</a:t>
            </a:r>
          </a:p>
          <a:p>
            <a:pPr marL="0" indent="0">
              <a:buNone/>
            </a:pPr>
            <a:endParaRPr lang="en-US" b="1">
              <a:ea typeface="+mn-lt"/>
              <a:cs typeface="+mn-lt"/>
            </a:endParaRPr>
          </a:p>
          <a:p>
            <a:pPr marL="0" indent="0">
              <a:buNone/>
            </a:pPr>
            <a:r>
              <a:rPr lang="en-US" b="1" dirty="0">
                <a:ea typeface="+mn-lt"/>
                <a:cs typeface="+mn-lt"/>
              </a:rPr>
              <a:t>  </a:t>
            </a:r>
            <a:endParaRPr lang="en-US" dirty="0">
              <a:ea typeface="+mn-lt"/>
              <a:cs typeface="+mn-lt"/>
            </a:endParaRPr>
          </a:p>
        </p:txBody>
      </p:sp>
      <p:pic>
        <p:nvPicPr>
          <p:cNvPr id="7" name="Content Placeholder 6" descr="A white board with writing on it">
            <a:extLst>
              <a:ext uri="{FF2B5EF4-FFF2-40B4-BE49-F238E27FC236}">
                <a16:creationId xmlns:a16="http://schemas.microsoft.com/office/drawing/2014/main" id="{B134BE2A-7907-8FEA-07DE-AF018721D48B}"/>
              </a:ext>
            </a:extLst>
          </p:cNvPr>
          <p:cNvPicPr>
            <a:picLocks noGrp="1" noChangeAspect="1"/>
          </p:cNvPicPr>
          <p:nvPr>
            <p:ph sz="half" idx="2"/>
          </p:nvPr>
        </p:nvPicPr>
        <p:blipFill>
          <a:blip r:embed="rId2"/>
          <a:stretch>
            <a:fillRect/>
          </a:stretch>
        </p:blipFill>
        <p:spPr>
          <a:xfrm>
            <a:off x="7446663" y="4029"/>
            <a:ext cx="4746146" cy="6858718"/>
          </a:xfrm>
        </p:spPr>
      </p:pic>
      <mc:AlternateContent xmlns:mc="http://schemas.openxmlformats.org/markup-compatibility/2006" xmlns:p14="http://schemas.microsoft.com/office/powerpoint/2010/main">
        <mc:Choice Requires="p14">
          <p:contentPart p14:bwMode="auto" r:id="rId3">
            <p14:nvContentPartPr>
              <p14:cNvPr id="8" name="Ink 7">
                <a:extLst>
                  <a:ext uri="{FF2B5EF4-FFF2-40B4-BE49-F238E27FC236}">
                    <a16:creationId xmlns:a16="http://schemas.microsoft.com/office/drawing/2014/main" id="{C8129F54-EDAE-362F-E921-F6AE9704998E}"/>
                  </a:ext>
                </a:extLst>
              </p14:cNvPr>
              <p14:cNvContentPartPr/>
              <p14:nvPr/>
            </p14:nvContentPartPr>
            <p14:xfrm>
              <a:off x="7386106" y="-48893"/>
              <a:ext cx="2387509" cy="6917934"/>
            </p14:xfrm>
          </p:contentPart>
        </mc:Choice>
        <mc:Fallback xmlns="">
          <p:pic>
            <p:nvPicPr>
              <p:cNvPr id="8" name="Ink 7">
                <a:extLst>
                  <a:ext uri="{FF2B5EF4-FFF2-40B4-BE49-F238E27FC236}">
                    <a16:creationId xmlns:a16="http://schemas.microsoft.com/office/drawing/2014/main" id="{C8129F54-EDAE-362F-E921-F6AE9704998E}"/>
                  </a:ext>
                </a:extLst>
              </p:cNvPr>
              <p:cNvPicPr/>
              <p:nvPr/>
            </p:nvPicPr>
            <p:blipFill>
              <a:blip r:embed="rId4"/>
              <a:stretch>
                <a:fillRect/>
              </a:stretch>
            </p:blipFill>
            <p:spPr>
              <a:xfrm>
                <a:off x="-111989344" y="-66893"/>
                <a:ext cx="238750900" cy="6953573"/>
              </a:xfrm>
              <a:prstGeom prst="rect">
                <a:avLst/>
              </a:prstGeom>
            </p:spPr>
          </p:pic>
        </mc:Fallback>
      </mc:AlternateContent>
      <p:pic>
        <p:nvPicPr>
          <p:cNvPr id="11" name="Picture 10" descr="A bird house on a wall&#10;&#10;Description automatically generated">
            <a:extLst>
              <a:ext uri="{FF2B5EF4-FFF2-40B4-BE49-F238E27FC236}">
                <a16:creationId xmlns:a16="http://schemas.microsoft.com/office/drawing/2014/main" id="{4B1F5D6C-A64A-CB33-BAA8-74794B87AA1B}"/>
              </a:ext>
            </a:extLst>
          </p:cNvPr>
          <p:cNvPicPr>
            <a:picLocks noChangeAspect="1"/>
          </p:cNvPicPr>
          <p:nvPr/>
        </p:nvPicPr>
        <p:blipFill>
          <a:blip r:embed="rId5"/>
          <a:stretch>
            <a:fillRect/>
          </a:stretch>
        </p:blipFill>
        <p:spPr>
          <a:xfrm>
            <a:off x="261219" y="4216970"/>
            <a:ext cx="2209261" cy="2435344"/>
          </a:xfrm>
          <a:prstGeom prst="rect">
            <a:avLst/>
          </a:prstGeom>
        </p:spPr>
      </p:pic>
    </p:spTree>
    <p:extLst>
      <p:ext uri="{BB962C8B-B14F-4D97-AF65-F5344CB8AC3E}">
        <p14:creationId xmlns:p14="http://schemas.microsoft.com/office/powerpoint/2010/main" val="41352319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805B27-A66E-A26D-A6CE-E49C857769B3}"/>
              </a:ext>
            </a:extLst>
          </p:cNvPr>
          <p:cNvSpPr>
            <a:spLocks noGrp="1"/>
          </p:cNvSpPr>
          <p:nvPr>
            <p:ph type="title"/>
          </p:nvPr>
        </p:nvSpPr>
        <p:spPr/>
        <p:txBody>
          <a:bodyPr/>
          <a:lstStyle/>
          <a:p>
            <a:r>
              <a:rPr lang="en-US" sz="5400" dirty="0"/>
              <a:t>Nursery's</a:t>
            </a:r>
            <a:r>
              <a:rPr lang="en-US" dirty="0"/>
              <a:t> B</a:t>
            </a:r>
            <a:r>
              <a:rPr lang="en-US" sz="5400" dirty="0"/>
              <a:t>ird</a:t>
            </a:r>
            <a:r>
              <a:rPr lang="en-US" dirty="0"/>
              <a:t> N</a:t>
            </a:r>
            <a:r>
              <a:rPr lang="en-US" sz="5400" dirty="0"/>
              <a:t>esters</a:t>
            </a:r>
          </a:p>
        </p:txBody>
      </p:sp>
      <p:pic>
        <p:nvPicPr>
          <p:cNvPr id="6" name="Content Placeholder 5" descr="A group of children sitting at a table&#10;&#10;Description automatically generated">
            <a:extLst>
              <a:ext uri="{FF2B5EF4-FFF2-40B4-BE49-F238E27FC236}">
                <a16:creationId xmlns:a16="http://schemas.microsoft.com/office/drawing/2014/main" id="{8074B909-9164-A68F-F8A5-E2F6BDBE7E63}"/>
              </a:ext>
            </a:extLst>
          </p:cNvPr>
          <p:cNvPicPr>
            <a:picLocks noGrp="1" noChangeAspect="1"/>
          </p:cNvPicPr>
          <p:nvPr>
            <p:ph sz="half" idx="1"/>
          </p:nvPr>
        </p:nvPicPr>
        <p:blipFill>
          <a:blip r:embed="rId2"/>
          <a:stretch>
            <a:fillRect/>
          </a:stretch>
        </p:blipFill>
        <p:spPr>
          <a:xfrm>
            <a:off x="146290" y="1713857"/>
            <a:ext cx="3086100" cy="4114800"/>
          </a:xfrm>
        </p:spPr>
      </p:pic>
      <p:pic>
        <p:nvPicPr>
          <p:cNvPr id="5" name="Content Placeholder 4" descr="A child holding a stick&#10;&#10;Description automatically generated">
            <a:extLst>
              <a:ext uri="{FF2B5EF4-FFF2-40B4-BE49-F238E27FC236}">
                <a16:creationId xmlns:a16="http://schemas.microsoft.com/office/drawing/2014/main" id="{BA067809-FDD4-B97E-2465-F1A90AD8646F}"/>
              </a:ext>
            </a:extLst>
          </p:cNvPr>
          <p:cNvPicPr>
            <a:picLocks noGrp="1" noChangeAspect="1"/>
          </p:cNvPicPr>
          <p:nvPr>
            <p:ph sz="half" idx="2"/>
          </p:nvPr>
        </p:nvPicPr>
        <p:blipFill>
          <a:blip r:embed="rId3"/>
          <a:stretch>
            <a:fillRect/>
          </a:stretch>
        </p:blipFill>
        <p:spPr>
          <a:xfrm>
            <a:off x="8945232" y="218610"/>
            <a:ext cx="3086100" cy="4114800"/>
          </a:xfrm>
        </p:spPr>
      </p:pic>
      <p:pic>
        <p:nvPicPr>
          <p:cNvPr id="7" name="Picture 6" descr="A child and child sitting at a table&#10;&#10;Description automatically generated">
            <a:extLst>
              <a:ext uri="{FF2B5EF4-FFF2-40B4-BE49-F238E27FC236}">
                <a16:creationId xmlns:a16="http://schemas.microsoft.com/office/drawing/2014/main" id="{EBB34BB0-1CFA-3E1F-A593-D5157468AC5A}"/>
              </a:ext>
            </a:extLst>
          </p:cNvPr>
          <p:cNvPicPr>
            <a:picLocks noChangeAspect="1"/>
          </p:cNvPicPr>
          <p:nvPr/>
        </p:nvPicPr>
        <p:blipFill>
          <a:blip r:embed="rId4"/>
          <a:stretch>
            <a:fillRect/>
          </a:stretch>
        </p:blipFill>
        <p:spPr>
          <a:xfrm>
            <a:off x="6897574" y="2524177"/>
            <a:ext cx="3086100" cy="4114800"/>
          </a:xfrm>
          <a:prstGeom prst="rect">
            <a:avLst/>
          </a:prstGeom>
        </p:spPr>
      </p:pic>
      <p:sp>
        <p:nvSpPr>
          <p:cNvPr id="8" name="TextBox 7">
            <a:extLst>
              <a:ext uri="{FF2B5EF4-FFF2-40B4-BE49-F238E27FC236}">
                <a16:creationId xmlns:a16="http://schemas.microsoft.com/office/drawing/2014/main" id="{6DD47C2C-886B-7D9C-544F-E2E22B95D3F1}"/>
              </a:ext>
            </a:extLst>
          </p:cNvPr>
          <p:cNvSpPr txBox="1"/>
          <p:nvPr/>
        </p:nvSpPr>
        <p:spPr>
          <a:xfrm>
            <a:off x="3301483" y="1699161"/>
            <a:ext cx="3887659" cy="403187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200" dirty="0"/>
              <a:t>We used:</a:t>
            </a:r>
          </a:p>
          <a:p>
            <a:r>
              <a:rPr lang="en-US" sz="3200" dirty="0"/>
              <a:t>Willow branches</a:t>
            </a:r>
          </a:p>
          <a:p>
            <a:r>
              <a:rPr lang="en-US" sz="3200" dirty="0"/>
              <a:t>Coconut hair liners</a:t>
            </a:r>
          </a:p>
          <a:p>
            <a:r>
              <a:rPr lang="en-US" sz="3200" dirty="0"/>
              <a:t>Dog hair</a:t>
            </a:r>
          </a:p>
          <a:p>
            <a:r>
              <a:rPr lang="en-US" sz="3200" dirty="0"/>
              <a:t>Horse hair</a:t>
            </a:r>
            <a:endParaRPr lang="en-US" sz="3200"/>
          </a:p>
          <a:p>
            <a:r>
              <a:rPr lang="en-US" sz="3200" dirty="0"/>
              <a:t>Twigs</a:t>
            </a:r>
          </a:p>
          <a:p>
            <a:r>
              <a:rPr lang="en-US" sz="3200" dirty="0"/>
              <a:t>Alpaca wool</a:t>
            </a:r>
          </a:p>
          <a:p>
            <a:r>
              <a:rPr lang="en-US" sz="3200" dirty="0"/>
              <a:t>Hay</a:t>
            </a:r>
          </a:p>
        </p:txBody>
      </p:sp>
    </p:spTree>
    <p:extLst>
      <p:ext uri="{BB962C8B-B14F-4D97-AF65-F5344CB8AC3E}">
        <p14:creationId xmlns:p14="http://schemas.microsoft.com/office/powerpoint/2010/main" val="10526129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C52E38-C18A-B8F8-FFDC-F2E2F5317BC9}"/>
              </a:ext>
            </a:extLst>
          </p:cNvPr>
          <p:cNvSpPr>
            <a:spLocks noGrp="1"/>
          </p:cNvSpPr>
          <p:nvPr>
            <p:ph type="title"/>
          </p:nvPr>
        </p:nvSpPr>
        <p:spPr>
          <a:xfrm>
            <a:off x="550653" y="-166837"/>
            <a:ext cx="10515600" cy="1325563"/>
          </a:xfrm>
        </p:spPr>
        <p:txBody>
          <a:bodyPr/>
          <a:lstStyle/>
          <a:p>
            <a:r>
              <a:rPr lang="en-US" dirty="0"/>
              <a:t>Nursery's Bird Feeders</a:t>
            </a:r>
          </a:p>
        </p:txBody>
      </p:sp>
      <p:pic>
        <p:nvPicPr>
          <p:cNvPr id="5" name="Content Placeholder 4" descr="A tree with a swing and a play set&#10;&#10;Description automatically generated">
            <a:extLst>
              <a:ext uri="{FF2B5EF4-FFF2-40B4-BE49-F238E27FC236}">
                <a16:creationId xmlns:a16="http://schemas.microsoft.com/office/drawing/2014/main" id="{5E552B44-5AB1-AEB6-991D-D80F25FC5E4D}"/>
              </a:ext>
            </a:extLst>
          </p:cNvPr>
          <p:cNvPicPr>
            <a:picLocks noGrp="1" noChangeAspect="1"/>
          </p:cNvPicPr>
          <p:nvPr>
            <p:ph sz="half" idx="1"/>
          </p:nvPr>
        </p:nvPicPr>
        <p:blipFill>
          <a:blip r:embed="rId2"/>
          <a:stretch>
            <a:fillRect/>
          </a:stretch>
        </p:blipFill>
        <p:spPr>
          <a:xfrm>
            <a:off x="9103384" y="3424761"/>
            <a:ext cx="3086100" cy="3439065"/>
          </a:xfrm>
        </p:spPr>
      </p:pic>
      <p:pic>
        <p:nvPicPr>
          <p:cNvPr id="7" name="Picture 6" descr="Two girls pointing at a tree&#10;&#10;Description automatically generated">
            <a:extLst>
              <a:ext uri="{FF2B5EF4-FFF2-40B4-BE49-F238E27FC236}">
                <a16:creationId xmlns:a16="http://schemas.microsoft.com/office/drawing/2014/main" id="{900C7444-7FBB-1787-FB85-40C62526E002}"/>
              </a:ext>
            </a:extLst>
          </p:cNvPr>
          <p:cNvPicPr>
            <a:picLocks noChangeAspect="1"/>
          </p:cNvPicPr>
          <p:nvPr/>
        </p:nvPicPr>
        <p:blipFill>
          <a:blip r:embed="rId3"/>
          <a:stretch>
            <a:fillRect/>
          </a:stretch>
        </p:blipFill>
        <p:spPr>
          <a:xfrm>
            <a:off x="7688377" y="-1039"/>
            <a:ext cx="4293080" cy="3381555"/>
          </a:xfrm>
          <a:prstGeom prst="rect">
            <a:avLst/>
          </a:prstGeom>
        </p:spPr>
      </p:pic>
      <p:pic>
        <p:nvPicPr>
          <p:cNvPr id="10" name="Content Placeholder 9" descr="A child playing with a tray of food&#10;&#10;Description automatically generated">
            <a:extLst>
              <a:ext uri="{FF2B5EF4-FFF2-40B4-BE49-F238E27FC236}">
                <a16:creationId xmlns:a16="http://schemas.microsoft.com/office/drawing/2014/main" id="{E694CB36-0C5C-1353-A630-B55BD03D8464}"/>
              </a:ext>
            </a:extLst>
          </p:cNvPr>
          <p:cNvPicPr>
            <a:picLocks noGrp="1" noChangeAspect="1"/>
          </p:cNvPicPr>
          <p:nvPr>
            <p:ph sz="half" idx="2"/>
          </p:nvPr>
        </p:nvPicPr>
        <p:blipFill>
          <a:blip r:embed="rId4"/>
          <a:stretch>
            <a:fillRect/>
          </a:stretch>
        </p:blipFill>
        <p:spPr>
          <a:xfrm>
            <a:off x="131912" y="923101"/>
            <a:ext cx="2827308" cy="3769744"/>
          </a:xfrm>
        </p:spPr>
      </p:pic>
      <p:sp>
        <p:nvSpPr>
          <p:cNvPr id="11" name="TextBox 10">
            <a:extLst>
              <a:ext uri="{FF2B5EF4-FFF2-40B4-BE49-F238E27FC236}">
                <a16:creationId xmlns:a16="http://schemas.microsoft.com/office/drawing/2014/main" id="{96C36892-1770-9274-F6E6-F78D92F016EF}"/>
              </a:ext>
            </a:extLst>
          </p:cNvPr>
          <p:cNvSpPr txBox="1"/>
          <p:nvPr/>
        </p:nvSpPr>
        <p:spPr>
          <a:xfrm>
            <a:off x="3301483" y="924558"/>
            <a:ext cx="3887659" cy="304698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dirty="0"/>
              <a:t>Nursery</a:t>
            </a:r>
            <a:r>
              <a:rPr lang="en-US" dirty="0"/>
              <a:t> </a:t>
            </a:r>
            <a:r>
              <a:rPr lang="en-US" sz="2400" dirty="0"/>
              <a:t>pupils</a:t>
            </a:r>
            <a:r>
              <a:rPr lang="en-US" dirty="0"/>
              <a:t> </a:t>
            </a:r>
            <a:r>
              <a:rPr lang="en-US" sz="2400" dirty="0"/>
              <a:t>made</a:t>
            </a:r>
            <a:r>
              <a:rPr lang="en-US" dirty="0"/>
              <a:t> </a:t>
            </a:r>
            <a:r>
              <a:rPr lang="en-US" sz="2400" dirty="0"/>
              <a:t>bird</a:t>
            </a:r>
            <a:r>
              <a:rPr lang="en-US" dirty="0"/>
              <a:t> </a:t>
            </a:r>
            <a:r>
              <a:rPr lang="en-US" sz="2400" dirty="0"/>
              <a:t>feeders</a:t>
            </a:r>
            <a:r>
              <a:rPr lang="en-US" dirty="0"/>
              <a:t> </a:t>
            </a:r>
            <a:r>
              <a:rPr lang="en-US" sz="2400" dirty="0"/>
              <a:t>for</a:t>
            </a:r>
            <a:r>
              <a:rPr lang="en-US" dirty="0"/>
              <a:t> </a:t>
            </a:r>
            <a:r>
              <a:rPr lang="en-US" sz="2400" dirty="0"/>
              <a:t>the</a:t>
            </a:r>
            <a:r>
              <a:rPr lang="en-US" dirty="0"/>
              <a:t> </a:t>
            </a:r>
            <a:r>
              <a:rPr lang="en-US" sz="2400" dirty="0"/>
              <a:t>nursery</a:t>
            </a:r>
            <a:r>
              <a:rPr lang="en-US" dirty="0"/>
              <a:t> </a:t>
            </a:r>
            <a:r>
              <a:rPr lang="en-US" sz="2400" dirty="0"/>
              <a:t>garden</a:t>
            </a:r>
            <a:r>
              <a:rPr lang="en-US" dirty="0"/>
              <a:t>.</a:t>
            </a:r>
          </a:p>
          <a:p>
            <a:r>
              <a:rPr lang="en-US" sz="2400" dirty="0"/>
              <a:t>We</a:t>
            </a:r>
            <a:r>
              <a:rPr lang="en-US" dirty="0"/>
              <a:t> </a:t>
            </a:r>
            <a:r>
              <a:rPr lang="en-US" sz="2400" dirty="0"/>
              <a:t>used</a:t>
            </a:r>
            <a:r>
              <a:rPr lang="en-US" dirty="0"/>
              <a:t> </a:t>
            </a:r>
            <a:r>
              <a:rPr lang="en-US" sz="2400" dirty="0"/>
              <a:t>cardboard</a:t>
            </a:r>
            <a:r>
              <a:rPr lang="en-US" dirty="0"/>
              <a:t>  </a:t>
            </a:r>
            <a:r>
              <a:rPr lang="en-US" sz="2400" dirty="0"/>
              <a:t>rolls</a:t>
            </a:r>
            <a:r>
              <a:rPr lang="en-US" dirty="0"/>
              <a:t>, </a:t>
            </a:r>
            <a:r>
              <a:rPr lang="en-US" sz="2400" dirty="0"/>
              <a:t>margarine</a:t>
            </a:r>
            <a:r>
              <a:rPr lang="en-US" dirty="0"/>
              <a:t>, </a:t>
            </a:r>
            <a:r>
              <a:rPr lang="en-US" sz="2400" dirty="0"/>
              <a:t>bird</a:t>
            </a:r>
            <a:r>
              <a:rPr lang="en-US" dirty="0"/>
              <a:t> </a:t>
            </a:r>
            <a:r>
              <a:rPr lang="en-US" sz="2400" dirty="0"/>
              <a:t>seed</a:t>
            </a:r>
            <a:r>
              <a:rPr lang="en-US" dirty="0"/>
              <a:t> </a:t>
            </a:r>
            <a:r>
              <a:rPr lang="en-US" sz="2400" dirty="0"/>
              <a:t>and</a:t>
            </a:r>
            <a:r>
              <a:rPr lang="en-US" dirty="0"/>
              <a:t> </a:t>
            </a:r>
            <a:r>
              <a:rPr lang="en-US" sz="2400" dirty="0"/>
              <a:t>string</a:t>
            </a:r>
            <a:r>
              <a:rPr lang="en-US" dirty="0"/>
              <a:t>. </a:t>
            </a:r>
            <a:r>
              <a:rPr lang="en-US" sz="2400" dirty="0"/>
              <a:t>We</a:t>
            </a:r>
            <a:r>
              <a:rPr lang="en-US" dirty="0"/>
              <a:t> </a:t>
            </a:r>
            <a:r>
              <a:rPr lang="en-US" sz="2400" dirty="0"/>
              <a:t>hung</a:t>
            </a:r>
            <a:r>
              <a:rPr lang="en-US" dirty="0"/>
              <a:t> </a:t>
            </a:r>
            <a:r>
              <a:rPr lang="en-US" sz="2400" dirty="0"/>
              <a:t>them</a:t>
            </a:r>
            <a:r>
              <a:rPr lang="en-US" dirty="0"/>
              <a:t> </a:t>
            </a:r>
            <a:r>
              <a:rPr lang="en-US" sz="2400" dirty="0"/>
              <a:t>in</a:t>
            </a:r>
            <a:r>
              <a:rPr lang="en-US" dirty="0"/>
              <a:t> </a:t>
            </a:r>
            <a:r>
              <a:rPr lang="en-US" sz="2400" dirty="0"/>
              <a:t>the</a:t>
            </a:r>
            <a:r>
              <a:rPr lang="en-US" dirty="0"/>
              <a:t> </a:t>
            </a:r>
            <a:r>
              <a:rPr lang="en-US" sz="2400" dirty="0"/>
              <a:t>nursery</a:t>
            </a:r>
            <a:r>
              <a:rPr lang="en-US" dirty="0"/>
              <a:t> </a:t>
            </a:r>
            <a:r>
              <a:rPr lang="en-US" sz="2400" dirty="0"/>
              <a:t>garden</a:t>
            </a:r>
            <a:r>
              <a:rPr lang="en-US" dirty="0"/>
              <a:t> </a:t>
            </a:r>
            <a:r>
              <a:rPr lang="en-US" sz="2400" dirty="0"/>
              <a:t>and</a:t>
            </a:r>
            <a:r>
              <a:rPr lang="en-US" dirty="0"/>
              <a:t> </a:t>
            </a:r>
            <a:r>
              <a:rPr lang="en-US" sz="2400" dirty="0"/>
              <a:t>the</a:t>
            </a:r>
            <a:r>
              <a:rPr lang="en-US" dirty="0"/>
              <a:t> </a:t>
            </a:r>
            <a:r>
              <a:rPr lang="en-US" sz="2400" dirty="0"/>
              <a:t>birds</a:t>
            </a:r>
            <a:r>
              <a:rPr lang="en-US" dirty="0"/>
              <a:t> </a:t>
            </a:r>
            <a:r>
              <a:rPr lang="en-US" sz="2400" dirty="0"/>
              <a:t>loved</a:t>
            </a:r>
            <a:r>
              <a:rPr lang="en-US" dirty="0"/>
              <a:t> </a:t>
            </a:r>
            <a:r>
              <a:rPr lang="en-US" sz="2400" dirty="0"/>
              <a:t>them</a:t>
            </a:r>
            <a:r>
              <a:rPr lang="en-US" dirty="0"/>
              <a:t>.</a:t>
            </a:r>
          </a:p>
        </p:txBody>
      </p:sp>
      <p:pic>
        <p:nvPicPr>
          <p:cNvPr id="12" name="Picture 11" descr="A child playing with a bird cage&#10;&#10;Description automatically generated">
            <a:extLst>
              <a:ext uri="{FF2B5EF4-FFF2-40B4-BE49-F238E27FC236}">
                <a16:creationId xmlns:a16="http://schemas.microsoft.com/office/drawing/2014/main" id="{D631458D-F5C7-ECA1-1468-33353062F766}"/>
              </a:ext>
            </a:extLst>
          </p:cNvPr>
          <p:cNvPicPr>
            <a:picLocks noChangeAspect="1"/>
          </p:cNvPicPr>
          <p:nvPr/>
        </p:nvPicPr>
        <p:blipFill>
          <a:blip r:embed="rId5"/>
          <a:stretch>
            <a:fillRect/>
          </a:stretch>
        </p:blipFill>
        <p:spPr>
          <a:xfrm>
            <a:off x="5452393" y="3808399"/>
            <a:ext cx="2165951" cy="2892726"/>
          </a:xfrm>
          <a:prstGeom prst="rect">
            <a:avLst/>
          </a:prstGeom>
        </p:spPr>
      </p:pic>
      <p:pic>
        <p:nvPicPr>
          <p:cNvPr id="14" name="Picture 13" descr="A child playing with a bird seed tray&#10;&#10;Description automatically generated">
            <a:extLst>
              <a:ext uri="{FF2B5EF4-FFF2-40B4-BE49-F238E27FC236}">
                <a16:creationId xmlns:a16="http://schemas.microsoft.com/office/drawing/2014/main" id="{11E13CE0-4D5D-5B77-7906-6858B9A40224}"/>
              </a:ext>
            </a:extLst>
          </p:cNvPr>
          <p:cNvPicPr>
            <a:picLocks noChangeAspect="1"/>
          </p:cNvPicPr>
          <p:nvPr/>
        </p:nvPicPr>
        <p:blipFill>
          <a:blip r:embed="rId6"/>
          <a:stretch>
            <a:fillRect/>
          </a:stretch>
        </p:blipFill>
        <p:spPr>
          <a:xfrm>
            <a:off x="3188528" y="4009518"/>
            <a:ext cx="2108441" cy="2691444"/>
          </a:xfrm>
          <a:prstGeom prst="rect">
            <a:avLst/>
          </a:prstGeom>
        </p:spPr>
      </p:pic>
    </p:spTree>
    <p:extLst>
      <p:ext uri="{BB962C8B-B14F-4D97-AF65-F5344CB8AC3E}">
        <p14:creationId xmlns:p14="http://schemas.microsoft.com/office/powerpoint/2010/main" val="33570699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59A0C3-738D-0F31-1930-3BA90D33FAC2}"/>
              </a:ext>
            </a:extLst>
          </p:cNvPr>
          <p:cNvSpPr>
            <a:spLocks noGrp="1"/>
          </p:cNvSpPr>
          <p:nvPr>
            <p:ph type="title"/>
          </p:nvPr>
        </p:nvSpPr>
        <p:spPr>
          <a:xfrm>
            <a:off x="240409" y="-89778"/>
            <a:ext cx="4772975" cy="1800526"/>
          </a:xfrm>
        </p:spPr>
        <p:txBody>
          <a:bodyPr vert="horz" lIns="91440" tIns="45720" rIns="91440" bIns="45720" rtlCol="0" anchor="ctr">
            <a:normAutofit/>
          </a:bodyPr>
          <a:lstStyle/>
          <a:p>
            <a:r>
              <a:rPr lang="en-US" b="1" dirty="0"/>
              <a:t>Plant Sale </a:t>
            </a:r>
          </a:p>
        </p:txBody>
      </p:sp>
      <p:sp>
        <p:nvSpPr>
          <p:cNvPr id="3" name="Content Placeholder 2">
            <a:extLst>
              <a:ext uri="{FF2B5EF4-FFF2-40B4-BE49-F238E27FC236}">
                <a16:creationId xmlns:a16="http://schemas.microsoft.com/office/drawing/2014/main" id="{2591C706-FE9B-51CE-31A6-0F336CC42228}"/>
              </a:ext>
            </a:extLst>
          </p:cNvPr>
          <p:cNvSpPr>
            <a:spLocks noGrp="1"/>
          </p:cNvSpPr>
          <p:nvPr>
            <p:ph sz="half" idx="1"/>
          </p:nvPr>
        </p:nvSpPr>
        <p:spPr>
          <a:xfrm>
            <a:off x="125390" y="1171268"/>
            <a:ext cx="5865653" cy="3553581"/>
          </a:xfrm>
        </p:spPr>
        <p:txBody>
          <a:bodyPr vert="horz" lIns="91440" tIns="45720" rIns="91440" bIns="45720" rtlCol="0" anchor="t">
            <a:normAutofit/>
          </a:bodyPr>
          <a:lstStyle/>
          <a:p>
            <a:pPr marL="0" indent="0">
              <a:buNone/>
            </a:pPr>
            <a:r>
              <a:rPr lang="en-US" b="1" dirty="0"/>
              <a:t>The Eco committee potted up plants ready for a plant sale with </a:t>
            </a:r>
            <a:r>
              <a:rPr lang="en-US" b="1" err="1"/>
              <a:t>Mrs</a:t>
            </a:r>
            <a:r>
              <a:rPr lang="en-US" b="1" dirty="0"/>
              <a:t> Rees our caretaker. We made £71 from selling plants to parents!  </a:t>
            </a:r>
            <a:endParaRPr lang="en-US"/>
          </a:p>
        </p:txBody>
      </p:sp>
      <p:pic>
        <p:nvPicPr>
          <p:cNvPr id="8" name="Content Placeholder 7" descr="A group of children standing around a container&#10;&#10;Description automatically generated">
            <a:extLst>
              <a:ext uri="{FF2B5EF4-FFF2-40B4-BE49-F238E27FC236}">
                <a16:creationId xmlns:a16="http://schemas.microsoft.com/office/drawing/2014/main" id="{A3784181-0308-E7F8-515B-A84EF3DCC4FF}"/>
              </a:ext>
            </a:extLst>
          </p:cNvPr>
          <p:cNvPicPr>
            <a:picLocks noGrp="1" noChangeAspect="1"/>
          </p:cNvPicPr>
          <p:nvPr>
            <p:ph sz="half" idx="2"/>
          </p:nvPr>
        </p:nvPicPr>
        <p:blipFill>
          <a:blip r:embed="rId2"/>
          <a:stretch>
            <a:fillRect/>
          </a:stretch>
        </p:blipFill>
        <p:spPr>
          <a:xfrm>
            <a:off x="128836" y="2958224"/>
            <a:ext cx="5677636" cy="3695193"/>
          </a:xfrm>
          <a:prstGeom prst="rect">
            <a:avLst/>
          </a:prstGeom>
        </p:spPr>
      </p:pic>
      <p:pic>
        <p:nvPicPr>
          <p:cNvPr id="9" name="Picture 8" descr="A group of children and a person working on a plant&#10;&#10;Description automatically generated">
            <a:extLst>
              <a:ext uri="{FF2B5EF4-FFF2-40B4-BE49-F238E27FC236}">
                <a16:creationId xmlns:a16="http://schemas.microsoft.com/office/drawing/2014/main" id="{84F3A174-5CE0-6C4E-060B-9EA113CC88EB}"/>
              </a:ext>
            </a:extLst>
          </p:cNvPr>
          <p:cNvPicPr>
            <a:picLocks noChangeAspect="1"/>
          </p:cNvPicPr>
          <p:nvPr/>
        </p:nvPicPr>
        <p:blipFill>
          <a:blip r:embed="rId3"/>
          <a:stretch>
            <a:fillRect/>
          </a:stretch>
        </p:blipFill>
        <p:spPr>
          <a:xfrm>
            <a:off x="7342823" y="5751"/>
            <a:ext cx="4807515" cy="6424263"/>
          </a:xfrm>
          <a:prstGeom prst="rect">
            <a:avLst/>
          </a:prstGeom>
        </p:spPr>
      </p:pic>
    </p:spTree>
    <p:extLst>
      <p:ext uri="{BB962C8B-B14F-4D97-AF65-F5344CB8AC3E}">
        <p14:creationId xmlns:p14="http://schemas.microsoft.com/office/powerpoint/2010/main" val="2268763608"/>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C3440B-E9FA-E82F-10B5-1A577C24FE20}"/>
              </a:ext>
            </a:extLst>
          </p:cNvPr>
          <p:cNvSpPr>
            <a:spLocks noGrp="1"/>
          </p:cNvSpPr>
          <p:nvPr>
            <p:ph type="title"/>
          </p:nvPr>
        </p:nvSpPr>
        <p:spPr>
          <a:xfrm>
            <a:off x="4314" y="5691"/>
            <a:ext cx="11105071" cy="1268054"/>
          </a:xfrm>
        </p:spPr>
        <p:txBody>
          <a:bodyPr/>
          <a:lstStyle/>
          <a:p>
            <a:r>
              <a:rPr lang="en-US">
                <a:latin typeface="Lucida Sans"/>
              </a:rPr>
              <a:t>Critter Cabin</a:t>
            </a:r>
          </a:p>
        </p:txBody>
      </p:sp>
      <p:pic>
        <p:nvPicPr>
          <p:cNvPr id="5" name="Content Placeholder 4" descr="A couple of children holding a sign&#10;&#10;Description automatically generated">
            <a:extLst>
              <a:ext uri="{FF2B5EF4-FFF2-40B4-BE49-F238E27FC236}">
                <a16:creationId xmlns:a16="http://schemas.microsoft.com/office/drawing/2014/main" id="{68EA65E8-BD51-7E04-08A7-09CE3A2C6A96}"/>
              </a:ext>
            </a:extLst>
          </p:cNvPr>
          <p:cNvPicPr>
            <a:picLocks noGrp="1" noChangeAspect="1"/>
          </p:cNvPicPr>
          <p:nvPr>
            <p:ph sz="half" idx="1"/>
          </p:nvPr>
        </p:nvPicPr>
        <p:blipFill>
          <a:blip r:embed="rId2"/>
          <a:stretch>
            <a:fillRect/>
          </a:stretch>
        </p:blipFill>
        <p:spPr>
          <a:xfrm>
            <a:off x="458818" y="3584710"/>
            <a:ext cx="6055384" cy="2917885"/>
          </a:xfrm>
        </p:spPr>
      </p:pic>
      <p:pic>
        <p:nvPicPr>
          <p:cNvPr id="6" name="Content Placeholder 5" descr="A insect house in a forest&#10;&#10;Description automatically generated">
            <a:extLst>
              <a:ext uri="{FF2B5EF4-FFF2-40B4-BE49-F238E27FC236}">
                <a16:creationId xmlns:a16="http://schemas.microsoft.com/office/drawing/2014/main" id="{C1DFB59A-7EC1-1558-9B02-88BD4071B01E}"/>
              </a:ext>
            </a:extLst>
          </p:cNvPr>
          <p:cNvPicPr>
            <a:picLocks noGrp="1" noChangeAspect="1"/>
          </p:cNvPicPr>
          <p:nvPr>
            <p:ph sz="half" idx="2"/>
          </p:nvPr>
        </p:nvPicPr>
        <p:blipFill>
          <a:blip r:embed="rId3"/>
          <a:stretch>
            <a:fillRect/>
          </a:stretch>
        </p:blipFill>
        <p:spPr>
          <a:xfrm>
            <a:off x="7389694" y="387637"/>
            <a:ext cx="4515028" cy="6105883"/>
          </a:xfrm>
        </p:spPr>
      </p:pic>
      <p:sp>
        <p:nvSpPr>
          <p:cNvPr id="8" name="TextBox 7">
            <a:extLst>
              <a:ext uri="{FF2B5EF4-FFF2-40B4-BE49-F238E27FC236}">
                <a16:creationId xmlns:a16="http://schemas.microsoft.com/office/drawing/2014/main" id="{CE6015DD-4E3E-813A-5A5C-17FFD7E75058}"/>
              </a:ext>
            </a:extLst>
          </p:cNvPr>
          <p:cNvSpPr txBox="1"/>
          <p:nvPr/>
        </p:nvSpPr>
        <p:spPr>
          <a:xfrm>
            <a:off x="-697" y="1244193"/>
            <a:ext cx="6510066" cy="203132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latin typeface="Lucida Sans"/>
              </a:rPr>
              <a:t>Co-op Community Fund </a:t>
            </a:r>
          </a:p>
          <a:p>
            <a:endParaRPr lang="en-US">
              <a:latin typeface="Lucida Sans"/>
            </a:endParaRPr>
          </a:p>
          <a:p>
            <a:r>
              <a:rPr lang="en-US" dirty="0">
                <a:latin typeface="Lucida Sans"/>
              </a:rPr>
              <a:t>We have been lucky enough to </a:t>
            </a:r>
            <a:r>
              <a:rPr lang="en-US" dirty="0" err="1">
                <a:latin typeface="Lucida Sans"/>
              </a:rPr>
              <a:t>recieve</a:t>
            </a:r>
            <a:r>
              <a:rPr lang="en-US" dirty="0">
                <a:latin typeface="Lucida Sans"/>
              </a:rPr>
              <a:t> a co-op community fund grant for £450 to </a:t>
            </a:r>
            <a:r>
              <a:rPr lang="en-US" dirty="0">
                <a:latin typeface="Lucida Sans"/>
                <a:ea typeface="+mn-lt"/>
                <a:cs typeface="+mn-lt"/>
              </a:rPr>
              <a:t>purchase</a:t>
            </a:r>
            <a:r>
              <a:rPr lang="en-US" dirty="0">
                <a:latin typeface="Lucida Sans"/>
              </a:rPr>
              <a:t> a critter cabin. We are trying to attract more insects to our school garden to support bio-</a:t>
            </a:r>
            <a:r>
              <a:rPr lang="en-US" dirty="0" err="1">
                <a:latin typeface="Lucida Sans"/>
              </a:rPr>
              <a:t>divevstiy</a:t>
            </a:r>
            <a:r>
              <a:rPr lang="en-US" dirty="0">
                <a:latin typeface="Lucida Sans"/>
              </a:rPr>
              <a:t> and</a:t>
            </a:r>
          </a:p>
          <a:p>
            <a:r>
              <a:rPr lang="en-US" dirty="0">
                <a:latin typeface="Lucida Sans"/>
              </a:rPr>
              <a:t>pollination.</a:t>
            </a:r>
            <a:endParaRPr lang="en-US" dirty="0"/>
          </a:p>
        </p:txBody>
      </p:sp>
    </p:spTree>
    <p:extLst>
      <p:ext uri="{BB962C8B-B14F-4D97-AF65-F5344CB8AC3E}">
        <p14:creationId xmlns:p14="http://schemas.microsoft.com/office/powerpoint/2010/main" val="20835409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D02304-1610-A0BD-17D3-BE871C54F36F}"/>
              </a:ext>
            </a:extLst>
          </p:cNvPr>
          <p:cNvSpPr>
            <a:spLocks noGrp="1"/>
          </p:cNvSpPr>
          <p:nvPr>
            <p:ph type="title"/>
          </p:nvPr>
        </p:nvSpPr>
        <p:spPr/>
        <p:txBody>
          <a:bodyPr/>
          <a:lstStyle/>
          <a:p>
            <a:r>
              <a:rPr lang="en-US" b="1" dirty="0"/>
              <a:t>Recycled Seating Areas.</a:t>
            </a:r>
          </a:p>
        </p:txBody>
      </p:sp>
      <p:pic>
        <p:nvPicPr>
          <p:cNvPr id="5" name="Content Placeholder 4" descr="A blue picnic table and benches">
            <a:extLst>
              <a:ext uri="{FF2B5EF4-FFF2-40B4-BE49-F238E27FC236}">
                <a16:creationId xmlns:a16="http://schemas.microsoft.com/office/drawing/2014/main" id="{A4A69CAA-D76F-D84C-8C3C-F87743FF6AAC}"/>
              </a:ext>
            </a:extLst>
          </p:cNvPr>
          <p:cNvPicPr>
            <a:picLocks noGrp="1" noChangeAspect="1"/>
          </p:cNvPicPr>
          <p:nvPr>
            <p:ph sz="half" idx="1"/>
          </p:nvPr>
        </p:nvPicPr>
        <p:blipFill>
          <a:blip r:embed="rId2"/>
          <a:stretch>
            <a:fillRect/>
          </a:stretch>
        </p:blipFill>
        <p:spPr>
          <a:xfrm>
            <a:off x="294736" y="2345562"/>
            <a:ext cx="5966603" cy="4245994"/>
          </a:xfrm>
        </p:spPr>
      </p:pic>
      <p:sp>
        <p:nvSpPr>
          <p:cNvPr id="4" name="Content Placeholder 3">
            <a:extLst>
              <a:ext uri="{FF2B5EF4-FFF2-40B4-BE49-F238E27FC236}">
                <a16:creationId xmlns:a16="http://schemas.microsoft.com/office/drawing/2014/main" id="{56034C52-C08E-B585-AE17-F6088FD06B59}"/>
              </a:ext>
            </a:extLst>
          </p:cNvPr>
          <p:cNvSpPr>
            <a:spLocks noGrp="1"/>
          </p:cNvSpPr>
          <p:nvPr>
            <p:ph sz="half" idx="2"/>
          </p:nvPr>
        </p:nvSpPr>
        <p:spPr/>
        <p:txBody>
          <a:bodyPr vert="horz" lIns="91440" tIns="45720" rIns="91440" bIns="45720" rtlCol="0" anchor="t">
            <a:normAutofit/>
          </a:bodyPr>
          <a:lstStyle/>
          <a:p>
            <a:r>
              <a:rPr lang="en-US" dirty="0"/>
              <a:t>In our school grounds we have seating areas made out of 100% recycled plastic, as seen in the pictures.</a:t>
            </a:r>
          </a:p>
          <a:p>
            <a:pPr marL="0" indent="0">
              <a:buNone/>
            </a:pPr>
            <a:endParaRPr lang="en-US" dirty="0"/>
          </a:p>
          <a:p>
            <a:pPr marL="0" indent="0">
              <a:buNone/>
            </a:pPr>
            <a:endParaRPr lang="en-US" dirty="0"/>
          </a:p>
        </p:txBody>
      </p:sp>
      <p:pic>
        <p:nvPicPr>
          <p:cNvPr id="6" name="Picture 5" descr="A green sign with white text&#10;&#10;Description automatically generated">
            <a:extLst>
              <a:ext uri="{FF2B5EF4-FFF2-40B4-BE49-F238E27FC236}">
                <a16:creationId xmlns:a16="http://schemas.microsoft.com/office/drawing/2014/main" id="{F3DC4CDC-D2BD-ECD5-2784-75558F1E3FD1}"/>
              </a:ext>
            </a:extLst>
          </p:cNvPr>
          <p:cNvPicPr>
            <a:picLocks noChangeAspect="1"/>
          </p:cNvPicPr>
          <p:nvPr/>
        </p:nvPicPr>
        <p:blipFill>
          <a:blip r:embed="rId3"/>
          <a:stretch>
            <a:fillRect/>
          </a:stretch>
        </p:blipFill>
        <p:spPr>
          <a:xfrm>
            <a:off x="7017588" y="3757703"/>
            <a:ext cx="4482860" cy="2821916"/>
          </a:xfrm>
          <a:prstGeom prst="rect">
            <a:avLst/>
          </a:prstGeom>
        </p:spPr>
      </p:pic>
      <mc:AlternateContent xmlns:mc="http://schemas.openxmlformats.org/markup-compatibility/2006" xmlns:p14="http://schemas.microsoft.com/office/powerpoint/2010/main">
        <mc:Choice Requires="p14">
          <p:contentPart p14:bwMode="auto" r:id="rId4">
            <p14:nvContentPartPr>
              <p14:cNvPr id="17" name="Ink 16">
                <a:extLst>
                  <a:ext uri="{FF2B5EF4-FFF2-40B4-BE49-F238E27FC236}">
                    <a16:creationId xmlns:a16="http://schemas.microsoft.com/office/drawing/2014/main" id="{6811449D-84B0-2F35-7341-ED8EEEF4FDCA}"/>
                  </a:ext>
                </a:extLst>
              </p14:cNvPr>
              <p14:cNvContentPartPr/>
              <p14:nvPr/>
            </p14:nvContentPartPr>
            <p14:xfrm>
              <a:off x="5562764" y="2423683"/>
              <a:ext cx="15247" cy="15247"/>
            </p14:xfrm>
          </p:contentPart>
        </mc:Choice>
        <mc:Fallback xmlns="">
          <p:pic>
            <p:nvPicPr>
              <p:cNvPr id="17" name="Ink 16">
                <a:extLst>
                  <a:ext uri="{FF2B5EF4-FFF2-40B4-BE49-F238E27FC236}">
                    <a16:creationId xmlns:a16="http://schemas.microsoft.com/office/drawing/2014/main" id="{6811449D-84B0-2F35-7341-ED8EEEF4FDCA}"/>
                  </a:ext>
                </a:extLst>
              </p:cNvPr>
              <p:cNvPicPr/>
              <p:nvPr/>
            </p:nvPicPr>
            <p:blipFill>
              <a:blip r:embed="rId6"/>
              <a:stretch>
                <a:fillRect/>
              </a:stretch>
            </p:blipFill>
            <p:spPr>
              <a:xfrm>
                <a:off x="4815661" y="1661333"/>
                <a:ext cx="1524700" cy="1524700"/>
              </a:xfrm>
              <a:prstGeom prst="rect">
                <a:avLst/>
              </a:prstGeom>
            </p:spPr>
          </p:pic>
        </mc:Fallback>
      </mc:AlternateContent>
    </p:spTree>
    <p:extLst>
      <p:ext uri="{BB962C8B-B14F-4D97-AF65-F5344CB8AC3E}">
        <p14:creationId xmlns:p14="http://schemas.microsoft.com/office/powerpoint/2010/main" val="33021533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0BE950-0D9E-0073-0177-FA90087E0A13}"/>
              </a:ext>
            </a:extLst>
          </p:cNvPr>
          <p:cNvSpPr>
            <a:spLocks noGrp="1"/>
          </p:cNvSpPr>
          <p:nvPr>
            <p:ph type="title"/>
          </p:nvPr>
        </p:nvSpPr>
        <p:spPr/>
        <p:txBody>
          <a:bodyPr>
            <a:normAutofit/>
          </a:bodyPr>
          <a:lstStyle/>
          <a:p>
            <a:r>
              <a:rPr lang="en-US" b="1" dirty="0">
                <a:solidFill>
                  <a:srgbClr val="FF0000"/>
                </a:solidFill>
              </a:rPr>
              <a:t>Swap Shop          </a:t>
            </a:r>
            <a:r>
              <a:rPr lang="en-US" b="1" dirty="0">
                <a:solidFill>
                  <a:srgbClr val="FF0000"/>
                </a:solidFill>
                <a:ea typeface="+mj-lt"/>
                <a:cs typeface="+mj-lt"/>
              </a:rPr>
              <a:t>                            </a:t>
            </a:r>
            <a:r>
              <a:rPr lang="en-US" b="1" dirty="0" err="1">
                <a:solidFill>
                  <a:srgbClr val="FF0000"/>
                </a:solidFill>
                <a:ea typeface="+mj-lt"/>
                <a:cs typeface="+mj-lt"/>
              </a:rPr>
              <a:t>Siop</a:t>
            </a:r>
            <a:r>
              <a:rPr lang="en-US" b="1" dirty="0">
                <a:solidFill>
                  <a:srgbClr val="FF0000"/>
                </a:solidFill>
                <a:ea typeface="+mj-lt"/>
                <a:cs typeface="+mj-lt"/>
              </a:rPr>
              <a:t> </a:t>
            </a:r>
            <a:r>
              <a:rPr lang="en-US" b="1" dirty="0" err="1">
                <a:solidFill>
                  <a:srgbClr val="FF0000"/>
                </a:solidFill>
                <a:ea typeface="+mj-lt"/>
                <a:cs typeface="+mj-lt"/>
              </a:rPr>
              <a:t>Cyfnewid</a:t>
            </a:r>
            <a:endParaRPr lang="en-US" b="1" dirty="0">
              <a:solidFill>
                <a:srgbClr val="FF0000"/>
              </a:solidFill>
            </a:endParaRPr>
          </a:p>
        </p:txBody>
      </p:sp>
      <p:sp>
        <p:nvSpPr>
          <p:cNvPr id="3" name="Content Placeholder 2">
            <a:extLst>
              <a:ext uri="{FF2B5EF4-FFF2-40B4-BE49-F238E27FC236}">
                <a16:creationId xmlns:a16="http://schemas.microsoft.com/office/drawing/2014/main" id="{5115C7C8-31FC-FE9F-4623-895ADD249306}"/>
              </a:ext>
            </a:extLst>
          </p:cNvPr>
          <p:cNvSpPr>
            <a:spLocks noGrp="1"/>
          </p:cNvSpPr>
          <p:nvPr>
            <p:ph sz="half" idx="1"/>
          </p:nvPr>
        </p:nvSpPr>
        <p:spPr>
          <a:xfrm>
            <a:off x="61822" y="1782493"/>
            <a:ext cx="3801374" cy="4509488"/>
          </a:xfrm>
        </p:spPr>
        <p:txBody>
          <a:bodyPr vert="horz" lIns="91440" tIns="45720" rIns="91440" bIns="45720" rtlCol="0" anchor="t">
            <a:noAutofit/>
          </a:bodyPr>
          <a:lstStyle/>
          <a:p>
            <a:pPr marL="0" indent="0">
              <a:buNone/>
            </a:pPr>
            <a:r>
              <a:rPr lang="en-US" sz="3200" b="1" dirty="0"/>
              <a:t>Dressing up clothes were donated to Cila by parents, We decided to offer the clothes to school pupils which encouraged them to recycle and re-use.</a:t>
            </a:r>
            <a:endParaRPr lang="en-US"/>
          </a:p>
        </p:txBody>
      </p:sp>
      <p:pic>
        <p:nvPicPr>
          <p:cNvPr id="6" name="Picture 5" descr="Clothes on a bench">
            <a:extLst>
              <a:ext uri="{FF2B5EF4-FFF2-40B4-BE49-F238E27FC236}">
                <a16:creationId xmlns:a16="http://schemas.microsoft.com/office/drawing/2014/main" id="{877223DF-70EA-59C0-4D49-4B63552FB16F}"/>
              </a:ext>
            </a:extLst>
          </p:cNvPr>
          <p:cNvPicPr>
            <a:picLocks noChangeAspect="1"/>
          </p:cNvPicPr>
          <p:nvPr/>
        </p:nvPicPr>
        <p:blipFill>
          <a:blip r:embed="rId2"/>
          <a:stretch>
            <a:fillRect/>
          </a:stretch>
        </p:blipFill>
        <p:spPr>
          <a:xfrm>
            <a:off x="3867058" y="2758565"/>
            <a:ext cx="3753390" cy="2721095"/>
          </a:xfrm>
          <a:prstGeom prst="rect">
            <a:avLst/>
          </a:prstGeom>
        </p:spPr>
      </p:pic>
      <p:pic>
        <p:nvPicPr>
          <p:cNvPr id="7" name="Picture 6" descr="A group of children standing around a table with clothes&#10;&#10;Description automatically generated">
            <a:extLst>
              <a:ext uri="{FF2B5EF4-FFF2-40B4-BE49-F238E27FC236}">
                <a16:creationId xmlns:a16="http://schemas.microsoft.com/office/drawing/2014/main" id="{E6C46BDA-83E1-FC33-38A6-EC8487898ECF}"/>
              </a:ext>
            </a:extLst>
          </p:cNvPr>
          <p:cNvPicPr>
            <a:picLocks noChangeAspect="1"/>
          </p:cNvPicPr>
          <p:nvPr/>
        </p:nvPicPr>
        <p:blipFill>
          <a:blip r:embed="rId3"/>
          <a:stretch>
            <a:fillRect/>
          </a:stretch>
        </p:blipFill>
        <p:spPr>
          <a:xfrm>
            <a:off x="7738793" y="1710097"/>
            <a:ext cx="3471772" cy="4516108"/>
          </a:xfrm>
          <a:prstGeom prst="rect">
            <a:avLst/>
          </a:prstGeom>
        </p:spPr>
      </p:pic>
    </p:spTree>
    <p:extLst>
      <p:ext uri="{BB962C8B-B14F-4D97-AF65-F5344CB8AC3E}">
        <p14:creationId xmlns:p14="http://schemas.microsoft.com/office/powerpoint/2010/main" val="8739288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group of people standing next to bags of food&#10;&#10;Description automatically generated">
            <a:extLst>
              <a:ext uri="{FF2B5EF4-FFF2-40B4-BE49-F238E27FC236}">
                <a16:creationId xmlns:a16="http://schemas.microsoft.com/office/drawing/2014/main" id="{103197A1-4F9F-B2C0-D82C-79BEBB6C8AD6}"/>
              </a:ext>
            </a:extLst>
          </p:cNvPr>
          <p:cNvPicPr>
            <a:picLocks noChangeAspect="1"/>
          </p:cNvPicPr>
          <p:nvPr/>
        </p:nvPicPr>
        <p:blipFill>
          <a:blip r:embed="rId2"/>
          <a:stretch>
            <a:fillRect/>
          </a:stretch>
        </p:blipFill>
        <p:spPr>
          <a:xfrm>
            <a:off x="634361" y="1164027"/>
            <a:ext cx="4798084" cy="4845887"/>
          </a:xfrm>
          <a:prstGeom prst="rect">
            <a:avLst/>
          </a:prstGeom>
        </p:spPr>
      </p:pic>
      <p:pic>
        <p:nvPicPr>
          <p:cNvPr id="4" name="Picture 3" descr="A group of children in a room&#10;&#10;Description automatically generated">
            <a:extLst>
              <a:ext uri="{FF2B5EF4-FFF2-40B4-BE49-F238E27FC236}">
                <a16:creationId xmlns:a16="http://schemas.microsoft.com/office/drawing/2014/main" id="{BE392262-2AE6-F312-64F6-D57987246B50}"/>
              </a:ext>
            </a:extLst>
          </p:cNvPr>
          <p:cNvPicPr>
            <a:picLocks noChangeAspect="1"/>
          </p:cNvPicPr>
          <p:nvPr/>
        </p:nvPicPr>
        <p:blipFill>
          <a:blip r:embed="rId3"/>
          <a:stretch>
            <a:fillRect/>
          </a:stretch>
        </p:blipFill>
        <p:spPr>
          <a:xfrm>
            <a:off x="6327485" y="2158450"/>
            <a:ext cx="5321778" cy="3973362"/>
          </a:xfrm>
          <a:prstGeom prst="rect">
            <a:avLst/>
          </a:prstGeom>
        </p:spPr>
      </p:pic>
      <p:sp>
        <p:nvSpPr>
          <p:cNvPr id="5" name="TextBox 4">
            <a:extLst>
              <a:ext uri="{FF2B5EF4-FFF2-40B4-BE49-F238E27FC236}">
                <a16:creationId xmlns:a16="http://schemas.microsoft.com/office/drawing/2014/main" id="{4F8FA6AC-AD2E-C2F0-AC95-65599E52EB30}"/>
              </a:ext>
            </a:extLst>
          </p:cNvPr>
          <p:cNvSpPr txBox="1"/>
          <p:nvPr/>
        </p:nvSpPr>
        <p:spPr>
          <a:xfrm>
            <a:off x="800400" y="456949"/>
            <a:ext cx="3731788"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600" dirty="0"/>
              <a:t>Rags to riches...</a:t>
            </a:r>
          </a:p>
        </p:txBody>
      </p:sp>
      <p:sp>
        <p:nvSpPr>
          <p:cNvPr id="6" name="TextBox 5">
            <a:extLst>
              <a:ext uri="{FF2B5EF4-FFF2-40B4-BE49-F238E27FC236}">
                <a16:creationId xmlns:a16="http://schemas.microsoft.com/office/drawing/2014/main" id="{F024A0D4-0F7F-018E-BA5A-517721593B1D}"/>
              </a:ext>
            </a:extLst>
          </p:cNvPr>
          <p:cNvSpPr txBox="1"/>
          <p:nvPr/>
        </p:nvSpPr>
        <p:spPr>
          <a:xfrm>
            <a:off x="6812121" y="733934"/>
            <a:ext cx="3993369" cy="138499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dirty="0"/>
              <a:t>We designed  Christmas jumpers out of recycled clothes.</a:t>
            </a:r>
          </a:p>
        </p:txBody>
      </p:sp>
    </p:spTree>
    <p:extLst>
      <p:ext uri="{BB962C8B-B14F-4D97-AF65-F5344CB8AC3E}">
        <p14:creationId xmlns:p14="http://schemas.microsoft.com/office/powerpoint/2010/main" val="33001733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F1B6F4-A7A7-2E86-B0B0-042C6ABDA0D8}"/>
              </a:ext>
            </a:extLst>
          </p:cNvPr>
          <p:cNvSpPr>
            <a:spLocks noGrp="1"/>
          </p:cNvSpPr>
          <p:nvPr>
            <p:ph type="title" idx="4294967295"/>
          </p:nvPr>
        </p:nvSpPr>
        <p:spPr>
          <a:xfrm>
            <a:off x="2078038" y="265113"/>
            <a:ext cx="10113962" cy="1397000"/>
          </a:xfrm>
        </p:spPr>
        <p:txBody>
          <a:bodyPr>
            <a:normAutofit fontScale="90000"/>
          </a:bodyPr>
          <a:lstStyle/>
          <a:p>
            <a:r>
              <a:rPr lang="en-US" sz="7200" dirty="0">
                <a:solidFill>
                  <a:srgbClr val="FF0000"/>
                </a:solidFill>
              </a:rPr>
              <a:t>Health</a:t>
            </a:r>
            <a:r>
              <a:rPr lang="en-US" sz="7200" dirty="0"/>
              <a:t> </a:t>
            </a:r>
            <a:r>
              <a:rPr lang="en-US" sz="7200" dirty="0">
                <a:solidFill>
                  <a:srgbClr val="FF0000"/>
                </a:solidFill>
              </a:rPr>
              <a:t>and</a:t>
            </a:r>
            <a:r>
              <a:rPr lang="en-US" sz="7200" dirty="0"/>
              <a:t> </a:t>
            </a:r>
            <a:r>
              <a:rPr lang="en-US" sz="7200" dirty="0">
                <a:solidFill>
                  <a:srgbClr val="FF0000"/>
                </a:solidFill>
              </a:rPr>
              <a:t>Wellbeing</a:t>
            </a:r>
            <a:br>
              <a:rPr lang="en-US" sz="7200" dirty="0">
                <a:solidFill>
                  <a:srgbClr val="FF0000"/>
                </a:solidFill>
              </a:rPr>
            </a:br>
            <a:r>
              <a:rPr lang="en-US" sz="7200" dirty="0">
                <a:solidFill>
                  <a:srgbClr val="FF0000"/>
                </a:solidFill>
              </a:rPr>
              <a:t>Iechyd a Lles</a:t>
            </a:r>
          </a:p>
        </p:txBody>
      </p:sp>
      <p:pic>
        <p:nvPicPr>
          <p:cNvPr id="5" name="Content Placeholder 4" descr="A collage of a person in a bathroom&#10;&#10;Description automatically generated">
            <a:extLst>
              <a:ext uri="{FF2B5EF4-FFF2-40B4-BE49-F238E27FC236}">
                <a16:creationId xmlns:a16="http://schemas.microsoft.com/office/drawing/2014/main" id="{D4238A2C-1C38-572D-1EE8-FBD74B88CEFF}"/>
              </a:ext>
            </a:extLst>
          </p:cNvPr>
          <p:cNvPicPr>
            <a:picLocks noGrp="1" noChangeAspect="1"/>
          </p:cNvPicPr>
          <p:nvPr>
            <p:ph sz="half" idx="4294967295"/>
          </p:nvPr>
        </p:nvPicPr>
        <p:blipFill>
          <a:blip r:embed="rId2"/>
          <a:stretch>
            <a:fillRect/>
          </a:stretch>
        </p:blipFill>
        <p:spPr>
          <a:xfrm>
            <a:off x="108086" y="3173639"/>
            <a:ext cx="2233701" cy="3050155"/>
          </a:xfrm>
        </p:spPr>
      </p:pic>
      <p:pic>
        <p:nvPicPr>
          <p:cNvPr id="6" name="Content Placeholder 5" descr="A collage of pictures of people&#10;&#10;Description automatically generated">
            <a:extLst>
              <a:ext uri="{FF2B5EF4-FFF2-40B4-BE49-F238E27FC236}">
                <a16:creationId xmlns:a16="http://schemas.microsoft.com/office/drawing/2014/main" id="{A9E822E0-63D2-C6FF-9467-F6E7AFCCAAAE}"/>
              </a:ext>
            </a:extLst>
          </p:cNvPr>
          <p:cNvPicPr>
            <a:picLocks noGrp="1" noChangeAspect="1"/>
          </p:cNvPicPr>
          <p:nvPr>
            <p:ph sz="half" idx="4294967295"/>
          </p:nvPr>
        </p:nvPicPr>
        <p:blipFill>
          <a:blip r:embed="rId3"/>
          <a:stretch>
            <a:fillRect/>
          </a:stretch>
        </p:blipFill>
        <p:spPr>
          <a:xfrm>
            <a:off x="8754314" y="1536776"/>
            <a:ext cx="3322786" cy="4814437"/>
          </a:xfrm>
        </p:spPr>
      </p:pic>
      <p:sp>
        <p:nvSpPr>
          <p:cNvPr id="7" name="TextBox 6">
            <a:extLst>
              <a:ext uri="{FF2B5EF4-FFF2-40B4-BE49-F238E27FC236}">
                <a16:creationId xmlns:a16="http://schemas.microsoft.com/office/drawing/2014/main" id="{BD2EB452-D57E-F22D-630E-9B828AA0BE73}"/>
              </a:ext>
            </a:extLst>
          </p:cNvPr>
          <p:cNvSpPr txBox="1"/>
          <p:nvPr/>
        </p:nvSpPr>
        <p:spPr>
          <a:xfrm>
            <a:off x="2340313" y="2155011"/>
            <a:ext cx="5463929" cy="203132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We had a children's mental health focus week </a:t>
            </a:r>
            <a:r>
              <a:rPr lang="en-US"/>
              <a:t>–it included:</a:t>
            </a:r>
          </a:p>
          <a:p>
            <a:r>
              <a:rPr lang="en-US" dirty="0"/>
              <a:t>Outdoor time-A walk on the wild side!</a:t>
            </a:r>
          </a:p>
          <a:p>
            <a:r>
              <a:rPr lang="en-US" dirty="0"/>
              <a:t>'Choose day'-Learning new skills and mixing things up!</a:t>
            </a:r>
          </a:p>
          <a:p>
            <a:r>
              <a:rPr lang="en-US"/>
              <a:t>Pupil 2 Pupil-y6 Pupils take the lead.</a:t>
            </a:r>
          </a:p>
          <a:p>
            <a:r>
              <a:rPr lang="en-US" dirty="0"/>
              <a:t>Express Yourself Day-dressing up/I am unique</a:t>
            </a:r>
          </a:p>
        </p:txBody>
      </p:sp>
      <p:sp>
        <p:nvSpPr>
          <p:cNvPr id="8" name="TextBox 7">
            <a:extLst>
              <a:ext uri="{FF2B5EF4-FFF2-40B4-BE49-F238E27FC236}">
                <a16:creationId xmlns:a16="http://schemas.microsoft.com/office/drawing/2014/main" id="{7B8DF8FC-E82A-9A9C-B603-71DB13A1923C}"/>
              </a:ext>
            </a:extLst>
          </p:cNvPr>
          <p:cNvSpPr txBox="1"/>
          <p:nvPr/>
        </p:nvSpPr>
        <p:spPr>
          <a:xfrm>
            <a:off x="2644180" y="4659474"/>
            <a:ext cx="943329" cy="27156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10" name="TextBox 9">
            <a:extLst>
              <a:ext uri="{FF2B5EF4-FFF2-40B4-BE49-F238E27FC236}">
                <a16:creationId xmlns:a16="http://schemas.microsoft.com/office/drawing/2014/main" id="{0DAF4E30-8AAF-2DEB-7E9B-3073F33129C8}"/>
              </a:ext>
            </a:extLst>
          </p:cNvPr>
          <p:cNvSpPr txBox="1"/>
          <p:nvPr/>
        </p:nvSpPr>
        <p:spPr>
          <a:xfrm>
            <a:off x="2644011" y="4285325"/>
            <a:ext cx="1229186"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dirty="0"/>
              <a:t>Also</a:t>
            </a:r>
          </a:p>
        </p:txBody>
      </p:sp>
      <p:sp>
        <p:nvSpPr>
          <p:cNvPr id="12" name="TextBox 11">
            <a:extLst>
              <a:ext uri="{FF2B5EF4-FFF2-40B4-BE49-F238E27FC236}">
                <a16:creationId xmlns:a16="http://schemas.microsoft.com/office/drawing/2014/main" id="{64EDBAA1-2967-939F-8356-4A258154BE4D}"/>
              </a:ext>
            </a:extLst>
          </p:cNvPr>
          <p:cNvSpPr txBox="1"/>
          <p:nvPr/>
        </p:nvSpPr>
        <p:spPr>
          <a:xfrm>
            <a:off x="2486705" y="4756905"/>
            <a:ext cx="5702854" cy="230832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-We encourage pupils to bring their own water bottles to fill up at the water fountain.</a:t>
            </a:r>
            <a:endParaRPr lang="en-US"/>
          </a:p>
          <a:p>
            <a:r>
              <a:rPr lang="en-US" dirty="0"/>
              <a:t>-Billy's Bunker is a new building on the school yard  where pupils can immerse themselves in nature helping to support emotional wellbeing.</a:t>
            </a:r>
          </a:p>
          <a:p>
            <a:r>
              <a:rPr lang="en-US" dirty="0"/>
              <a:t>-Y6's worked with nursery pupils to create nature art </a:t>
            </a:r>
          </a:p>
          <a:p>
            <a:r>
              <a:rPr lang="en-US" dirty="0"/>
              <a:t>(it was amazing!)</a:t>
            </a:r>
          </a:p>
          <a:p>
            <a:pPr marL="285750" indent="-285750">
              <a:buFont typeface="Calibri"/>
              <a:buChar char="-"/>
            </a:pPr>
            <a:endParaRPr lang="en-US" dirty="0"/>
          </a:p>
        </p:txBody>
      </p:sp>
    </p:spTree>
    <p:extLst>
      <p:ext uri="{BB962C8B-B14F-4D97-AF65-F5344CB8AC3E}">
        <p14:creationId xmlns:p14="http://schemas.microsoft.com/office/powerpoint/2010/main" val="29168304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5FE81C-FB8C-5FAF-48DA-662221640352}"/>
              </a:ext>
            </a:extLst>
          </p:cNvPr>
          <p:cNvSpPr>
            <a:spLocks noGrp="1"/>
          </p:cNvSpPr>
          <p:nvPr>
            <p:ph type="title"/>
          </p:nvPr>
        </p:nvSpPr>
        <p:spPr/>
        <p:txBody>
          <a:bodyPr/>
          <a:lstStyle/>
          <a:p>
            <a:r>
              <a:rPr lang="en-US" dirty="0">
                <a:solidFill>
                  <a:srgbClr val="FF0000"/>
                </a:solidFill>
              </a:rPr>
              <a:t>Waste</a:t>
            </a:r>
            <a:r>
              <a:rPr lang="en-US" dirty="0"/>
              <a:t> </a:t>
            </a:r>
            <a:r>
              <a:rPr lang="en-US" dirty="0" err="1">
                <a:solidFill>
                  <a:srgbClr val="FF0000"/>
                </a:solidFill>
              </a:rPr>
              <a:t>Minimisation</a:t>
            </a:r>
            <a:br>
              <a:rPr lang="en-US" dirty="0"/>
            </a:br>
            <a:r>
              <a:rPr lang="en-US" dirty="0" err="1">
                <a:solidFill>
                  <a:srgbClr val="FF0000"/>
                </a:solidFill>
              </a:rPr>
              <a:t>Lleihau</a:t>
            </a:r>
            <a:r>
              <a:rPr lang="en-US" dirty="0"/>
              <a:t> </a:t>
            </a:r>
            <a:r>
              <a:rPr lang="en-US" dirty="0" err="1">
                <a:solidFill>
                  <a:srgbClr val="FF0000"/>
                </a:solidFill>
              </a:rPr>
              <a:t>Gwastraff</a:t>
            </a:r>
            <a:endParaRPr lang="en-US" dirty="0" err="1"/>
          </a:p>
        </p:txBody>
      </p:sp>
      <p:sp>
        <p:nvSpPr>
          <p:cNvPr id="3" name="Content Placeholder 2">
            <a:extLst>
              <a:ext uri="{FF2B5EF4-FFF2-40B4-BE49-F238E27FC236}">
                <a16:creationId xmlns:a16="http://schemas.microsoft.com/office/drawing/2014/main" id="{6170067F-D14A-FDF7-AD5E-2D97FFA33CD8}"/>
              </a:ext>
            </a:extLst>
          </p:cNvPr>
          <p:cNvSpPr>
            <a:spLocks noGrp="1"/>
          </p:cNvSpPr>
          <p:nvPr>
            <p:ph sz="half" idx="1"/>
          </p:nvPr>
        </p:nvSpPr>
        <p:spPr/>
        <p:txBody>
          <a:bodyPr vert="horz" lIns="91440" tIns="45720" rIns="91440" bIns="45720" rtlCol="0" anchor="t">
            <a:normAutofit fontScale="92500" lnSpcReduction="10000"/>
          </a:bodyPr>
          <a:lstStyle/>
          <a:p>
            <a:pPr>
              <a:buFont typeface="Calibri" panose="020B0604020202020204" pitchFamily="34" charset="0"/>
              <a:buChar char="-"/>
            </a:pPr>
            <a:r>
              <a:rPr lang="en-US" dirty="0"/>
              <a:t>We use refills of stick glue to reuse the original containers.</a:t>
            </a:r>
            <a:endParaRPr lang="en-US"/>
          </a:p>
          <a:p>
            <a:pPr>
              <a:buFont typeface="Calibri" panose="020B0604020202020204" pitchFamily="34" charset="0"/>
              <a:buChar char="-"/>
            </a:pPr>
            <a:r>
              <a:rPr lang="en-US" dirty="0"/>
              <a:t>We reuse our display/backing paper and only replace when absolutely necessary.</a:t>
            </a:r>
          </a:p>
          <a:p>
            <a:pPr>
              <a:buFont typeface="Calibri" panose="020B0604020202020204" pitchFamily="34" charset="0"/>
              <a:buChar char="-"/>
            </a:pPr>
            <a:r>
              <a:rPr lang="en-US" dirty="0"/>
              <a:t>Paperless school Newsletters to parents (website). We have saved 15,228 pieces of paper since March 2020!</a:t>
            </a:r>
          </a:p>
          <a:p>
            <a:pPr>
              <a:buFont typeface="Calibri" panose="020B0604020202020204" pitchFamily="34" charset="0"/>
              <a:buChar char="-"/>
            </a:pPr>
            <a:r>
              <a:rPr lang="en-US" dirty="0"/>
              <a:t>We order paper products that use recycled paper whenever possible.</a:t>
            </a:r>
          </a:p>
          <a:p>
            <a:pPr marL="457200" indent="-457200">
              <a:buFont typeface="Calibri" panose="020B0604020202020204" pitchFamily="34" charset="0"/>
              <a:buChar char="-"/>
            </a:pPr>
            <a:endParaRPr lang="en-US" dirty="0"/>
          </a:p>
          <a:p>
            <a:pPr marL="0" indent="0">
              <a:buNone/>
            </a:pPr>
            <a:endParaRPr lang="en-US" dirty="0"/>
          </a:p>
          <a:p>
            <a:pPr marL="0" indent="0">
              <a:buNone/>
            </a:pPr>
            <a:endParaRPr lang="en-US" dirty="0"/>
          </a:p>
        </p:txBody>
      </p:sp>
      <p:pic>
        <p:nvPicPr>
          <p:cNvPr id="5" name="Content Placeholder 4" descr="A stick with a label on it&#10;&#10;Description automatically generated">
            <a:extLst>
              <a:ext uri="{FF2B5EF4-FFF2-40B4-BE49-F238E27FC236}">
                <a16:creationId xmlns:a16="http://schemas.microsoft.com/office/drawing/2014/main" id="{0F50116F-3C82-D956-9682-4465F2012253}"/>
              </a:ext>
            </a:extLst>
          </p:cNvPr>
          <p:cNvPicPr>
            <a:picLocks noGrp="1" noChangeAspect="1"/>
          </p:cNvPicPr>
          <p:nvPr>
            <p:ph sz="half" idx="2"/>
          </p:nvPr>
        </p:nvPicPr>
        <p:blipFill>
          <a:blip r:embed="rId2"/>
          <a:stretch>
            <a:fillRect/>
          </a:stretch>
        </p:blipFill>
        <p:spPr>
          <a:xfrm>
            <a:off x="6310582" y="1302934"/>
            <a:ext cx="5681212" cy="4260909"/>
          </a:xfrm>
        </p:spPr>
      </p:pic>
    </p:spTree>
    <p:extLst>
      <p:ext uri="{BB962C8B-B14F-4D97-AF65-F5344CB8AC3E}">
        <p14:creationId xmlns:p14="http://schemas.microsoft.com/office/powerpoint/2010/main" val="16891461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014575-684F-CBC7-AAF3-490E0C19F6E5}"/>
              </a:ext>
            </a:extLst>
          </p:cNvPr>
          <p:cNvSpPr>
            <a:spLocks noGrp="1"/>
          </p:cNvSpPr>
          <p:nvPr>
            <p:ph type="title"/>
          </p:nvPr>
        </p:nvSpPr>
        <p:spPr/>
        <p:txBody>
          <a:bodyPr/>
          <a:lstStyle/>
          <a:p>
            <a:r>
              <a:rPr lang="en-US" dirty="0">
                <a:solidFill>
                  <a:srgbClr val="FF0000"/>
                </a:solidFill>
              </a:rPr>
              <a:t>Energy</a:t>
            </a:r>
            <a:br>
              <a:rPr lang="en-US" dirty="0">
                <a:solidFill>
                  <a:srgbClr val="FF0000"/>
                </a:solidFill>
              </a:rPr>
            </a:br>
            <a:r>
              <a:rPr lang="en-US" dirty="0" err="1">
                <a:solidFill>
                  <a:srgbClr val="FF0000"/>
                </a:solidFill>
              </a:rPr>
              <a:t>Egni</a:t>
            </a:r>
          </a:p>
        </p:txBody>
      </p:sp>
      <p:sp>
        <p:nvSpPr>
          <p:cNvPr id="3" name="Content Placeholder 2">
            <a:extLst>
              <a:ext uri="{FF2B5EF4-FFF2-40B4-BE49-F238E27FC236}">
                <a16:creationId xmlns:a16="http://schemas.microsoft.com/office/drawing/2014/main" id="{14B74B3A-47AB-EEC2-19DF-E8BD992E83C4}"/>
              </a:ext>
            </a:extLst>
          </p:cNvPr>
          <p:cNvSpPr>
            <a:spLocks noGrp="1"/>
          </p:cNvSpPr>
          <p:nvPr>
            <p:ph sz="half" idx="1"/>
          </p:nvPr>
        </p:nvSpPr>
        <p:spPr/>
        <p:txBody>
          <a:bodyPr vert="horz" lIns="91440" tIns="45720" rIns="91440" bIns="45720" rtlCol="0" anchor="t">
            <a:normAutofit fontScale="92500"/>
          </a:bodyPr>
          <a:lstStyle/>
          <a:p>
            <a:r>
              <a:rPr lang="en-US" dirty="0"/>
              <a:t>80% of the schools lighting has been replaced with LED lighting-using 90% less energy than conventional halogen lights.</a:t>
            </a:r>
          </a:p>
          <a:p>
            <a:r>
              <a:rPr lang="en-US" dirty="0"/>
              <a:t>Look at the graph in our portfolio comparing Energy Sparks usage!</a:t>
            </a:r>
          </a:p>
          <a:p>
            <a:pPr marL="0" indent="0">
              <a:buNone/>
            </a:pPr>
            <a:r>
              <a:rPr lang="en-US" dirty="0"/>
              <a:t>    We are doing so well!</a:t>
            </a:r>
          </a:p>
          <a:p>
            <a:r>
              <a:rPr lang="en-US" dirty="0"/>
              <a:t>We are now using Sigma Energy and we are going to monitor our gas and electricity usage.</a:t>
            </a:r>
          </a:p>
        </p:txBody>
      </p:sp>
      <p:pic>
        <p:nvPicPr>
          <p:cNvPr id="5" name="Content Placeholder 4" descr="A white board with writing on it&#10;&#10;Description automatically generated">
            <a:extLst>
              <a:ext uri="{FF2B5EF4-FFF2-40B4-BE49-F238E27FC236}">
                <a16:creationId xmlns:a16="http://schemas.microsoft.com/office/drawing/2014/main" id="{ECD1545B-0410-06D1-A0A3-9744232665D5}"/>
              </a:ext>
            </a:extLst>
          </p:cNvPr>
          <p:cNvPicPr>
            <a:picLocks noGrp="1" noChangeAspect="1"/>
          </p:cNvPicPr>
          <p:nvPr>
            <p:ph sz="half" idx="2"/>
          </p:nvPr>
        </p:nvPicPr>
        <p:blipFill>
          <a:blip r:embed="rId2"/>
          <a:stretch>
            <a:fillRect/>
          </a:stretch>
        </p:blipFill>
        <p:spPr>
          <a:xfrm>
            <a:off x="6999168" y="830009"/>
            <a:ext cx="4692229" cy="5666835"/>
          </a:xfrm>
        </p:spPr>
      </p:pic>
    </p:spTree>
    <p:extLst>
      <p:ext uri="{BB962C8B-B14F-4D97-AF65-F5344CB8AC3E}">
        <p14:creationId xmlns:p14="http://schemas.microsoft.com/office/powerpoint/2010/main" val="194117033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5AC9E59-44EF-9FD6-175D-29B3F7BD88A7}"/>
              </a:ext>
            </a:extLst>
          </p:cNvPr>
          <p:cNvSpPr txBox="1"/>
          <p:nvPr/>
        </p:nvSpPr>
        <p:spPr>
          <a:xfrm>
            <a:off x="2439602" y="224208"/>
            <a:ext cx="5609506" cy="249299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4800" dirty="0">
                <a:solidFill>
                  <a:srgbClr val="159E6E"/>
                </a:solidFill>
              </a:rPr>
              <a:t>Thank</a:t>
            </a:r>
            <a:r>
              <a:rPr lang="en-US" sz="5400" dirty="0">
                <a:solidFill>
                  <a:srgbClr val="159E6E"/>
                </a:solidFill>
              </a:rPr>
              <a:t> </a:t>
            </a:r>
            <a:r>
              <a:rPr lang="en-US" sz="4800" dirty="0">
                <a:solidFill>
                  <a:srgbClr val="159E6E"/>
                </a:solidFill>
              </a:rPr>
              <a:t>you</a:t>
            </a:r>
            <a:r>
              <a:rPr lang="en-US" sz="5400" dirty="0">
                <a:solidFill>
                  <a:srgbClr val="159E6E"/>
                </a:solidFill>
              </a:rPr>
              <a:t> </a:t>
            </a:r>
            <a:r>
              <a:rPr lang="en-US" sz="4800" dirty="0">
                <a:solidFill>
                  <a:srgbClr val="159E6E"/>
                </a:solidFill>
              </a:rPr>
              <a:t>for</a:t>
            </a:r>
            <a:r>
              <a:rPr lang="en-US" sz="5400" dirty="0">
                <a:solidFill>
                  <a:srgbClr val="159E6E"/>
                </a:solidFill>
              </a:rPr>
              <a:t> </a:t>
            </a:r>
            <a:r>
              <a:rPr lang="en-US" sz="4800" dirty="0">
                <a:solidFill>
                  <a:srgbClr val="159E6E"/>
                </a:solidFill>
              </a:rPr>
              <a:t>listening!</a:t>
            </a:r>
          </a:p>
          <a:p>
            <a:r>
              <a:rPr lang="en-US" sz="4800" dirty="0" err="1">
                <a:solidFill>
                  <a:srgbClr val="159E6E"/>
                </a:solidFill>
              </a:rPr>
              <a:t>Diolch</a:t>
            </a:r>
            <a:r>
              <a:rPr lang="en-US" sz="5400" dirty="0">
                <a:solidFill>
                  <a:srgbClr val="159E6E"/>
                </a:solidFill>
              </a:rPr>
              <a:t> </a:t>
            </a:r>
            <a:r>
              <a:rPr lang="en-US" sz="4800" dirty="0" err="1">
                <a:solidFill>
                  <a:srgbClr val="159E6E"/>
                </a:solidFill>
              </a:rPr>
              <a:t>yn</a:t>
            </a:r>
            <a:r>
              <a:rPr lang="en-US" sz="5400" dirty="0">
                <a:solidFill>
                  <a:srgbClr val="159E6E"/>
                </a:solidFill>
              </a:rPr>
              <a:t> </a:t>
            </a:r>
            <a:r>
              <a:rPr lang="en-US" sz="4800" dirty="0" err="1">
                <a:solidFill>
                  <a:srgbClr val="159E6E"/>
                </a:solidFill>
              </a:rPr>
              <a:t>gwrando</a:t>
            </a:r>
            <a:r>
              <a:rPr lang="en-US" sz="4800" dirty="0">
                <a:solidFill>
                  <a:srgbClr val="159E6E"/>
                </a:solidFill>
              </a:rPr>
              <a:t>!</a:t>
            </a:r>
          </a:p>
        </p:txBody>
      </p:sp>
      <p:pic>
        <p:nvPicPr>
          <p:cNvPr id="6" name="Picture 5" descr="A birdhouse on a brick wall&#10;&#10;Description automatically generated">
            <a:extLst>
              <a:ext uri="{FF2B5EF4-FFF2-40B4-BE49-F238E27FC236}">
                <a16:creationId xmlns:a16="http://schemas.microsoft.com/office/drawing/2014/main" id="{EC3C0BE4-3FFD-0BD7-0F7E-D951975BEAE8}"/>
              </a:ext>
            </a:extLst>
          </p:cNvPr>
          <p:cNvPicPr>
            <a:picLocks noChangeAspect="1"/>
          </p:cNvPicPr>
          <p:nvPr/>
        </p:nvPicPr>
        <p:blipFill>
          <a:blip r:embed="rId2"/>
          <a:stretch>
            <a:fillRect/>
          </a:stretch>
        </p:blipFill>
        <p:spPr>
          <a:xfrm>
            <a:off x="6412" y="3303095"/>
            <a:ext cx="2712289" cy="3554084"/>
          </a:xfrm>
          <a:prstGeom prst="rect">
            <a:avLst/>
          </a:prstGeom>
        </p:spPr>
      </p:pic>
      <p:pic>
        <p:nvPicPr>
          <p:cNvPr id="7" name="Picture 6" descr="A red and grey building with white doors&#10;&#10;Description automatically generated">
            <a:extLst>
              <a:ext uri="{FF2B5EF4-FFF2-40B4-BE49-F238E27FC236}">
                <a16:creationId xmlns:a16="http://schemas.microsoft.com/office/drawing/2014/main" id="{E941236F-04C0-1B92-EAFB-7612C40F1CAD}"/>
              </a:ext>
            </a:extLst>
          </p:cNvPr>
          <p:cNvPicPr>
            <a:picLocks noChangeAspect="1"/>
          </p:cNvPicPr>
          <p:nvPr/>
        </p:nvPicPr>
        <p:blipFill>
          <a:blip r:embed="rId3"/>
          <a:stretch>
            <a:fillRect/>
          </a:stretch>
        </p:blipFill>
        <p:spPr>
          <a:xfrm>
            <a:off x="7846780" y="294514"/>
            <a:ext cx="4091797" cy="3065253"/>
          </a:xfrm>
          <a:prstGeom prst="rect">
            <a:avLst/>
          </a:prstGeom>
        </p:spPr>
      </p:pic>
      <p:pic>
        <p:nvPicPr>
          <p:cNvPr id="8" name="Picture 7" descr="A bat box on a brick wall&#10;&#10;Description automatically generated">
            <a:extLst>
              <a:ext uri="{FF2B5EF4-FFF2-40B4-BE49-F238E27FC236}">
                <a16:creationId xmlns:a16="http://schemas.microsoft.com/office/drawing/2014/main" id="{5F62C62F-8484-A5FE-EBC4-E6F34D24DC4F}"/>
              </a:ext>
            </a:extLst>
          </p:cNvPr>
          <p:cNvPicPr>
            <a:picLocks noChangeAspect="1"/>
          </p:cNvPicPr>
          <p:nvPr/>
        </p:nvPicPr>
        <p:blipFill>
          <a:blip r:embed="rId4"/>
          <a:stretch>
            <a:fillRect/>
          </a:stretch>
        </p:blipFill>
        <p:spPr>
          <a:xfrm>
            <a:off x="233809" y="94633"/>
            <a:ext cx="2151572" cy="2907102"/>
          </a:xfrm>
          <a:prstGeom prst="rect">
            <a:avLst/>
          </a:prstGeom>
        </p:spPr>
      </p:pic>
      <p:pic>
        <p:nvPicPr>
          <p:cNvPr id="9" name="Picture 8" descr="A group of children standing around a table with clothing&#10;&#10;Description automatically generated">
            <a:extLst>
              <a:ext uri="{FF2B5EF4-FFF2-40B4-BE49-F238E27FC236}">
                <a16:creationId xmlns:a16="http://schemas.microsoft.com/office/drawing/2014/main" id="{7E1F5CD4-F3E4-888B-ED6C-ACE5FB25D9EE}"/>
              </a:ext>
            </a:extLst>
          </p:cNvPr>
          <p:cNvPicPr>
            <a:picLocks noChangeAspect="1"/>
          </p:cNvPicPr>
          <p:nvPr/>
        </p:nvPicPr>
        <p:blipFill>
          <a:blip r:embed="rId5"/>
          <a:stretch>
            <a:fillRect/>
          </a:stretch>
        </p:blipFill>
        <p:spPr>
          <a:xfrm>
            <a:off x="9411316" y="3375924"/>
            <a:ext cx="2841685" cy="3482197"/>
          </a:xfrm>
          <a:prstGeom prst="rect">
            <a:avLst/>
          </a:prstGeom>
        </p:spPr>
      </p:pic>
      <p:pic>
        <p:nvPicPr>
          <p:cNvPr id="10" name="Picture 9">
            <a:extLst>
              <a:ext uri="{FF2B5EF4-FFF2-40B4-BE49-F238E27FC236}">
                <a16:creationId xmlns:a16="http://schemas.microsoft.com/office/drawing/2014/main" id="{87849769-9A78-C45A-BCD7-CE31C8210A86}"/>
              </a:ext>
            </a:extLst>
          </p:cNvPr>
          <p:cNvPicPr>
            <a:picLocks noChangeAspect="1"/>
          </p:cNvPicPr>
          <p:nvPr/>
        </p:nvPicPr>
        <p:blipFill>
          <a:blip r:embed="rId6"/>
          <a:stretch>
            <a:fillRect/>
          </a:stretch>
        </p:blipFill>
        <p:spPr>
          <a:xfrm>
            <a:off x="4999764" y="3556853"/>
            <a:ext cx="2511004" cy="3295291"/>
          </a:xfrm>
          <a:prstGeom prst="rect">
            <a:avLst/>
          </a:prstGeom>
        </p:spPr>
      </p:pic>
      <p:pic>
        <p:nvPicPr>
          <p:cNvPr id="11" name="Picture 10" descr="A picnic table with clothes on it&#10;&#10;Description automatically generated">
            <a:extLst>
              <a:ext uri="{FF2B5EF4-FFF2-40B4-BE49-F238E27FC236}">
                <a16:creationId xmlns:a16="http://schemas.microsoft.com/office/drawing/2014/main" id="{1B9402AF-EB59-6C70-6482-A28C7AFFBBEF}"/>
              </a:ext>
            </a:extLst>
          </p:cNvPr>
          <p:cNvPicPr>
            <a:picLocks noChangeAspect="1"/>
          </p:cNvPicPr>
          <p:nvPr/>
        </p:nvPicPr>
        <p:blipFill>
          <a:blip r:embed="rId7"/>
          <a:stretch>
            <a:fillRect/>
          </a:stretch>
        </p:blipFill>
        <p:spPr>
          <a:xfrm>
            <a:off x="2439107" y="3481022"/>
            <a:ext cx="2568515" cy="3381555"/>
          </a:xfrm>
          <a:prstGeom prst="rect">
            <a:avLst/>
          </a:prstGeom>
        </p:spPr>
      </p:pic>
      <p:pic>
        <p:nvPicPr>
          <p:cNvPr id="13" name="Picture 12" descr="A child playing with a roll of cereal in a tray&#10;&#10;Description automatically generated">
            <a:extLst>
              <a:ext uri="{FF2B5EF4-FFF2-40B4-BE49-F238E27FC236}">
                <a16:creationId xmlns:a16="http://schemas.microsoft.com/office/drawing/2014/main" id="{515EB02E-CAB0-9E79-FF73-4852E9E0EB13}"/>
              </a:ext>
            </a:extLst>
          </p:cNvPr>
          <p:cNvPicPr>
            <a:picLocks noChangeAspect="1"/>
          </p:cNvPicPr>
          <p:nvPr/>
        </p:nvPicPr>
        <p:blipFill>
          <a:blip r:embed="rId8"/>
          <a:stretch>
            <a:fillRect/>
          </a:stretch>
        </p:blipFill>
        <p:spPr>
          <a:xfrm>
            <a:off x="7340964" y="3429190"/>
            <a:ext cx="2309721" cy="2806460"/>
          </a:xfrm>
          <a:prstGeom prst="rect">
            <a:avLst/>
          </a:prstGeom>
        </p:spPr>
      </p:pic>
    </p:spTree>
    <p:extLst>
      <p:ext uri="{BB962C8B-B14F-4D97-AF65-F5344CB8AC3E}">
        <p14:creationId xmlns:p14="http://schemas.microsoft.com/office/powerpoint/2010/main" val="396227006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14</Slides>
  <Notes>0</Notes>
  <HiddenSlides>0</HiddenSlide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Office Theme</vt:lpstr>
      <vt:lpstr>Our Eco Journey </vt:lpstr>
      <vt:lpstr>School Grounds Tiroedd yr Ysgol</vt:lpstr>
      <vt:lpstr>Bats and Birds  </vt:lpstr>
      <vt:lpstr>Nursery's Bird Nesters</vt:lpstr>
      <vt:lpstr>Nursery's Bird Feeders</vt:lpstr>
      <vt:lpstr>Plant Sale </vt:lpstr>
      <vt:lpstr>Critter Cabin</vt:lpstr>
      <vt:lpstr>Recycled Seating Areas.</vt:lpstr>
      <vt:lpstr>Swap Shop                                      Siop Cyfnewid</vt:lpstr>
      <vt:lpstr>PowerPoint Presentation</vt:lpstr>
      <vt:lpstr>Health and Wellbeing Iechyd a Lles</vt:lpstr>
      <vt:lpstr>Waste Minimisation Lleihau Gwastraff</vt:lpstr>
      <vt:lpstr>Energy Egni</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revision>856</cp:revision>
  <dcterms:created xsi:type="dcterms:W3CDTF">2024-03-11T09:27:51Z</dcterms:created>
  <dcterms:modified xsi:type="dcterms:W3CDTF">2024-03-18T12:13:32Z</dcterms:modified>
</cp:coreProperties>
</file>