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64" r:id="rId3"/>
    <p:sldId id="268" r:id="rId4"/>
    <p:sldId id="269" r:id="rId5"/>
    <p:sldId id="270" r:id="rId6"/>
    <p:sldId id="271" r:id="rId7"/>
    <p:sldId id="272" r:id="rId8"/>
    <p:sldId id="273" r:id="rId9"/>
    <p:sldId id="274" r:id="rId10"/>
    <p:sldId id="275"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Twinkl" pitchFamily="2" charset="0"/>
      <p:regular r:id="rId19"/>
      <p:bold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927" autoAdjust="0"/>
    <p:restoredTop sz="94660"/>
  </p:normalViewPr>
  <p:slideViewPr>
    <p:cSldViewPr snapToGrid="0" showGuides="1">
      <p:cViewPr varScale="1">
        <p:scale>
          <a:sx n="114" d="100"/>
          <a:sy n="114" d="100"/>
        </p:scale>
        <p:origin x="906"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es/resources/ks2-science-life-processes-and-living-things/ks2-science-living-things-in-their-environment/ks2-science-adaptation"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twinkl.es/resources/ks2-science-life-processes-and-living-things/ks2-science-living-things-in-their-environment/ks2-science-adaptation"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es/resources/ks2-science-life-processes-and-living-things/ks2-science-living-things-in-their-environment/ks2-science-adaptation"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5.xml"/><Relationship Id="rId7" Type="http://schemas.openxmlformats.org/officeDocument/2006/relationships/slide" Target="slide7.xml"/><Relationship Id="rId2" Type="http://schemas.openxmlformats.org/officeDocument/2006/relationships/hyperlink" Target="https://www.twinkl.es/resources/ks2-science-life-processes-and-living-things/ks2-science-living-things-in-their-environment/ks2-science-adaptation" TargetMode="External"/><Relationship Id="rId1" Type="http://schemas.openxmlformats.org/officeDocument/2006/relationships/slideLayout" Target="../slideLayouts/slideLayout3.xml"/><Relationship Id="rId6" Type="http://schemas.openxmlformats.org/officeDocument/2006/relationships/slide" Target="slide8.xml"/><Relationship Id="rId5" Type="http://schemas.openxmlformats.org/officeDocument/2006/relationships/slide" Target="slide9.xml"/><Relationship Id="rId4" Type="http://schemas.openxmlformats.org/officeDocument/2006/relationships/slide" Target="slide10.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hyperlink" Target="https://www.twinkl.es/resources/ks2-science-life-processes-and-living-things/ks2-science-living-things-in-their-environment/ks2-science-adaptation"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C1551F0D-083A-4B91-8831-16579FD58CA9}"/>
              </a:ext>
            </a:extLst>
          </p:cNvPr>
          <p:cNvSpPr/>
          <p:nvPr/>
        </p:nvSpPr>
        <p:spPr>
          <a:xfrm>
            <a:off x="3972187" y="5478012"/>
            <a:ext cx="1199626" cy="78017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1473201"/>
            <a:ext cx="7632700" cy="49510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ES" dirty="0">
                <a:solidFill>
                  <a:schemeClr val="tx1"/>
                </a:solidFill>
                <a:latin typeface="Twinkl" pitchFamily="2" charset="77"/>
              </a:rPr>
              <a:t>Underwater animals live in the </a:t>
            </a:r>
            <a:r>
              <a:rPr lang="en-ES" b="1" dirty="0">
                <a:solidFill>
                  <a:schemeClr val="tx1"/>
                </a:solidFill>
                <a:latin typeface="Twinkl" pitchFamily="2" charset="77"/>
              </a:rPr>
              <a:t>aquatic biome</a:t>
            </a:r>
            <a:r>
              <a:rPr lang="en-ES" dirty="0">
                <a:solidFill>
                  <a:schemeClr val="tx1"/>
                </a:solidFill>
                <a:latin typeface="Twinkl" pitchFamily="2" charset="77"/>
              </a:rPr>
              <a:t>.</a:t>
            </a:r>
            <a:endParaRPr lang="en-GB" dirty="0">
              <a:solidFill>
                <a:schemeClr val="tx1"/>
              </a:solidFill>
            </a:endParaRPr>
          </a:p>
        </p:txBody>
      </p:sp>
      <p:sp>
        <p:nvSpPr>
          <p:cNvPr id="21" name="Title 20"/>
          <p:cNvSpPr>
            <a:spLocks noGrp="1"/>
          </p:cNvSpPr>
          <p:nvPr>
            <p:ph type="title"/>
          </p:nvPr>
        </p:nvSpPr>
        <p:spPr/>
        <p:txBody>
          <a:bodyPr/>
          <a:lstStyle/>
          <a:p>
            <a:r>
              <a:rPr lang="en-GB" sz="3600" dirty="0">
                <a:latin typeface="+mn-lt"/>
              </a:rPr>
              <a:t>What Are Underwater Animals?</a:t>
            </a:r>
          </a:p>
        </p:txBody>
      </p:sp>
      <p:sp>
        <p:nvSpPr>
          <p:cNvPr id="6" name="Rectangle 5">
            <a:hlinkClick r:id="rId2"/>
            <a:extLst>
              <a:ext uri="{FF2B5EF4-FFF2-40B4-BE49-F238E27FC236}">
                <a16:creationId xmlns:a16="http://schemas.microsoft.com/office/drawing/2014/main" id="{67A273F5-61B6-40F9-9619-A33CC9B7F141}"/>
              </a:ext>
            </a:extLst>
          </p:cNvPr>
          <p:cNvSpPr/>
          <p:nvPr/>
        </p:nvSpPr>
        <p:spPr>
          <a:xfrm>
            <a:off x="8506436" y="6585358"/>
            <a:ext cx="637563" cy="2726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02C300-38C5-4BAA-82E7-E32A139B7003}"/>
              </a:ext>
            </a:extLst>
          </p:cNvPr>
          <p:cNvSpPr/>
          <p:nvPr/>
        </p:nvSpPr>
        <p:spPr>
          <a:xfrm>
            <a:off x="750885" y="2053277"/>
            <a:ext cx="7632700" cy="104910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ES" dirty="0">
                <a:solidFill>
                  <a:schemeClr val="tx1"/>
                </a:solidFill>
                <a:latin typeface="Twinkl" pitchFamily="2" charset="77"/>
              </a:rPr>
              <a:t>A </a:t>
            </a:r>
            <a:r>
              <a:rPr lang="en-ES" b="1" dirty="0">
                <a:solidFill>
                  <a:schemeClr val="tx1"/>
                </a:solidFill>
                <a:latin typeface="Twinkl" pitchFamily="2" charset="77"/>
              </a:rPr>
              <a:t>biome</a:t>
            </a:r>
            <a:r>
              <a:rPr lang="en-ES" dirty="0">
                <a:solidFill>
                  <a:schemeClr val="tx1"/>
                </a:solidFill>
                <a:latin typeface="Twinkl" pitchFamily="2" charset="77"/>
              </a:rPr>
              <a:t> is a large region with a specific climate </a:t>
            </a:r>
            <a:r>
              <a:rPr lang="en-GB" dirty="0">
                <a:solidFill>
                  <a:schemeClr val="tx1"/>
                </a:solidFill>
                <a:latin typeface="Twinkl" pitchFamily="2" charset="77"/>
              </a:rPr>
              <a:t>that contains</a:t>
            </a:r>
            <a:r>
              <a:rPr lang="en-ES" dirty="0">
                <a:solidFill>
                  <a:schemeClr val="tx1"/>
                </a:solidFill>
                <a:latin typeface="Twinkl" pitchFamily="2" charset="77"/>
              </a:rPr>
              <a:t> living </a:t>
            </a:r>
            <a:r>
              <a:rPr lang="en-GB" dirty="0">
                <a:solidFill>
                  <a:schemeClr val="tx1"/>
                </a:solidFill>
                <a:latin typeface="Twinkl" pitchFamily="2" charset="77"/>
              </a:rPr>
              <a:t>creatures</a:t>
            </a:r>
            <a:r>
              <a:rPr lang="en-ES" dirty="0">
                <a:solidFill>
                  <a:schemeClr val="tx1"/>
                </a:solidFill>
                <a:latin typeface="Twinkl" pitchFamily="2" charset="77"/>
              </a:rPr>
              <a:t>. T</a:t>
            </a:r>
            <a:r>
              <a:rPr lang="en-GB" dirty="0">
                <a:solidFill>
                  <a:schemeClr val="tx1"/>
                </a:solidFill>
                <a:latin typeface="Twinkl" pitchFamily="2" charset="77"/>
              </a:rPr>
              <a:t>h</a:t>
            </a:r>
            <a:r>
              <a:rPr lang="en-ES" dirty="0">
                <a:solidFill>
                  <a:schemeClr val="tx1"/>
                </a:solidFill>
                <a:latin typeface="Twinkl" pitchFamily="2" charset="77"/>
              </a:rPr>
              <a:t>e aquatic biome is the largest on our planet, taking up about 75% of </a:t>
            </a:r>
            <a:r>
              <a:rPr lang="en-GB" dirty="0">
                <a:solidFill>
                  <a:schemeClr val="tx1"/>
                </a:solidFill>
                <a:latin typeface="Twinkl" pitchFamily="2" charset="77"/>
              </a:rPr>
              <a:t>its</a:t>
            </a:r>
            <a:r>
              <a:rPr lang="en-ES" dirty="0">
                <a:solidFill>
                  <a:schemeClr val="tx1"/>
                </a:solidFill>
                <a:latin typeface="Twinkl" pitchFamily="2" charset="77"/>
              </a:rPr>
              <a:t> surface.</a:t>
            </a:r>
          </a:p>
        </p:txBody>
      </p:sp>
      <p:sp>
        <p:nvSpPr>
          <p:cNvPr id="8" name="Rectangle 7">
            <a:extLst>
              <a:ext uri="{FF2B5EF4-FFF2-40B4-BE49-F238E27FC236}">
                <a16:creationId xmlns:a16="http://schemas.microsoft.com/office/drawing/2014/main" id="{5E5EE966-95B4-411B-BC5D-80602FE6E7A6}"/>
              </a:ext>
            </a:extLst>
          </p:cNvPr>
          <p:cNvSpPr/>
          <p:nvPr/>
        </p:nvSpPr>
        <p:spPr>
          <a:xfrm>
            <a:off x="750885" y="3180732"/>
            <a:ext cx="7632700" cy="104910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a:defRPr/>
            </a:pPr>
            <a:r>
              <a:rPr lang="en-GB" dirty="0">
                <a:solidFill>
                  <a:schemeClr val="tx1"/>
                </a:solidFill>
                <a:latin typeface="Twinkl" pitchFamily="2" charset="77"/>
              </a:rPr>
              <a:t>Other biomes of the world include </a:t>
            </a:r>
          </a:p>
          <a:p>
            <a:pPr>
              <a:defRPr/>
            </a:pPr>
            <a:r>
              <a:rPr lang="en-GB" dirty="0">
                <a:solidFill>
                  <a:schemeClr val="tx1"/>
                </a:solidFill>
                <a:latin typeface="Twinkl" pitchFamily="2" charset="77"/>
              </a:rPr>
              <a:t>desert, forest, grasslands </a:t>
            </a:r>
          </a:p>
          <a:p>
            <a:pPr>
              <a:defRPr/>
            </a:pPr>
            <a:r>
              <a:rPr lang="en-GB" dirty="0">
                <a:solidFill>
                  <a:schemeClr val="tx1"/>
                </a:solidFill>
                <a:latin typeface="Twinkl" pitchFamily="2" charset="77"/>
              </a:rPr>
              <a:t>and tundra.</a:t>
            </a:r>
            <a:endParaRPr lang="en-ES" dirty="0">
              <a:solidFill>
                <a:schemeClr val="tx1"/>
              </a:solidFill>
              <a:latin typeface="Twinkl" pitchFamily="2" charset="77"/>
            </a:endParaRPr>
          </a:p>
        </p:txBody>
      </p:sp>
      <p:pic>
        <p:nvPicPr>
          <p:cNvPr id="4" name="Picture 3">
            <a:extLst>
              <a:ext uri="{FF2B5EF4-FFF2-40B4-BE49-F238E27FC236}">
                <a16:creationId xmlns:a16="http://schemas.microsoft.com/office/drawing/2014/main" id="{9665A9CA-C274-49B7-9E40-F27027F249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2949" y="2925365"/>
            <a:ext cx="6223487" cy="3453740"/>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1" y="2889202"/>
            <a:ext cx="3363343" cy="1326105"/>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buFont typeface="Arial" panose="020B0604020202020204" pitchFamily="34" charset="0"/>
              <a:buChar char="•"/>
              <a:defRPr/>
            </a:pPr>
            <a:r>
              <a:rPr lang="en-GB" b="1" dirty="0">
                <a:solidFill>
                  <a:schemeClr val="tx1"/>
                </a:solidFill>
                <a:latin typeface="Twinkl" pitchFamily="2" charset="77"/>
              </a:rPr>
              <a:t>Saltwater</a:t>
            </a:r>
            <a:r>
              <a:rPr lang="en-ES" b="1" dirty="0">
                <a:solidFill>
                  <a:schemeClr val="tx1"/>
                </a:solidFill>
                <a:latin typeface="Twinkl" pitchFamily="2" charset="77"/>
              </a:rPr>
              <a:t> habitats </a:t>
            </a:r>
            <a:r>
              <a:rPr lang="en-GB" b="1" dirty="0">
                <a:solidFill>
                  <a:schemeClr val="tx1"/>
                </a:solidFill>
                <a:latin typeface="Twinkl" pitchFamily="2" charset="77"/>
              </a:rPr>
              <a:t>– </a:t>
            </a:r>
            <a:r>
              <a:rPr lang="en-GB" dirty="0">
                <a:solidFill>
                  <a:schemeClr val="tx1"/>
                </a:solidFill>
                <a:latin typeface="Twinkl" pitchFamily="2" charset="77"/>
              </a:rPr>
              <a:t>These</a:t>
            </a:r>
            <a:r>
              <a:rPr lang="en-GB" b="1" dirty="0">
                <a:solidFill>
                  <a:schemeClr val="tx1"/>
                </a:solidFill>
                <a:latin typeface="Twinkl" pitchFamily="2" charset="77"/>
              </a:rPr>
              <a:t> </a:t>
            </a:r>
            <a:r>
              <a:rPr lang="en-ES" dirty="0">
                <a:solidFill>
                  <a:schemeClr val="tx1"/>
                </a:solidFill>
                <a:latin typeface="Twinkl" pitchFamily="2" charset="77"/>
              </a:rPr>
              <a:t>have salt concentrations over 1%. They include oceans, seas and coral reefs.</a:t>
            </a:r>
            <a:endParaRPr lang="en-ES" dirty="0">
              <a:latin typeface="Twinkl" pitchFamily="2" charset="77"/>
            </a:endParaRPr>
          </a:p>
        </p:txBody>
      </p:sp>
      <p:sp>
        <p:nvSpPr>
          <p:cNvPr id="21" name="Title 20"/>
          <p:cNvSpPr>
            <a:spLocks noGrp="1"/>
          </p:cNvSpPr>
          <p:nvPr>
            <p:ph type="title"/>
          </p:nvPr>
        </p:nvSpPr>
        <p:spPr/>
        <p:txBody>
          <a:bodyPr/>
          <a:lstStyle/>
          <a:p>
            <a:r>
              <a:rPr lang="en-GB" sz="3600" dirty="0">
                <a:latin typeface="+mn-lt"/>
              </a:rPr>
              <a:t>Underwater Habitats</a:t>
            </a:r>
          </a:p>
        </p:txBody>
      </p:sp>
      <p:sp>
        <p:nvSpPr>
          <p:cNvPr id="6" name="Rectangle 5">
            <a:hlinkClick r:id="rId2"/>
            <a:extLst>
              <a:ext uri="{FF2B5EF4-FFF2-40B4-BE49-F238E27FC236}">
                <a16:creationId xmlns:a16="http://schemas.microsoft.com/office/drawing/2014/main" id="{67A273F5-61B6-40F9-9619-A33CC9B7F141}"/>
              </a:ext>
            </a:extLst>
          </p:cNvPr>
          <p:cNvSpPr/>
          <p:nvPr/>
        </p:nvSpPr>
        <p:spPr>
          <a:xfrm>
            <a:off x="8506436" y="6585358"/>
            <a:ext cx="637563" cy="2726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Rectangle 1">
            <a:extLst>
              <a:ext uri="{FF2B5EF4-FFF2-40B4-BE49-F238E27FC236}">
                <a16:creationId xmlns:a16="http://schemas.microsoft.com/office/drawing/2014/main" id="{FF0E7FA0-CC44-49CD-8E68-D2DA849EA0A4}"/>
              </a:ext>
            </a:extLst>
          </p:cNvPr>
          <p:cNvSpPr/>
          <p:nvPr/>
        </p:nvSpPr>
        <p:spPr>
          <a:xfrm>
            <a:off x="755651" y="4632468"/>
            <a:ext cx="3203953" cy="1477328"/>
          </a:xfrm>
          <a:prstGeom prst="rect">
            <a:avLst/>
          </a:prstGeom>
        </p:spPr>
        <p:txBody>
          <a:bodyPr wrap="square">
            <a:spAutoFit/>
          </a:bodyPr>
          <a:lstStyle/>
          <a:p>
            <a:pPr>
              <a:defRPr/>
            </a:pPr>
            <a:r>
              <a:rPr lang="en-GB" b="1" dirty="0">
                <a:latin typeface="Twinkl" pitchFamily="2" charset="77"/>
              </a:rPr>
              <a:t>Did You Know...?</a:t>
            </a:r>
          </a:p>
          <a:p>
            <a:pPr>
              <a:defRPr/>
            </a:pPr>
            <a:r>
              <a:rPr lang="en-ES" dirty="0">
                <a:latin typeface="Twinkl" pitchFamily="2" charset="77"/>
              </a:rPr>
              <a:t>There are also habitats where saltwater and freshwater mix together, such as mudflats, mangroves and salt marshes.</a:t>
            </a:r>
          </a:p>
        </p:txBody>
      </p:sp>
      <p:sp>
        <p:nvSpPr>
          <p:cNvPr id="4" name="Rectangle 3">
            <a:extLst>
              <a:ext uri="{FF2B5EF4-FFF2-40B4-BE49-F238E27FC236}">
                <a16:creationId xmlns:a16="http://schemas.microsoft.com/office/drawing/2014/main" id="{D532C79D-CA7B-4989-9550-5CB733F7F8BD}"/>
              </a:ext>
            </a:extLst>
          </p:cNvPr>
          <p:cNvSpPr/>
          <p:nvPr/>
        </p:nvSpPr>
        <p:spPr>
          <a:xfrm>
            <a:off x="755651" y="1316080"/>
            <a:ext cx="7632698" cy="369332"/>
          </a:xfrm>
          <a:prstGeom prst="rect">
            <a:avLst/>
          </a:prstGeom>
        </p:spPr>
        <p:txBody>
          <a:bodyPr wrap="square">
            <a:spAutoFit/>
          </a:bodyPr>
          <a:lstStyle/>
          <a:p>
            <a:pPr>
              <a:defRPr/>
            </a:pPr>
            <a:r>
              <a:rPr lang="en-ES" dirty="0">
                <a:latin typeface="Twinkl" pitchFamily="2" charset="77"/>
              </a:rPr>
              <a:t>T</a:t>
            </a:r>
            <a:r>
              <a:rPr lang="en-GB" dirty="0">
                <a:latin typeface="Twinkl" pitchFamily="2" charset="77"/>
              </a:rPr>
              <a:t>he aquatic biome can be subdivided into two types of habitats</a:t>
            </a:r>
            <a:r>
              <a:rPr lang="en-ES" dirty="0">
                <a:latin typeface="Twinkl" pitchFamily="2" charset="77"/>
              </a:rPr>
              <a:t>:</a:t>
            </a:r>
          </a:p>
        </p:txBody>
      </p:sp>
      <p:sp>
        <p:nvSpPr>
          <p:cNvPr id="9" name="Rectangle 8">
            <a:extLst>
              <a:ext uri="{FF2B5EF4-FFF2-40B4-BE49-F238E27FC236}">
                <a16:creationId xmlns:a16="http://schemas.microsoft.com/office/drawing/2014/main" id="{530B7FBC-B6A3-422A-95DD-268A19A9FD75}"/>
              </a:ext>
            </a:extLst>
          </p:cNvPr>
          <p:cNvSpPr/>
          <p:nvPr/>
        </p:nvSpPr>
        <p:spPr>
          <a:xfrm>
            <a:off x="750885" y="1762754"/>
            <a:ext cx="7632700" cy="104910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pPr marL="285750" indent="-285750">
              <a:buFont typeface="Arial" panose="020B0604020202020204" pitchFamily="34" charset="0"/>
              <a:buChar char="•"/>
              <a:defRPr/>
            </a:pPr>
            <a:r>
              <a:rPr lang="en-GB" b="1" dirty="0">
                <a:solidFill>
                  <a:schemeClr val="tx1"/>
                </a:solidFill>
                <a:latin typeface="Twinkl" pitchFamily="2" charset="77"/>
              </a:rPr>
              <a:t>Freshwater habitats </a:t>
            </a:r>
            <a:r>
              <a:rPr lang="en-GB" dirty="0">
                <a:solidFill>
                  <a:schemeClr val="tx1"/>
                </a:solidFill>
                <a:latin typeface="Twinkl" pitchFamily="2" charset="77"/>
              </a:rPr>
              <a:t>– These have low levels of salt (less than 1%). They include rivers, lakes, streams, ponds, swamps, wetlands, bogs and brackish waters.</a:t>
            </a:r>
          </a:p>
        </p:txBody>
      </p:sp>
      <p:pic>
        <p:nvPicPr>
          <p:cNvPr id="10" name="Picture 9">
            <a:extLst>
              <a:ext uri="{FF2B5EF4-FFF2-40B4-BE49-F238E27FC236}">
                <a16:creationId xmlns:a16="http://schemas.microsoft.com/office/drawing/2014/main" id="{9FAC2554-8291-45B2-8EB5-6E9D5AA74C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30310" y="2889202"/>
            <a:ext cx="4153275" cy="2936845"/>
          </a:xfrm>
          <a:prstGeom prst="rect">
            <a:avLst/>
          </a:prstGeom>
          <a:ln w="19050">
            <a:solidFill>
              <a:schemeClr val="accent5">
                <a:lumMod val="60000"/>
                <a:lumOff val="40000"/>
              </a:schemeClr>
            </a:solidFill>
          </a:ln>
        </p:spPr>
      </p:pic>
    </p:spTree>
    <p:extLst>
      <p:ext uri="{BB962C8B-B14F-4D97-AF65-F5344CB8AC3E}">
        <p14:creationId xmlns:p14="http://schemas.microsoft.com/office/powerpoint/2010/main" val="132365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4"/>
            <a:ext cx="8220075" cy="1249237"/>
          </a:xfrm>
        </p:spPr>
        <p:txBody>
          <a:bodyPr/>
          <a:lstStyle/>
          <a:p>
            <a:pPr algn="ctr"/>
            <a:r>
              <a:rPr lang="de-DE" sz="3600" dirty="0">
                <a:latin typeface="+mn-lt"/>
              </a:rPr>
              <a:t>Different Animals, Different Underwater Habitats</a:t>
            </a:r>
          </a:p>
        </p:txBody>
      </p:sp>
      <p:sp>
        <p:nvSpPr>
          <p:cNvPr id="6" name="Rectangle 5">
            <a:hlinkClick r:id="rId2"/>
            <a:extLst>
              <a:ext uri="{FF2B5EF4-FFF2-40B4-BE49-F238E27FC236}">
                <a16:creationId xmlns:a16="http://schemas.microsoft.com/office/drawing/2014/main" id="{67A273F5-61B6-40F9-9619-A33CC9B7F141}"/>
              </a:ext>
            </a:extLst>
          </p:cNvPr>
          <p:cNvSpPr/>
          <p:nvPr/>
        </p:nvSpPr>
        <p:spPr>
          <a:xfrm>
            <a:off x="8506436" y="6585358"/>
            <a:ext cx="637563" cy="27264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532C79D-CA7B-4989-9550-5CB733F7F8BD}"/>
              </a:ext>
            </a:extLst>
          </p:cNvPr>
          <p:cNvSpPr/>
          <p:nvPr/>
        </p:nvSpPr>
        <p:spPr>
          <a:xfrm>
            <a:off x="755651" y="1728131"/>
            <a:ext cx="7632698" cy="646331"/>
          </a:xfrm>
          <a:prstGeom prst="rect">
            <a:avLst/>
          </a:prstGeom>
        </p:spPr>
        <p:txBody>
          <a:bodyPr wrap="square">
            <a:spAutoFit/>
          </a:bodyPr>
          <a:lstStyle/>
          <a:p>
            <a:pPr>
              <a:defRPr/>
            </a:pPr>
            <a:r>
              <a:rPr lang="en-GB" dirty="0">
                <a:latin typeface="Twinkl" pitchFamily="2" charset="77"/>
              </a:rPr>
              <a:t>In this PowerPoint, you will find out about the following underwater animals and their adaptations:</a:t>
            </a:r>
          </a:p>
        </p:txBody>
      </p:sp>
      <p:grpSp>
        <p:nvGrpSpPr>
          <p:cNvPr id="8" name="Group 7">
            <a:extLst>
              <a:ext uri="{FF2B5EF4-FFF2-40B4-BE49-F238E27FC236}">
                <a16:creationId xmlns:a16="http://schemas.microsoft.com/office/drawing/2014/main" id="{26F89B16-E939-4A94-81F2-F47B4B8DB864}"/>
              </a:ext>
            </a:extLst>
          </p:cNvPr>
          <p:cNvGrpSpPr/>
          <p:nvPr/>
        </p:nvGrpSpPr>
        <p:grpSpPr>
          <a:xfrm>
            <a:off x="6501468" y="3422681"/>
            <a:ext cx="1711354" cy="1711354"/>
            <a:chOff x="6501468" y="2488948"/>
            <a:chExt cx="1711354" cy="1711354"/>
          </a:xfrm>
        </p:grpSpPr>
        <p:sp>
          <p:nvSpPr>
            <p:cNvPr id="5" name="Oval 4">
              <a:extLst>
                <a:ext uri="{FF2B5EF4-FFF2-40B4-BE49-F238E27FC236}">
                  <a16:creationId xmlns:a16="http://schemas.microsoft.com/office/drawing/2014/main" id="{A5C13CEC-2D6D-4C8E-97CD-BF891F5C29C7}"/>
                </a:ext>
              </a:extLst>
            </p:cNvPr>
            <p:cNvSpPr/>
            <p:nvPr/>
          </p:nvSpPr>
          <p:spPr>
            <a:xfrm>
              <a:off x="6501468" y="2488948"/>
              <a:ext cx="1711354" cy="1711354"/>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49F188C-56DE-494D-B254-B1A3E3EA21A8}"/>
                </a:ext>
              </a:extLst>
            </p:cNvPr>
            <p:cNvSpPr/>
            <p:nvPr/>
          </p:nvSpPr>
          <p:spPr>
            <a:xfrm>
              <a:off x="6756660" y="3159959"/>
              <a:ext cx="1200970" cy="369332"/>
            </a:xfrm>
            <a:prstGeom prst="rect">
              <a:avLst/>
            </a:prstGeom>
          </p:spPr>
          <p:txBody>
            <a:bodyPr wrap="none">
              <a:spAutoFit/>
            </a:bodyPr>
            <a:lstStyle/>
            <a:p>
              <a:r>
                <a:rPr lang="en-GB" altLang="en-GB" dirty="0"/>
                <a:t>anglerfish</a:t>
              </a:r>
              <a:endParaRPr lang="en-GB" dirty="0"/>
            </a:p>
          </p:txBody>
        </p:sp>
      </p:grpSp>
      <p:grpSp>
        <p:nvGrpSpPr>
          <p:cNvPr id="12" name="Group 11">
            <a:extLst>
              <a:ext uri="{FF2B5EF4-FFF2-40B4-BE49-F238E27FC236}">
                <a16:creationId xmlns:a16="http://schemas.microsoft.com/office/drawing/2014/main" id="{0C4C4C1B-A751-4F39-8A9E-752DC9C593D9}"/>
              </a:ext>
            </a:extLst>
          </p:cNvPr>
          <p:cNvGrpSpPr/>
          <p:nvPr/>
        </p:nvGrpSpPr>
        <p:grpSpPr>
          <a:xfrm>
            <a:off x="4567235" y="2492154"/>
            <a:ext cx="1711354" cy="1711354"/>
            <a:chOff x="6501468" y="2488948"/>
            <a:chExt cx="1711354" cy="1711354"/>
          </a:xfrm>
        </p:grpSpPr>
        <p:sp>
          <p:nvSpPr>
            <p:cNvPr id="13" name="Oval 12">
              <a:extLst>
                <a:ext uri="{FF2B5EF4-FFF2-40B4-BE49-F238E27FC236}">
                  <a16:creationId xmlns:a16="http://schemas.microsoft.com/office/drawing/2014/main" id="{E20BBDD6-F56E-4545-BFBA-AD18009E229E}"/>
                </a:ext>
              </a:extLst>
            </p:cNvPr>
            <p:cNvSpPr/>
            <p:nvPr/>
          </p:nvSpPr>
          <p:spPr>
            <a:xfrm>
              <a:off x="6501468" y="2488948"/>
              <a:ext cx="1711354" cy="1711354"/>
            </a:xfrm>
            <a:prstGeom prst="ellips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15448CBF-8F00-4408-AECF-4F4E49EC22E0}"/>
                </a:ext>
              </a:extLst>
            </p:cNvPr>
            <p:cNvSpPr/>
            <p:nvPr/>
          </p:nvSpPr>
          <p:spPr>
            <a:xfrm>
              <a:off x="6830398" y="3018253"/>
              <a:ext cx="1053494" cy="646331"/>
            </a:xfrm>
            <a:prstGeom prst="rect">
              <a:avLst/>
            </a:prstGeom>
          </p:spPr>
          <p:txBody>
            <a:bodyPr wrap="none">
              <a:spAutoFit/>
            </a:bodyPr>
            <a:lstStyle/>
            <a:p>
              <a:pPr algn="ctr">
                <a:lnSpc>
                  <a:spcPct val="100000"/>
                </a:lnSpc>
                <a:spcBef>
                  <a:spcPct val="0"/>
                </a:spcBef>
              </a:pPr>
              <a:r>
                <a:rPr lang="en-GB" altLang="en-GB" dirty="0"/>
                <a:t>comb </a:t>
              </a:r>
            </a:p>
            <a:p>
              <a:pPr algn="ctr">
                <a:lnSpc>
                  <a:spcPct val="100000"/>
                </a:lnSpc>
                <a:spcBef>
                  <a:spcPct val="0"/>
                </a:spcBef>
              </a:pPr>
              <a:r>
                <a:rPr lang="en-GB" altLang="en-GB" dirty="0"/>
                <a:t>jellyfish </a:t>
              </a:r>
            </a:p>
          </p:txBody>
        </p:sp>
      </p:grpSp>
      <p:grpSp>
        <p:nvGrpSpPr>
          <p:cNvPr id="15" name="Group 14">
            <a:extLst>
              <a:ext uri="{FF2B5EF4-FFF2-40B4-BE49-F238E27FC236}">
                <a16:creationId xmlns:a16="http://schemas.microsoft.com/office/drawing/2014/main" id="{6E2F7B24-191B-4B2E-9892-F20CDD5E8C1D}"/>
              </a:ext>
            </a:extLst>
          </p:cNvPr>
          <p:cNvGrpSpPr/>
          <p:nvPr/>
        </p:nvGrpSpPr>
        <p:grpSpPr>
          <a:xfrm>
            <a:off x="2691416" y="2488948"/>
            <a:ext cx="1711354" cy="1711354"/>
            <a:chOff x="6501468" y="2488948"/>
            <a:chExt cx="1711354" cy="1711354"/>
          </a:xfrm>
        </p:grpSpPr>
        <p:sp>
          <p:nvSpPr>
            <p:cNvPr id="16" name="Oval 15">
              <a:extLst>
                <a:ext uri="{FF2B5EF4-FFF2-40B4-BE49-F238E27FC236}">
                  <a16:creationId xmlns:a16="http://schemas.microsoft.com/office/drawing/2014/main" id="{293370F0-170C-47F6-8036-0B1E01DC009E}"/>
                </a:ext>
              </a:extLst>
            </p:cNvPr>
            <p:cNvSpPr/>
            <p:nvPr/>
          </p:nvSpPr>
          <p:spPr>
            <a:xfrm>
              <a:off x="6501468" y="2488948"/>
              <a:ext cx="1711354" cy="1711354"/>
            </a:xfrm>
            <a:prstGeom prst="ellipse">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F2B1DAF5-A8CB-46F0-82D8-771634DF895C}"/>
                </a:ext>
              </a:extLst>
            </p:cNvPr>
            <p:cNvSpPr/>
            <p:nvPr/>
          </p:nvSpPr>
          <p:spPr>
            <a:xfrm>
              <a:off x="6813566" y="3099516"/>
              <a:ext cx="1087157" cy="369332"/>
            </a:xfrm>
            <a:prstGeom prst="rect">
              <a:avLst/>
            </a:prstGeom>
          </p:spPr>
          <p:txBody>
            <a:bodyPr wrap="none">
              <a:spAutoFit/>
            </a:bodyPr>
            <a:lstStyle/>
            <a:p>
              <a:pPr algn="ctr">
                <a:lnSpc>
                  <a:spcPct val="100000"/>
                </a:lnSpc>
                <a:spcBef>
                  <a:spcPct val="0"/>
                </a:spcBef>
              </a:pPr>
              <a:r>
                <a:rPr lang="en-GB" altLang="en-GB" dirty="0"/>
                <a:t>stonefish</a:t>
              </a:r>
            </a:p>
          </p:txBody>
        </p:sp>
      </p:grpSp>
      <p:grpSp>
        <p:nvGrpSpPr>
          <p:cNvPr id="18" name="Group 17">
            <a:extLst>
              <a:ext uri="{FF2B5EF4-FFF2-40B4-BE49-F238E27FC236}">
                <a16:creationId xmlns:a16="http://schemas.microsoft.com/office/drawing/2014/main" id="{6CA6D15B-81C6-4011-B868-672B89ACAAF8}"/>
              </a:ext>
            </a:extLst>
          </p:cNvPr>
          <p:cNvGrpSpPr/>
          <p:nvPr/>
        </p:nvGrpSpPr>
        <p:grpSpPr>
          <a:xfrm>
            <a:off x="786390" y="3379123"/>
            <a:ext cx="1711354" cy="1711354"/>
            <a:chOff x="6501468" y="2488948"/>
            <a:chExt cx="1711354" cy="1711354"/>
          </a:xfrm>
        </p:grpSpPr>
        <p:sp>
          <p:nvSpPr>
            <p:cNvPr id="19" name="Oval 18">
              <a:extLst>
                <a:ext uri="{FF2B5EF4-FFF2-40B4-BE49-F238E27FC236}">
                  <a16:creationId xmlns:a16="http://schemas.microsoft.com/office/drawing/2014/main" id="{8CC125F8-20C6-475D-ADF1-A75C54EF5227}"/>
                </a:ext>
              </a:extLst>
            </p:cNvPr>
            <p:cNvSpPr/>
            <p:nvPr/>
          </p:nvSpPr>
          <p:spPr>
            <a:xfrm>
              <a:off x="6501468" y="2488948"/>
              <a:ext cx="1711354" cy="1711354"/>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a:extLst>
                <a:ext uri="{FF2B5EF4-FFF2-40B4-BE49-F238E27FC236}">
                  <a16:creationId xmlns:a16="http://schemas.microsoft.com/office/drawing/2014/main" id="{D61FFBDD-EA50-43E4-8DA4-70E6680A9F4E}"/>
                </a:ext>
              </a:extLst>
            </p:cNvPr>
            <p:cNvSpPr/>
            <p:nvPr/>
          </p:nvSpPr>
          <p:spPr>
            <a:xfrm>
              <a:off x="6858763" y="3004574"/>
              <a:ext cx="987770" cy="646331"/>
            </a:xfrm>
            <a:prstGeom prst="rect">
              <a:avLst/>
            </a:prstGeom>
          </p:spPr>
          <p:txBody>
            <a:bodyPr wrap="none">
              <a:spAutoFit/>
            </a:bodyPr>
            <a:lstStyle/>
            <a:p>
              <a:pPr algn="ctr">
                <a:spcBef>
                  <a:spcPct val="0"/>
                </a:spcBef>
              </a:pPr>
              <a:r>
                <a:rPr lang="en-GB" altLang="en-GB" dirty="0"/>
                <a:t>remora </a:t>
              </a:r>
            </a:p>
            <a:p>
              <a:pPr algn="ctr">
                <a:spcBef>
                  <a:spcPct val="0"/>
                </a:spcBef>
              </a:pPr>
              <a:r>
                <a:rPr lang="en-GB" altLang="en-GB" dirty="0"/>
                <a:t>fish </a:t>
              </a:r>
            </a:p>
          </p:txBody>
        </p:sp>
      </p:grpSp>
      <p:grpSp>
        <p:nvGrpSpPr>
          <p:cNvPr id="22" name="Group 21">
            <a:extLst>
              <a:ext uri="{FF2B5EF4-FFF2-40B4-BE49-F238E27FC236}">
                <a16:creationId xmlns:a16="http://schemas.microsoft.com/office/drawing/2014/main" id="{4567813B-3612-4266-A6CC-A1D3E96F26CA}"/>
              </a:ext>
            </a:extLst>
          </p:cNvPr>
          <p:cNvGrpSpPr/>
          <p:nvPr/>
        </p:nvGrpSpPr>
        <p:grpSpPr>
          <a:xfrm>
            <a:off x="4567235" y="4483539"/>
            <a:ext cx="1711354" cy="1711354"/>
            <a:chOff x="6501468" y="2488948"/>
            <a:chExt cx="1711354" cy="1711354"/>
          </a:xfrm>
        </p:grpSpPr>
        <p:sp>
          <p:nvSpPr>
            <p:cNvPr id="23" name="Oval 22">
              <a:extLst>
                <a:ext uri="{FF2B5EF4-FFF2-40B4-BE49-F238E27FC236}">
                  <a16:creationId xmlns:a16="http://schemas.microsoft.com/office/drawing/2014/main" id="{1ABC7DB5-FA4C-4CC3-980B-DA73A3D1023C}"/>
                </a:ext>
              </a:extLst>
            </p:cNvPr>
            <p:cNvSpPr/>
            <p:nvPr/>
          </p:nvSpPr>
          <p:spPr>
            <a:xfrm>
              <a:off x="6501468" y="2488948"/>
              <a:ext cx="1711354" cy="1711354"/>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2CC88D74-161B-4492-A21A-FFCD0CE34DE9}"/>
                </a:ext>
              </a:extLst>
            </p:cNvPr>
            <p:cNvSpPr/>
            <p:nvPr/>
          </p:nvSpPr>
          <p:spPr>
            <a:xfrm>
              <a:off x="6711776" y="3159959"/>
              <a:ext cx="1290738" cy="369332"/>
            </a:xfrm>
            <a:prstGeom prst="rect">
              <a:avLst/>
            </a:prstGeom>
          </p:spPr>
          <p:txBody>
            <a:bodyPr wrap="none">
              <a:spAutoFit/>
            </a:bodyPr>
            <a:lstStyle/>
            <a:p>
              <a:pPr>
                <a:lnSpc>
                  <a:spcPct val="100000"/>
                </a:lnSpc>
                <a:spcBef>
                  <a:spcPct val="0"/>
                </a:spcBef>
              </a:pPr>
              <a:r>
                <a:rPr lang="en-GB" altLang="en-GB" dirty="0"/>
                <a:t>stickleback</a:t>
              </a:r>
            </a:p>
          </p:txBody>
        </p:sp>
      </p:grpSp>
      <p:grpSp>
        <p:nvGrpSpPr>
          <p:cNvPr id="25" name="Group 24">
            <a:extLst>
              <a:ext uri="{FF2B5EF4-FFF2-40B4-BE49-F238E27FC236}">
                <a16:creationId xmlns:a16="http://schemas.microsoft.com/office/drawing/2014/main" id="{176CA09C-EBEB-4DC7-8765-2E472A35FD1D}"/>
              </a:ext>
            </a:extLst>
          </p:cNvPr>
          <p:cNvGrpSpPr/>
          <p:nvPr/>
        </p:nvGrpSpPr>
        <p:grpSpPr>
          <a:xfrm>
            <a:off x="2633002" y="4486745"/>
            <a:ext cx="1711354" cy="1711354"/>
            <a:chOff x="6501468" y="2488948"/>
            <a:chExt cx="1711354" cy="1711354"/>
          </a:xfrm>
        </p:grpSpPr>
        <p:sp>
          <p:nvSpPr>
            <p:cNvPr id="26" name="Oval 25">
              <a:extLst>
                <a:ext uri="{FF2B5EF4-FFF2-40B4-BE49-F238E27FC236}">
                  <a16:creationId xmlns:a16="http://schemas.microsoft.com/office/drawing/2014/main" id="{36C74A5A-97BC-4E41-8753-EE26D8FD17DD}"/>
                </a:ext>
              </a:extLst>
            </p:cNvPr>
            <p:cNvSpPr/>
            <p:nvPr/>
          </p:nvSpPr>
          <p:spPr>
            <a:xfrm>
              <a:off x="6501468" y="2488948"/>
              <a:ext cx="1711354" cy="1711354"/>
            </a:xfrm>
            <a:prstGeom prst="ellipse">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Rectangle 26">
              <a:extLst>
                <a:ext uri="{FF2B5EF4-FFF2-40B4-BE49-F238E27FC236}">
                  <a16:creationId xmlns:a16="http://schemas.microsoft.com/office/drawing/2014/main" id="{1C948B0B-C68C-491D-B5D4-3B6AC1AAE986}"/>
                </a:ext>
              </a:extLst>
            </p:cNvPr>
            <p:cNvSpPr/>
            <p:nvPr/>
          </p:nvSpPr>
          <p:spPr>
            <a:xfrm>
              <a:off x="6840817" y="2879754"/>
              <a:ext cx="1032655" cy="923330"/>
            </a:xfrm>
            <a:prstGeom prst="rect">
              <a:avLst/>
            </a:prstGeom>
          </p:spPr>
          <p:txBody>
            <a:bodyPr wrap="none">
              <a:spAutoFit/>
            </a:bodyPr>
            <a:lstStyle/>
            <a:p>
              <a:pPr algn="ctr">
                <a:lnSpc>
                  <a:spcPct val="100000"/>
                </a:lnSpc>
                <a:spcBef>
                  <a:spcPct val="0"/>
                </a:spcBef>
              </a:pPr>
              <a:r>
                <a:rPr lang="en-GB" altLang="en-GB" dirty="0"/>
                <a:t>giant </a:t>
              </a:r>
            </a:p>
            <a:p>
              <a:pPr algn="ctr">
                <a:lnSpc>
                  <a:spcPct val="100000"/>
                </a:lnSpc>
                <a:spcBef>
                  <a:spcPct val="0"/>
                </a:spcBef>
              </a:pPr>
              <a:r>
                <a:rPr lang="en-GB" altLang="en-GB" dirty="0"/>
                <a:t>Pacific </a:t>
              </a:r>
            </a:p>
            <a:p>
              <a:pPr algn="ctr">
                <a:lnSpc>
                  <a:spcPct val="100000"/>
                </a:lnSpc>
                <a:spcBef>
                  <a:spcPct val="0"/>
                </a:spcBef>
              </a:pPr>
              <a:r>
                <a:rPr lang="en-GB" altLang="en-GB" dirty="0"/>
                <a:t>octopus </a:t>
              </a:r>
            </a:p>
          </p:txBody>
        </p:sp>
      </p:grpSp>
      <p:sp>
        <p:nvSpPr>
          <p:cNvPr id="10" name="Rectangle 9">
            <a:hlinkClick r:id="rId3" action="ppaction://hlinksldjump"/>
            <a:extLst>
              <a:ext uri="{FF2B5EF4-FFF2-40B4-BE49-F238E27FC236}">
                <a16:creationId xmlns:a16="http://schemas.microsoft.com/office/drawing/2014/main" id="{138A1F52-46C8-46D0-9932-99CD7518E728}"/>
              </a:ext>
            </a:extLst>
          </p:cNvPr>
          <p:cNvSpPr/>
          <p:nvPr/>
        </p:nvSpPr>
        <p:spPr>
          <a:xfrm>
            <a:off x="6501468" y="3445764"/>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hlinkClick r:id="rId4" action="ppaction://hlinksldjump"/>
            <a:extLst>
              <a:ext uri="{FF2B5EF4-FFF2-40B4-BE49-F238E27FC236}">
                <a16:creationId xmlns:a16="http://schemas.microsoft.com/office/drawing/2014/main" id="{C1BE7193-568A-426B-B06F-A154B1CD9305}"/>
              </a:ext>
            </a:extLst>
          </p:cNvPr>
          <p:cNvSpPr/>
          <p:nvPr/>
        </p:nvSpPr>
        <p:spPr>
          <a:xfrm>
            <a:off x="4567235" y="4506622"/>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Rectangle 28">
            <a:hlinkClick r:id="rId5" action="ppaction://hlinksldjump"/>
            <a:extLst>
              <a:ext uri="{FF2B5EF4-FFF2-40B4-BE49-F238E27FC236}">
                <a16:creationId xmlns:a16="http://schemas.microsoft.com/office/drawing/2014/main" id="{89FC02B7-0128-47D3-A8CA-05E74DE67516}"/>
              </a:ext>
            </a:extLst>
          </p:cNvPr>
          <p:cNvSpPr/>
          <p:nvPr/>
        </p:nvSpPr>
        <p:spPr>
          <a:xfrm>
            <a:off x="2633001" y="4506621"/>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Rectangle 29">
            <a:hlinkClick r:id="rId6" action="ppaction://hlinksldjump"/>
            <a:extLst>
              <a:ext uri="{FF2B5EF4-FFF2-40B4-BE49-F238E27FC236}">
                <a16:creationId xmlns:a16="http://schemas.microsoft.com/office/drawing/2014/main" id="{FD53C6AD-86D6-4C79-B217-952518D0BFAD}"/>
              </a:ext>
            </a:extLst>
          </p:cNvPr>
          <p:cNvSpPr/>
          <p:nvPr/>
        </p:nvSpPr>
        <p:spPr>
          <a:xfrm>
            <a:off x="786390" y="3402206"/>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Rectangle 30">
            <a:hlinkClick r:id="rId7" action="ppaction://hlinksldjump"/>
            <a:extLst>
              <a:ext uri="{FF2B5EF4-FFF2-40B4-BE49-F238E27FC236}">
                <a16:creationId xmlns:a16="http://schemas.microsoft.com/office/drawing/2014/main" id="{1D82CB63-A8D6-4099-ABC9-C272FC692F14}"/>
              </a:ext>
            </a:extLst>
          </p:cNvPr>
          <p:cNvSpPr/>
          <p:nvPr/>
        </p:nvSpPr>
        <p:spPr>
          <a:xfrm>
            <a:off x="2662209" y="2535115"/>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31">
            <a:hlinkClick r:id="rId8" action="ppaction://hlinksldjump"/>
            <a:extLst>
              <a:ext uri="{FF2B5EF4-FFF2-40B4-BE49-F238E27FC236}">
                <a16:creationId xmlns:a16="http://schemas.microsoft.com/office/drawing/2014/main" id="{01796D2F-4BC5-466A-9E04-E088B980015C}"/>
              </a:ext>
            </a:extLst>
          </p:cNvPr>
          <p:cNvSpPr/>
          <p:nvPr/>
        </p:nvSpPr>
        <p:spPr>
          <a:xfrm>
            <a:off x="4538028" y="2512030"/>
            <a:ext cx="1711354" cy="16651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386023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3" y="1354463"/>
            <a:ext cx="7750992" cy="3875713"/>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Anglerfish</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13214" y="2247116"/>
            <a:ext cx="3430719" cy="2862322"/>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deep sea anglerfish has adapted to its environment by means of </a:t>
            </a:r>
            <a:r>
              <a:rPr lang="en-GB" altLang="en-ES" b="1" dirty="0"/>
              <a:t>skin colour</a:t>
            </a:r>
            <a:r>
              <a:rPr lang="en-GB" altLang="en-ES" dirty="0"/>
              <a:t>. It uses this adaptation to protect itself from predators, as well as to disguise itself when hunting. Anglerfish are famous for the ‘glowing bulb’ that they use to attract prey.</a:t>
            </a:r>
            <a:endParaRPr lang="en-ES" altLang="en-ES" dirty="0"/>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13214" y="1486276"/>
            <a:ext cx="22621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 deep sea</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338142"/>
            <a:ext cx="770774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There are more than 200 species of anglerfish. Most anglerfish live in the dark depths of the Atlantic and Antarctic oceans.</a:t>
            </a:r>
          </a:p>
        </p:txBody>
      </p:sp>
      <p:pic>
        <p:nvPicPr>
          <p:cNvPr id="8" name="Picture 7">
            <a:extLst>
              <a:ext uri="{FF2B5EF4-FFF2-40B4-BE49-F238E27FC236}">
                <a16:creationId xmlns:a16="http://schemas.microsoft.com/office/drawing/2014/main" id="{96E37F2A-59A1-44F2-9059-875B146D1F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26392" y="1809332"/>
            <a:ext cx="3704394" cy="2447161"/>
          </a:xfrm>
          <a:prstGeom prst="rect">
            <a:avLst/>
          </a:prstGeom>
        </p:spPr>
      </p:pic>
      <p:sp>
        <p:nvSpPr>
          <p:cNvPr id="10" name="Arrow: Left 9">
            <a:hlinkClick r:id="rId3" action="ppaction://hlinksldjump"/>
            <a:extLst>
              <a:ext uri="{FF2B5EF4-FFF2-40B4-BE49-F238E27FC236}">
                <a16:creationId xmlns:a16="http://schemas.microsoft.com/office/drawing/2014/main" id="{E4528287-A7E4-419B-BBDA-FE18AD1E79CD}"/>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spTree>
    <p:extLst>
      <p:ext uri="{BB962C8B-B14F-4D97-AF65-F5344CB8AC3E}">
        <p14:creationId xmlns:p14="http://schemas.microsoft.com/office/powerpoint/2010/main" val="284328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2" y="1317073"/>
            <a:ext cx="7707742" cy="3791822"/>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Comb Jellyfish</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92261" y="2452251"/>
            <a:ext cx="4639629" cy="923330"/>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comb jellyfish has three main adaptations: </a:t>
            </a:r>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13214" y="1486276"/>
            <a:ext cx="226215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 deep sea</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338142"/>
            <a:ext cx="770774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They are extremely diverse, living in areas ranging from the equator to the poles and from the ocean surface to below 7,000 metres.</a:t>
            </a:r>
          </a:p>
        </p:txBody>
      </p:sp>
      <p:pic>
        <p:nvPicPr>
          <p:cNvPr id="12" name="Picture 11">
            <a:extLst>
              <a:ext uri="{FF2B5EF4-FFF2-40B4-BE49-F238E27FC236}">
                <a16:creationId xmlns:a16="http://schemas.microsoft.com/office/drawing/2014/main" id="{0DEB4835-5110-4099-86FE-3C42CAD8B74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31890" y="1470978"/>
            <a:ext cx="2645910" cy="1870964"/>
          </a:xfrm>
          <a:prstGeom prst="rect">
            <a:avLst/>
          </a:prstGeom>
        </p:spPr>
      </p:pic>
      <p:sp>
        <p:nvSpPr>
          <p:cNvPr id="13" name="Rectangle 12">
            <a:extLst>
              <a:ext uri="{FF2B5EF4-FFF2-40B4-BE49-F238E27FC236}">
                <a16:creationId xmlns:a16="http://schemas.microsoft.com/office/drawing/2014/main" id="{6B4B9DE7-FDFD-444A-B83C-AD52B2A5BECA}"/>
              </a:ext>
            </a:extLst>
          </p:cNvPr>
          <p:cNvSpPr/>
          <p:nvPr/>
        </p:nvSpPr>
        <p:spPr>
          <a:xfrm>
            <a:off x="906372" y="3429000"/>
            <a:ext cx="7271428" cy="1477328"/>
          </a:xfrm>
          <a:prstGeom prst="rect">
            <a:avLst/>
          </a:prstGeom>
        </p:spPr>
        <p:txBody>
          <a:bodyPr wrap="square">
            <a:spAutoFit/>
          </a:bodyPr>
          <a:lstStyle/>
          <a:p>
            <a:pPr marL="285750" indent="-285750">
              <a:buFont typeface="Arial" panose="020B0604020202020204" pitchFamily="34" charset="0"/>
              <a:buChar char="•"/>
              <a:defRPr/>
            </a:pPr>
            <a:r>
              <a:rPr lang="en-GB" altLang="en-ES" b="1" dirty="0"/>
              <a:t>Movement</a:t>
            </a:r>
            <a:r>
              <a:rPr lang="en-GB" altLang="en-ES" dirty="0"/>
              <a:t> – They swim using little hairs, or 'cilia', that move them through the water.</a:t>
            </a:r>
          </a:p>
          <a:p>
            <a:pPr marL="285750" indent="-285750">
              <a:buFont typeface="Arial" panose="020B0604020202020204" pitchFamily="34" charset="0"/>
              <a:buChar char="•"/>
              <a:defRPr/>
            </a:pPr>
            <a:r>
              <a:rPr lang="en-GB" altLang="en-ES" b="1" dirty="0"/>
              <a:t>Communication</a:t>
            </a:r>
            <a:r>
              <a:rPr lang="en-GB" altLang="en-ES" dirty="0"/>
              <a:t> – They reflect light off their cilia to signal to mates and other jellyfish.</a:t>
            </a:r>
          </a:p>
          <a:p>
            <a:pPr marL="285750" indent="-285750">
              <a:buFont typeface="Arial" panose="020B0604020202020204" pitchFamily="34" charset="0"/>
              <a:buChar char="•"/>
              <a:defRPr/>
            </a:pPr>
            <a:r>
              <a:rPr lang="en-GB" altLang="en-ES" b="1" dirty="0"/>
              <a:t>Feeding</a:t>
            </a:r>
            <a:r>
              <a:rPr lang="en-GB" altLang="en-ES" dirty="0"/>
              <a:t> – They use tentacles to catch prey. </a:t>
            </a:r>
          </a:p>
        </p:txBody>
      </p:sp>
      <p:sp>
        <p:nvSpPr>
          <p:cNvPr id="16" name="Arrow: Left 15">
            <a:hlinkClick r:id="rId3" action="ppaction://hlinksldjump"/>
            <a:extLst>
              <a:ext uri="{FF2B5EF4-FFF2-40B4-BE49-F238E27FC236}">
                <a16:creationId xmlns:a16="http://schemas.microsoft.com/office/drawing/2014/main" id="{E8D391C4-C6C9-4AFD-A137-B6015BCDA60A}"/>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spTree>
    <p:extLst>
      <p:ext uri="{BB962C8B-B14F-4D97-AF65-F5344CB8AC3E}">
        <p14:creationId xmlns:p14="http://schemas.microsoft.com/office/powerpoint/2010/main" val="2754310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2" y="1317073"/>
            <a:ext cx="7707742" cy="3791822"/>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Stonefish</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92261" y="2452251"/>
            <a:ext cx="5315592" cy="923330"/>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stonefish has developed a series of adaptations that help it survive in the coral reef: </a:t>
            </a:r>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13214" y="1486276"/>
            <a:ext cx="387477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 coral reef</a:t>
            </a:r>
          </a:p>
          <a:p>
            <a:pPr>
              <a:lnSpc>
                <a:spcPct val="100000"/>
              </a:lnSpc>
              <a:spcBef>
                <a:spcPct val="0"/>
              </a:spcBef>
              <a:buFontTx/>
              <a:buNone/>
            </a:pPr>
            <a:r>
              <a:rPr lang="en-GB" altLang="en-GB" dirty="0">
                <a:solidFill>
                  <a:schemeClr val="tx1"/>
                </a:solidFill>
              </a:rPr>
              <a:t>Some species adapted to freshwater.</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338142"/>
            <a:ext cx="7522281"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Although they prefer saltwater habitats, some species are known to live in rivers.</a:t>
            </a:r>
          </a:p>
        </p:txBody>
      </p:sp>
      <p:sp>
        <p:nvSpPr>
          <p:cNvPr id="13" name="Rectangle 12">
            <a:extLst>
              <a:ext uri="{FF2B5EF4-FFF2-40B4-BE49-F238E27FC236}">
                <a16:creationId xmlns:a16="http://schemas.microsoft.com/office/drawing/2014/main" id="{6B4B9DE7-FDFD-444A-B83C-AD52B2A5BECA}"/>
              </a:ext>
            </a:extLst>
          </p:cNvPr>
          <p:cNvSpPr/>
          <p:nvPr/>
        </p:nvSpPr>
        <p:spPr>
          <a:xfrm>
            <a:off x="906372" y="3336721"/>
            <a:ext cx="7479976" cy="1754326"/>
          </a:xfrm>
          <a:prstGeom prst="rect">
            <a:avLst/>
          </a:prstGeom>
        </p:spPr>
        <p:txBody>
          <a:bodyPr wrap="square">
            <a:spAutoFit/>
          </a:bodyPr>
          <a:lstStyle/>
          <a:p>
            <a:pPr marL="285750" indent="-285750">
              <a:buFont typeface="Arial" panose="020B0604020202020204" pitchFamily="34" charset="0"/>
              <a:buChar char="•"/>
              <a:defRPr/>
            </a:pPr>
            <a:r>
              <a:rPr lang="en-GB" altLang="en-ES" b="1" dirty="0"/>
              <a:t>Camouflage</a:t>
            </a:r>
            <a:r>
              <a:rPr lang="en-GB" altLang="en-ES" dirty="0"/>
              <a:t> – Due to its wart-like skin, it can hide next to or under rocks, in reefs or in sandy or muddy bottoms.</a:t>
            </a:r>
          </a:p>
          <a:p>
            <a:pPr marL="285750" indent="-285750">
              <a:buFont typeface="Arial" panose="020B0604020202020204" pitchFamily="34" charset="0"/>
              <a:buChar char="•"/>
              <a:defRPr/>
            </a:pPr>
            <a:r>
              <a:rPr lang="en-GB" altLang="en-ES" b="1" dirty="0"/>
              <a:t>Defence </a:t>
            </a:r>
            <a:r>
              <a:rPr lang="en-GB" altLang="en-ES" dirty="0"/>
              <a:t>– It has a dorsal fin with 13 spines that can inject venom into predators.</a:t>
            </a:r>
          </a:p>
          <a:p>
            <a:pPr marL="285750" indent="-285750">
              <a:buFont typeface="Arial" panose="020B0604020202020204" pitchFamily="34" charset="0"/>
              <a:buChar char="•"/>
              <a:defRPr/>
            </a:pPr>
            <a:r>
              <a:rPr lang="en-GB" altLang="en-ES" b="1" dirty="0"/>
              <a:t>Movement</a:t>
            </a:r>
            <a:r>
              <a:rPr lang="en-GB" altLang="en-ES" dirty="0"/>
              <a:t> – Its pectoral fins help it swim and move around in the sand.</a:t>
            </a:r>
          </a:p>
        </p:txBody>
      </p:sp>
      <p:pic>
        <p:nvPicPr>
          <p:cNvPr id="8" name="Picture 7">
            <a:extLst>
              <a:ext uri="{FF2B5EF4-FFF2-40B4-BE49-F238E27FC236}">
                <a16:creationId xmlns:a16="http://schemas.microsoft.com/office/drawing/2014/main" id="{A7F4C833-FE59-4F73-87DB-95ED371BCC9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22117" y="1486276"/>
            <a:ext cx="2964231" cy="1617465"/>
          </a:xfrm>
          <a:prstGeom prst="rect">
            <a:avLst/>
          </a:prstGeom>
        </p:spPr>
      </p:pic>
      <p:sp>
        <p:nvSpPr>
          <p:cNvPr id="9" name="Arrow: Left 8">
            <a:hlinkClick r:id="rId3" action="ppaction://hlinksldjump"/>
            <a:extLst>
              <a:ext uri="{FF2B5EF4-FFF2-40B4-BE49-F238E27FC236}">
                <a16:creationId xmlns:a16="http://schemas.microsoft.com/office/drawing/2014/main" id="{0F591698-CE1E-4795-8C76-EA2418156627}"/>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spTree>
    <p:extLst>
      <p:ext uri="{BB962C8B-B14F-4D97-AF65-F5344CB8AC3E}">
        <p14:creationId xmlns:p14="http://schemas.microsoft.com/office/powerpoint/2010/main" val="2833654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2" y="1317073"/>
            <a:ext cx="7707742" cy="379182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Remora Fish</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92261" y="2452251"/>
            <a:ext cx="5315592" cy="2585323"/>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remora fish has developed a </a:t>
            </a:r>
            <a:r>
              <a:rPr lang="en-GB" altLang="en-ES" b="1" dirty="0"/>
              <a:t>symbiotic</a:t>
            </a:r>
            <a:r>
              <a:rPr lang="en-GB" altLang="en-ES" dirty="0"/>
              <a:t> relationship (one that benefits both species) with other sea creatures. Their dorsal fin has evolved into an organ that helps them attach themselves to the belly or underside of their host (sharks, whales and manta rays). They then feed off scraps of prey dropped by the host and also parasites on its skin and its mouth.</a:t>
            </a:r>
            <a:endParaRPr lang="en-ES" altLang="en-ES" dirty="0"/>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13214" y="1486276"/>
            <a:ext cx="303801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 oceans and seas</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338142"/>
            <a:ext cx="77077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They can usually be found in tropical waters around the world.</a:t>
            </a:r>
          </a:p>
        </p:txBody>
      </p:sp>
      <p:sp>
        <p:nvSpPr>
          <p:cNvPr id="9" name="Arrow: Left 8">
            <a:hlinkClick r:id="rId2" action="ppaction://hlinksldjump"/>
            <a:extLst>
              <a:ext uri="{FF2B5EF4-FFF2-40B4-BE49-F238E27FC236}">
                <a16:creationId xmlns:a16="http://schemas.microsoft.com/office/drawing/2014/main" id="{0F591698-CE1E-4795-8C76-EA2418156627}"/>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pic>
        <p:nvPicPr>
          <p:cNvPr id="10" name="Picture 9">
            <a:extLst>
              <a:ext uri="{FF2B5EF4-FFF2-40B4-BE49-F238E27FC236}">
                <a16:creationId xmlns:a16="http://schemas.microsoft.com/office/drawing/2014/main" id="{03BE59AA-3E92-4721-9BC6-D72259AAE6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0558" y="1507921"/>
            <a:ext cx="2280228" cy="2585323"/>
          </a:xfrm>
          <a:prstGeom prst="rect">
            <a:avLst/>
          </a:prstGeom>
        </p:spPr>
      </p:pic>
    </p:spTree>
    <p:extLst>
      <p:ext uri="{BB962C8B-B14F-4D97-AF65-F5344CB8AC3E}">
        <p14:creationId xmlns:p14="http://schemas.microsoft.com/office/powerpoint/2010/main" val="690666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2" y="1317073"/>
            <a:ext cx="7707742" cy="379182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Giant Pacific Octopus</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92261" y="2452251"/>
            <a:ext cx="5315592" cy="923330"/>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giant Pacific octopus has many </a:t>
            </a:r>
          </a:p>
          <a:p>
            <a:pPr>
              <a:defRPr/>
            </a:pPr>
            <a:r>
              <a:rPr lang="en-GB" altLang="en-ES" dirty="0"/>
              <a:t>adaptations, including:</a:t>
            </a:r>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13214" y="1486276"/>
            <a:ext cx="268374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 Pacific coast</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338142"/>
            <a:ext cx="770774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These highly intelligent animals are found throughout the waters of the Pacific, ranging from southern California to Japan.</a:t>
            </a:r>
          </a:p>
        </p:txBody>
      </p:sp>
      <p:sp>
        <p:nvSpPr>
          <p:cNvPr id="9" name="Arrow: Left 8">
            <a:hlinkClick r:id="rId2" action="ppaction://hlinksldjump"/>
            <a:extLst>
              <a:ext uri="{FF2B5EF4-FFF2-40B4-BE49-F238E27FC236}">
                <a16:creationId xmlns:a16="http://schemas.microsoft.com/office/drawing/2014/main" id="{0F591698-CE1E-4795-8C76-EA2418156627}"/>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sp>
        <p:nvSpPr>
          <p:cNvPr id="11" name="Rectangle 10">
            <a:extLst>
              <a:ext uri="{FF2B5EF4-FFF2-40B4-BE49-F238E27FC236}">
                <a16:creationId xmlns:a16="http://schemas.microsoft.com/office/drawing/2014/main" id="{B20EE634-B6A9-4A17-8851-64BC3C2680BD}"/>
              </a:ext>
            </a:extLst>
          </p:cNvPr>
          <p:cNvSpPr/>
          <p:nvPr/>
        </p:nvSpPr>
        <p:spPr>
          <a:xfrm>
            <a:off x="906372" y="3336721"/>
            <a:ext cx="6733844" cy="1754326"/>
          </a:xfrm>
          <a:prstGeom prst="rect">
            <a:avLst/>
          </a:prstGeom>
        </p:spPr>
        <p:txBody>
          <a:bodyPr wrap="square">
            <a:spAutoFit/>
          </a:bodyPr>
          <a:lstStyle/>
          <a:p>
            <a:pPr marL="285750" indent="-285750">
              <a:buFont typeface="Arial" panose="020B0604020202020204" pitchFamily="34" charset="0"/>
              <a:buChar char="•"/>
              <a:defRPr/>
            </a:pPr>
            <a:r>
              <a:rPr lang="en-GB" altLang="en-ES" b="1" dirty="0"/>
              <a:t>Movement</a:t>
            </a:r>
            <a:r>
              <a:rPr lang="en-GB" altLang="en-ES" dirty="0"/>
              <a:t> – Its two rear arms function as legs that, together with the siphon (an organ it uses for breathing which allows it to eject water in a form of jet propulsion), propel it forward.</a:t>
            </a:r>
          </a:p>
          <a:p>
            <a:pPr marL="285750" indent="-285750">
              <a:buFont typeface="Arial" panose="020B0604020202020204" pitchFamily="34" charset="0"/>
              <a:buChar char="•"/>
              <a:defRPr/>
            </a:pPr>
            <a:r>
              <a:rPr lang="en-GB" altLang="en-ES" b="1" dirty="0"/>
              <a:t>Camouflage</a:t>
            </a:r>
            <a:r>
              <a:rPr lang="en-GB" altLang="en-ES" dirty="0"/>
              <a:t> – It can change colour and even texture (looking either rough or smooth) to blend into its surroundings.</a:t>
            </a:r>
          </a:p>
        </p:txBody>
      </p:sp>
      <p:pic>
        <p:nvPicPr>
          <p:cNvPr id="8" name="Picture 7">
            <a:extLst>
              <a:ext uri="{FF2B5EF4-FFF2-40B4-BE49-F238E27FC236}">
                <a16:creationId xmlns:a16="http://schemas.microsoft.com/office/drawing/2014/main" id="{2DB759F9-FC2D-49B5-B870-00967FAC12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997826">
            <a:off x="5287169" y="1244751"/>
            <a:ext cx="3303368" cy="2501278"/>
          </a:xfrm>
          <a:prstGeom prst="rect">
            <a:avLst/>
          </a:prstGeom>
        </p:spPr>
      </p:pic>
    </p:spTree>
    <p:extLst>
      <p:ext uri="{BB962C8B-B14F-4D97-AF65-F5344CB8AC3E}">
        <p14:creationId xmlns:p14="http://schemas.microsoft.com/office/powerpoint/2010/main" val="948662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7BE366A-C35C-4E83-988A-CD0833EF2879}"/>
              </a:ext>
            </a:extLst>
          </p:cNvPr>
          <p:cNvSpPr/>
          <p:nvPr/>
        </p:nvSpPr>
        <p:spPr>
          <a:xfrm>
            <a:off x="757652" y="1317073"/>
            <a:ext cx="7707742" cy="379182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2BB42A78-D8E7-4C12-B269-D5438A2D0E7D}"/>
              </a:ext>
            </a:extLst>
          </p:cNvPr>
          <p:cNvSpPr>
            <a:spLocks noGrp="1"/>
          </p:cNvSpPr>
          <p:nvPr>
            <p:ph type="title"/>
          </p:nvPr>
        </p:nvSpPr>
        <p:spPr/>
        <p:txBody>
          <a:bodyPr/>
          <a:lstStyle/>
          <a:p>
            <a:r>
              <a:rPr lang="en-GB" dirty="0"/>
              <a:t>The Stickleback Fish</a:t>
            </a:r>
          </a:p>
        </p:txBody>
      </p:sp>
      <p:sp>
        <p:nvSpPr>
          <p:cNvPr id="3" name="TextBox 1">
            <a:extLst>
              <a:ext uri="{FF2B5EF4-FFF2-40B4-BE49-F238E27FC236}">
                <a16:creationId xmlns:a16="http://schemas.microsoft.com/office/drawing/2014/main" id="{8AAD3617-895E-45D6-A7C7-84D1EB7501F8}"/>
              </a:ext>
            </a:extLst>
          </p:cNvPr>
          <p:cNvSpPr txBox="1">
            <a:spLocks noChangeArrowheads="1"/>
          </p:cNvSpPr>
          <p:nvPr/>
        </p:nvSpPr>
        <p:spPr bwMode="auto">
          <a:xfrm>
            <a:off x="892261" y="2141036"/>
            <a:ext cx="3226733" cy="2862322"/>
          </a:xfrm>
          <a:prstGeom prst="rect">
            <a:avLst/>
          </a:prstGeom>
          <a:noFill/>
          <a:ln>
            <a:noFill/>
          </a:ln>
        </p:spPr>
        <p:txBody>
          <a:bodyPr wrap="square">
            <a:spAutoFit/>
          </a:bodyPr>
          <a:lstStyle>
            <a:lvl1pPr>
              <a:defRPr>
                <a:solidFill>
                  <a:schemeClr val="tx1"/>
                </a:solidFill>
                <a:latin typeface="Twinkl" pitchFamily="2" charset="77"/>
              </a:defRPr>
            </a:lvl1pPr>
            <a:lvl2pPr marL="742950" indent="-285750">
              <a:defRPr>
                <a:solidFill>
                  <a:schemeClr val="tx1"/>
                </a:solidFill>
                <a:latin typeface="Twinkl" pitchFamily="2" charset="77"/>
              </a:defRPr>
            </a:lvl2pPr>
            <a:lvl3pPr marL="1143000" indent="-228600">
              <a:defRPr>
                <a:solidFill>
                  <a:schemeClr val="tx1"/>
                </a:solidFill>
                <a:latin typeface="Twinkl" pitchFamily="2" charset="77"/>
              </a:defRPr>
            </a:lvl3pPr>
            <a:lvl4pPr marL="1600200" indent="-228600">
              <a:defRPr>
                <a:solidFill>
                  <a:schemeClr val="tx1"/>
                </a:solidFill>
                <a:latin typeface="Twinkl" pitchFamily="2" charset="77"/>
              </a:defRPr>
            </a:lvl4pPr>
            <a:lvl5pPr marL="2057400" indent="-228600">
              <a:defRPr>
                <a:solidFill>
                  <a:schemeClr val="tx1"/>
                </a:solidFill>
                <a:latin typeface="Twinkl" pitchFamily="2" charset="77"/>
              </a:defRPr>
            </a:lvl5pPr>
            <a:lvl6pPr marL="2514600" indent="-228600" eaLnBrk="0" fontAlgn="base" hangingPunct="0">
              <a:spcBef>
                <a:spcPct val="0"/>
              </a:spcBef>
              <a:spcAft>
                <a:spcPct val="0"/>
              </a:spcAft>
              <a:defRPr>
                <a:solidFill>
                  <a:schemeClr val="tx1"/>
                </a:solidFill>
                <a:latin typeface="Twinkl" pitchFamily="2" charset="77"/>
              </a:defRPr>
            </a:lvl6pPr>
            <a:lvl7pPr marL="2971800" indent="-228600" eaLnBrk="0" fontAlgn="base" hangingPunct="0">
              <a:spcBef>
                <a:spcPct val="0"/>
              </a:spcBef>
              <a:spcAft>
                <a:spcPct val="0"/>
              </a:spcAft>
              <a:defRPr>
                <a:solidFill>
                  <a:schemeClr val="tx1"/>
                </a:solidFill>
                <a:latin typeface="Twinkl" pitchFamily="2" charset="77"/>
              </a:defRPr>
            </a:lvl7pPr>
            <a:lvl8pPr marL="3429000" indent="-228600" eaLnBrk="0" fontAlgn="base" hangingPunct="0">
              <a:spcBef>
                <a:spcPct val="0"/>
              </a:spcBef>
              <a:spcAft>
                <a:spcPct val="0"/>
              </a:spcAft>
              <a:defRPr>
                <a:solidFill>
                  <a:schemeClr val="tx1"/>
                </a:solidFill>
                <a:latin typeface="Twinkl" pitchFamily="2" charset="77"/>
              </a:defRPr>
            </a:lvl8pPr>
            <a:lvl9pPr marL="3886200" indent="-228600" eaLnBrk="0" fontAlgn="base" hangingPunct="0">
              <a:spcBef>
                <a:spcPct val="0"/>
              </a:spcBef>
              <a:spcAft>
                <a:spcPct val="0"/>
              </a:spcAft>
              <a:defRPr>
                <a:solidFill>
                  <a:schemeClr val="tx1"/>
                </a:solidFill>
                <a:latin typeface="Twinkl" pitchFamily="2" charset="77"/>
              </a:defRPr>
            </a:lvl9pPr>
          </a:lstStyle>
          <a:p>
            <a:pPr>
              <a:defRPr/>
            </a:pPr>
            <a:r>
              <a:rPr lang="en-GB" altLang="en-ES" b="1" dirty="0"/>
              <a:t>Adaptations:</a:t>
            </a:r>
          </a:p>
          <a:p>
            <a:pPr>
              <a:defRPr/>
            </a:pPr>
            <a:r>
              <a:rPr lang="en-GB" altLang="en-ES" dirty="0"/>
              <a:t>The main adaptation of the stickleback fish is their eyesight. Amazingly, they have shown that they are able to adapt their vision to new environments in less than 10,000 years, which is a very short period for animals to be able to evolve.</a:t>
            </a:r>
          </a:p>
        </p:txBody>
      </p:sp>
      <p:sp>
        <p:nvSpPr>
          <p:cNvPr id="4" name="TextBox 1">
            <a:extLst>
              <a:ext uri="{FF2B5EF4-FFF2-40B4-BE49-F238E27FC236}">
                <a16:creationId xmlns:a16="http://schemas.microsoft.com/office/drawing/2014/main" id="{4C386E62-976D-46EE-A40B-AA3D577887D2}"/>
              </a:ext>
            </a:extLst>
          </p:cNvPr>
          <p:cNvSpPr txBox="1">
            <a:spLocks noChangeArrowheads="1"/>
          </p:cNvSpPr>
          <p:nvPr/>
        </p:nvSpPr>
        <p:spPr bwMode="auto">
          <a:xfrm>
            <a:off x="892261" y="1532168"/>
            <a:ext cx="279275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Habitat:</a:t>
            </a:r>
          </a:p>
          <a:p>
            <a:pPr>
              <a:lnSpc>
                <a:spcPct val="100000"/>
              </a:lnSpc>
              <a:spcBef>
                <a:spcPct val="0"/>
              </a:spcBef>
              <a:buFontTx/>
              <a:buNone/>
            </a:pPr>
            <a:r>
              <a:rPr lang="en-GB" altLang="en-GB" dirty="0">
                <a:solidFill>
                  <a:schemeClr val="tx1"/>
                </a:solidFill>
              </a:rPr>
              <a:t>Saltwater and freshwater</a:t>
            </a:r>
          </a:p>
        </p:txBody>
      </p:sp>
      <p:sp>
        <p:nvSpPr>
          <p:cNvPr id="5" name="TextBox 10">
            <a:extLst>
              <a:ext uri="{FF2B5EF4-FFF2-40B4-BE49-F238E27FC236}">
                <a16:creationId xmlns:a16="http://schemas.microsoft.com/office/drawing/2014/main" id="{6EC701FF-F081-4C20-A0EC-A33EBEE9E0C2}"/>
              </a:ext>
            </a:extLst>
          </p:cNvPr>
          <p:cNvSpPr txBox="1">
            <a:spLocks noChangeArrowheads="1"/>
          </p:cNvSpPr>
          <p:nvPr/>
        </p:nvSpPr>
        <p:spPr bwMode="auto">
          <a:xfrm>
            <a:off x="757653" y="5134580"/>
            <a:ext cx="770774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GB" b="1" dirty="0">
                <a:solidFill>
                  <a:schemeClr val="tx1"/>
                </a:solidFill>
              </a:rPr>
              <a:t>Where on Earth?</a:t>
            </a:r>
          </a:p>
          <a:p>
            <a:pPr>
              <a:lnSpc>
                <a:spcPct val="100000"/>
              </a:lnSpc>
              <a:spcBef>
                <a:spcPct val="0"/>
              </a:spcBef>
              <a:buFontTx/>
              <a:buNone/>
            </a:pPr>
            <a:r>
              <a:rPr lang="en-GB" altLang="en-GB" dirty="0">
                <a:solidFill>
                  <a:schemeClr val="tx1"/>
                </a:solidFill>
              </a:rPr>
              <a:t>Sticklebacks are most commonly found in the ocean but some can be found in fresh and brackish waters in the northern hemisphere, as far north as the Arctic.</a:t>
            </a:r>
          </a:p>
        </p:txBody>
      </p:sp>
      <p:sp>
        <p:nvSpPr>
          <p:cNvPr id="9" name="Arrow: Left 8">
            <a:hlinkClick r:id="rId2" action="ppaction://hlinksldjump"/>
            <a:extLst>
              <a:ext uri="{FF2B5EF4-FFF2-40B4-BE49-F238E27FC236}">
                <a16:creationId xmlns:a16="http://schemas.microsoft.com/office/drawing/2014/main" id="{0F591698-CE1E-4795-8C76-EA2418156627}"/>
              </a:ext>
            </a:extLst>
          </p:cNvPr>
          <p:cNvSpPr/>
          <p:nvPr/>
        </p:nvSpPr>
        <p:spPr>
          <a:xfrm>
            <a:off x="7640216" y="879937"/>
            <a:ext cx="825178" cy="524313"/>
          </a:xfrm>
          <a:prstGeom prst="leftArrow">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back</a:t>
            </a:r>
          </a:p>
        </p:txBody>
      </p:sp>
      <p:pic>
        <p:nvPicPr>
          <p:cNvPr id="10" name="Picture 9">
            <a:extLst>
              <a:ext uri="{FF2B5EF4-FFF2-40B4-BE49-F238E27FC236}">
                <a16:creationId xmlns:a16="http://schemas.microsoft.com/office/drawing/2014/main" id="{BEEFD190-AAA5-468B-A72A-F2F2C4C299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1311948">
            <a:off x="3904122" y="2419806"/>
            <a:ext cx="4297019" cy="1389269"/>
          </a:xfrm>
          <a:prstGeom prst="rect">
            <a:avLst/>
          </a:prstGeom>
        </p:spPr>
      </p:pic>
    </p:spTree>
    <p:extLst>
      <p:ext uri="{BB962C8B-B14F-4D97-AF65-F5344CB8AC3E}">
        <p14:creationId xmlns:p14="http://schemas.microsoft.com/office/powerpoint/2010/main" val="423124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F7DFEBAE-4E84-4554-AEFC-0753D9470617}"/>
              </a:ext>
            </a:extLst>
          </p:cNvPr>
          <p:cNvSpPr/>
          <p:nvPr/>
        </p:nvSpPr>
        <p:spPr>
          <a:xfrm>
            <a:off x="3947020" y="3026328"/>
            <a:ext cx="1249959" cy="8053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58</TotalTime>
  <Words>777</Words>
  <Application>Microsoft Office PowerPoint</Application>
  <PresentationFormat>On-screen Show (4:3)</PresentationFormat>
  <Paragraphs>82</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Twinkl</vt:lpstr>
      <vt:lpstr>Office Theme</vt:lpstr>
      <vt:lpstr>PowerPoint Presentation</vt:lpstr>
      <vt:lpstr>What Are Underwater Animals?</vt:lpstr>
      <vt:lpstr>Underwater Habitats</vt:lpstr>
      <vt:lpstr>Different Animals, Different Underwater Habitats</vt:lpstr>
      <vt:lpstr>The Anglerfish</vt:lpstr>
      <vt:lpstr>The Comb Jellyfish</vt:lpstr>
      <vt:lpstr>The Stonefish</vt:lpstr>
      <vt:lpstr>The Remora Fish</vt:lpstr>
      <vt:lpstr>The Giant Pacific Octopus</vt:lpstr>
      <vt:lpstr>The Stickleback Fish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Claire Kerekes</cp:lastModifiedBy>
  <cp:revision>11</cp:revision>
  <dcterms:created xsi:type="dcterms:W3CDTF">2020-04-13T12:09:49Z</dcterms:created>
  <dcterms:modified xsi:type="dcterms:W3CDTF">2020-07-14T14:26:07Z</dcterms:modified>
</cp:coreProperties>
</file>