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76" r:id="rId3"/>
    <p:sldId id="277" r:id="rId4"/>
    <p:sldId id="278" r:id="rId5"/>
    <p:sldId id="275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67" r:id="rId27"/>
  </p:sldIdLst>
  <p:sldSz cx="9144000" cy="6858000" type="screen4x3"/>
  <p:notesSz cx="6858000" cy="9144000"/>
  <p:embeddedFontLst>
    <p:embeddedFont>
      <p:font typeface="Roboto" panose="02000000000000000000" pitchFamily="2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3682"/>
    <a:srgbClr val="EA516C"/>
    <a:srgbClr val="E94E13"/>
    <a:srgbClr val="CA095B"/>
    <a:srgbClr val="85BD33"/>
    <a:srgbClr val="6C9E72"/>
    <a:srgbClr val="11743A"/>
    <a:srgbClr val="00572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948" y="102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exfordy/3334929707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/2.0/uk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3220" y="1473201"/>
            <a:ext cx="6457559" cy="3379456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What Is a Castle?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4714184"/>
            <a:ext cx="7632700" cy="672627"/>
          </a:xfrm>
          <a:prstGeom prst="roundRect">
            <a:avLst>
              <a:gd name="adj" fmla="val 16830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are a type of home. The people who lived in castles were usually kings, queens or lords and their families.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0884" y="5469286"/>
            <a:ext cx="7637465" cy="660052"/>
          </a:xfrm>
          <a:prstGeom prst="roundRect">
            <a:avLst>
              <a:gd name="adj" fmla="val 1972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There would also be soldiers, cooks, cleaners and other people who lived inside and helped to look after and protect the king, queen or lord.</a:t>
            </a:r>
          </a:p>
        </p:txBody>
      </p:sp>
    </p:spTree>
    <p:extLst>
      <p:ext uri="{BB962C8B-B14F-4D97-AF65-F5344CB8AC3E}">
        <p14:creationId xmlns:p14="http://schemas.microsoft.com/office/powerpoint/2010/main" val="282973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5881" y="1817133"/>
            <a:ext cx="7122233" cy="431220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Castles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309356" cy="1061769"/>
          </a:xfrm>
          <a:prstGeom prst="roundRect">
            <a:avLst>
              <a:gd name="adj" fmla="val 1323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were designed to keep the people inside safe and to stop enemies from getting in.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874884" y="5352814"/>
            <a:ext cx="4513466" cy="674798"/>
            <a:chOff x="3874884" y="5524830"/>
            <a:chExt cx="4513466" cy="674798"/>
          </a:xfrm>
        </p:grpSpPr>
        <p:sp>
          <p:nvSpPr>
            <p:cNvPr id="3" name="Oval 2"/>
            <p:cNvSpPr/>
            <p:nvPr/>
          </p:nvSpPr>
          <p:spPr>
            <a:xfrm>
              <a:off x="3874884" y="5524830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4613056" y="5595121"/>
              <a:ext cx="3775294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any in this picture?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4961300" y="1473201"/>
            <a:ext cx="3427048" cy="808272"/>
          </a:xfrm>
          <a:prstGeom prst="roundRect">
            <a:avLst>
              <a:gd name="adj" fmla="val 1564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have many features to stop people from attacking.</a:t>
            </a:r>
          </a:p>
        </p:txBody>
      </p:sp>
    </p:spTree>
    <p:extLst>
      <p:ext uri="{BB962C8B-B14F-4D97-AF65-F5344CB8AC3E}">
        <p14:creationId xmlns:p14="http://schemas.microsoft.com/office/powerpoint/2010/main" val="237197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473201"/>
            <a:ext cx="6660321" cy="444021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Location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023950" y="1717644"/>
            <a:ext cx="4364400" cy="545722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were built on top of hills.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568795" y="2549094"/>
            <a:ext cx="2814719" cy="690859"/>
            <a:chOff x="755651" y="5453173"/>
            <a:chExt cx="2814719" cy="690859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755651" y="5461203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3" y="5453173"/>
              <a:ext cx="2076547" cy="69085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Why do you think this was?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1204111" y="4907196"/>
            <a:ext cx="7184238" cy="432054"/>
          </a:xfrm>
          <a:prstGeom prst="roundRect">
            <a:avLst>
              <a:gd name="adj" fmla="val 3100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It was hard for enemies to run up steep hills to get to the castle.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199276" y="5388658"/>
            <a:ext cx="7184238" cy="759124"/>
          </a:xfrm>
          <a:prstGeom prst="roundRect">
            <a:avLst>
              <a:gd name="adj" fmla="val 2168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 startAt="2"/>
            </a:pPr>
            <a:r>
              <a:rPr lang="en-GB" dirty="0"/>
              <a:t>It gave the people in the castle an excellent view and meant that they could spot enemies a long way off.</a:t>
            </a:r>
          </a:p>
        </p:txBody>
      </p:sp>
    </p:spTree>
    <p:extLst>
      <p:ext uri="{BB962C8B-B14F-4D97-AF65-F5344CB8AC3E}">
        <p14:creationId xmlns:p14="http://schemas.microsoft.com/office/powerpoint/2010/main" val="310013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5891" y="1473201"/>
            <a:ext cx="7332217" cy="4149001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Moat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630440" y="4781550"/>
            <a:ext cx="4757910" cy="1347788"/>
          </a:xfrm>
          <a:prstGeom prst="roundRect">
            <a:avLst>
              <a:gd name="adj" fmla="val 998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</a:t>
            </a:r>
            <a:r>
              <a:rPr lang="en-GB" b="1" dirty="0"/>
              <a:t>moats</a:t>
            </a:r>
            <a:r>
              <a:rPr lang="en-GB" dirty="0"/>
              <a:t>. Water completely surrounded the castle.</a:t>
            </a:r>
          </a:p>
          <a:p>
            <a:endParaRPr lang="en-GB" dirty="0"/>
          </a:p>
          <a:p>
            <a:r>
              <a:rPr lang="en-GB" dirty="0"/>
              <a:t>This made it hard for people to attack it.</a:t>
            </a:r>
          </a:p>
        </p:txBody>
      </p:sp>
    </p:spTree>
    <p:extLst>
      <p:ext uri="{BB962C8B-B14F-4D97-AF65-F5344CB8AC3E}">
        <p14:creationId xmlns:p14="http://schemas.microsoft.com/office/powerpoint/2010/main" val="34143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396" y="2000817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0871" y="2000816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Design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302409" y="3429000"/>
            <a:ext cx="2539182" cy="1441858"/>
            <a:chOff x="3302409" y="3115871"/>
            <a:chExt cx="2539182" cy="1441858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4234601" y="3115871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302409" y="3890920"/>
              <a:ext cx="2539182" cy="6668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Which design do you think was strongest?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750885" y="4991385"/>
            <a:ext cx="7632700" cy="1101440"/>
          </a:xfrm>
          <a:prstGeom prst="roundRect">
            <a:avLst>
              <a:gd name="adj" fmla="val 12145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Rounded towers without corners were less likely to collapse. </a:t>
            </a:r>
          </a:p>
          <a:p>
            <a:endParaRPr lang="en-GB" dirty="0"/>
          </a:p>
          <a:p>
            <a:r>
              <a:rPr lang="en-GB" spc="-10" dirty="0"/>
              <a:t>Square towers were more likely to fall if attackers dug away at the base.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063467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flat walls and corners.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182871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had rounded walls.</a:t>
            </a:r>
          </a:p>
        </p:txBody>
      </p:sp>
    </p:spTree>
    <p:extLst>
      <p:ext uri="{BB962C8B-B14F-4D97-AF65-F5344CB8AC3E}">
        <p14:creationId xmlns:p14="http://schemas.microsoft.com/office/powerpoint/2010/main" val="259153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01220" y="1494630"/>
            <a:ext cx="4287131" cy="460216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High Walls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2499763"/>
            <a:ext cx="3816350" cy="1858474"/>
          </a:xfrm>
          <a:prstGeom prst="roundRect">
            <a:avLst>
              <a:gd name="adj" fmla="val 1158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It was important that the castle walls were very high.</a:t>
            </a:r>
          </a:p>
          <a:p>
            <a:endParaRPr lang="en-GB" dirty="0"/>
          </a:p>
          <a:p>
            <a:r>
              <a:rPr lang="en-GB" dirty="0"/>
              <a:t>This made it harder for attackers to climb over the walls.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55650" y="5235652"/>
            <a:ext cx="5445974" cy="748529"/>
            <a:chOff x="755650" y="5235652"/>
            <a:chExt cx="5445974" cy="748529"/>
          </a:xfrm>
        </p:grpSpPr>
        <p:sp>
          <p:nvSpPr>
            <p:cNvPr id="3" name="Oval 2"/>
            <p:cNvSpPr/>
            <p:nvPr/>
          </p:nvSpPr>
          <p:spPr>
            <a:xfrm>
              <a:off x="755650" y="5272518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1" y="5235652"/>
              <a:ext cx="4707803" cy="748529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see the tiny people in this photo? This shows us how tall the building is.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934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369" y="1729211"/>
            <a:ext cx="6188981" cy="412504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Turrets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816349" cy="1722671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/>
              <a:t>Turrets</a:t>
            </a:r>
            <a:r>
              <a:rPr lang="en-GB" dirty="0"/>
              <a:t> are small towers built on top of a tower or wall in a castle.</a:t>
            </a:r>
          </a:p>
          <a:p>
            <a:endParaRPr lang="en-GB" dirty="0"/>
          </a:p>
          <a:p>
            <a:r>
              <a:rPr lang="en-GB" dirty="0"/>
              <a:t>The turrets gave great views from different angles.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54540"/>
            <a:ext cx="5862432" cy="674798"/>
            <a:chOff x="755651" y="3381591"/>
            <a:chExt cx="5862432" cy="674798"/>
          </a:xfrm>
        </p:grpSpPr>
        <p:sp>
          <p:nvSpPr>
            <p:cNvPr id="7" name="Oval 6"/>
            <p:cNvSpPr/>
            <p:nvPr/>
          </p:nvSpPr>
          <p:spPr>
            <a:xfrm>
              <a:off x="755651" y="3381591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3451882"/>
              <a:ext cx="5124260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How many turrets can you spot on this castle?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55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331" y="2206531"/>
            <a:ext cx="5386817" cy="359121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2"/>
            <a:ext cx="7632699" cy="1052716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top of the castle walls were the </a:t>
            </a:r>
            <a:r>
              <a:rPr lang="en-GB" b="1" dirty="0"/>
              <a:t>battlements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 battlements look a bit like teeth.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18027"/>
            <a:ext cx="4223754" cy="674798"/>
            <a:chOff x="755651" y="5418027"/>
            <a:chExt cx="422375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2" y="5488318"/>
              <a:ext cx="3485583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battlements?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287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311" y="2037030"/>
            <a:ext cx="5595040" cy="373002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1"/>
            <a:ext cx="3436103" cy="4619623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soldiers stood behind the wall and tried to protect the people inside the castle.</a:t>
            </a:r>
          </a:p>
          <a:p>
            <a:endParaRPr lang="en-GB" dirty="0"/>
          </a:p>
          <a:p>
            <a:r>
              <a:rPr lang="en-GB" dirty="0"/>
              <a:t>They looked through the gaps (called </a:t>
            </a:r>
            <a:r>
              <a:rPr lang="en-GB" b="1" dirty="0"/>
              <a:t>crenels</a:t>
            </a:r>
            <a:r>
              <a:rPr lang="en-GB" dirty="0"/>
              <a:t>) and shot arrows at any attackers.</a:t>
            </a:r>
          </a:p>
          <a:p>
            <a:endParaRPr lang="en-GB" dirty="0"/>
          </a:p>
          <a:p>
            <a:r>
              <a:rPr lang="en-GB" dirty="0"/>
              <a:t>They shielded their bodies behind the raised sections (called </a:t>
            </a:r>
            <a:r>
              <a:rPr lang="en-GB" b="1" dirty="0" err="1"/>
              <a:t>merlons</a:t>
            </a:r>
            <a:r>
              <a:rPr lang="en-GB" dirty="0"/>
              <a:t>) to avoid being shot at themselves.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5130586" y="1475182"/>
            <a:ext cx="1131683" cy="1448144"/>
            <a:chOff x="5130586" y="1475182"/>
            <a:chExt cx="1131683" cy="1448144"/>
          </a:xfrm>
        </p:grpSpPr>
        <p:cxnSp>
          <p:nvCxnSpPr>
            <p:cNvPr id="4" name="Straight Arrow Connector 3"/>
            <p:cNvCxnSpPr/>
            <p:nvPr/>
          </p:nvCxnSpPr>
          <p:spPr>
            <a:xfrm flipH="1">
              <a:off x="6047173" y="1883625"/>
              <a:ext cx="11947" cy="10397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5130586" y="1475182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crenel</a:t>
              </a:r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10926" y="1475181"/>
            <a:ext cx="1131683" cy="1058846"/>
            <a:chOff x="6310926" y="1475181"/>
            <a:chExt cx="1131683" cy="1058846"/>
          </a:xfrm>
        </p:grpSpPr>
        <p:cxnSp>
          <p:nvCxnSpPr>
            <p:cNvPr id="10" name="Straight Arrow Connector 9"/>
            <p:cNvCxnSpPr/>
            <p:nvPr/>
          </p:nvCxnSpPr>
          <p:spPr>
            <a:xfrm flipH="1">
              <a:off x="6544652" y="1883624"/>
              <a:ext cx="1" cy="65040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6310926" y="1475181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 err="1"/>
                <a:t>merlon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2300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112" y="2489702"/>
            <a:ext cx="5581465" cy="330142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Arrow Slits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473202"/>
            <a:ext cx="7632699" cy="1333372"/>
          </a:xfrm>
          <a:prstGeom prst="roundRect">
            <a:avLst>
              <a:gd name="adj" fmla="val 11293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also had </a:t>
            </a:r>
            <a:r>
              <a:rPr lang="en-GB" b="1" dirty="0"/>
              <a:t>arrow slits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Soldiers could see and shoot arrows through these thin gaps in the wall, without getting shot.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55651" y="5418027"/>
            <a:ext cx="4115114" cy="674798"/>
            <a:chOff x="755651" y="5418027"/>
            <a:chExt cx="411511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5488318"/>
              <a:ext cx="3376942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arrow slits?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836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Drawbridge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824" y="1473201"/>
            <a:ext cx="3469743" cy="462632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6" name="Rounded Rectangle 5"/>
          <p:cNvSpPr/>
          <p:nvPr/>
        </p:nvSpPr>
        <p:spPr>
          <a:xfrm>
            <a:off x="755649" y="2437851"/>
            <a:ext cx="3906885" cy="2663824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had a bridge over the moat, that led to the entrance.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b="1" dirty="0"/>
              <a:t>drawbridge</a:t>
            </a:r>
            <a:r>
              <a:rPr lang="en-GB" dirty="0"/>
              <a:t> could be pulled up to stop enemies from getting across the water and reaching the castle.</a:t>
            </a:r>
          </a:p>
        </p:txBody>
      </p:sp>
    </p:spTree>
    <p:extLst>
      <p:ext uri="{BB962C8B-B14F-4D97-AF65-F5344CB8AC3E}">
        <p14:creationId xmlns:p14="http://schemas.microsoft.com/office/powerpoint/2010/main" val="77490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8964" y="1473201"/>
            <a:ext cx="3349032" cy="465613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Portcullis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1934928"/>
            <a:ext cx="4178489" cy="3270815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entrance to the castle, there was a </a:t>
            </a:r>
            <a:r>
              <a:rPr lang="en-GB" b="1" dirty="0"/>
              <a:t>portcullis</a:t>
            </a:r>
            <a:r>
              <a:rPr lang="en-GB" dirty="0"/>
              <a:t> covering the door.</a:t>
            </a:r>
          </a:p>
          <a:p>
            <a:endParaRPr lang="en-GB" dirty="0"/>
          </a:p>
          <a:p>
            <a:r>
              <a:rPr lang="en-GB" dirty="0"/>
              <a:t>This was made of metal or wood.</a:t>
            </a:r>
          </a:p>
          <a:p>
            <a:endParaRPr lang="en-GB" dirty="0"/>
          </a:p>
          <a:p>
            <a:r>
              <a:rPr lang="en-GB" dirty="0"/>
              <a:t>It was there to protect the door from being set on fire or being bashed in by enemies.</a:t>
            </a:r>
          </a:p>
          <a:p>
            <a:endParaRPr lang="en-GB" dirty="0"/>
          </a:p>
          <a:p>
            <a:r>
              <a:rPr lang="en-GB" dirty="0"/>
              <a:t>It could be lifted to let people in or out of the castle.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/>
              </a:rPr>
              <a:t>Bodiam Castle portcullis and machicolations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exfordy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12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925" y="2743200"/>
            <a:ext cx="4273549" cy="284903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262" y="2721985"/>
            <a:ext cx="2314037" cy="3394353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Door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0" y="1473201"/>
            <a:ext cx="7618805" cy="1487282"/>
          </a:xfrm>
          <a:prstGeom prst="roundRect">
            <a:avLst>
              <a:gd name="adj" fmla="val 875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entrance to the castle was protected by a thick, iron-studded wooden door.</a:t>
            </a:r>
          </a:p>
          <a:p>
            <a:endParaRPr lang="en-GB" dirty="0"/>
          </a:p>
          <a:p>
            <a:r>
              <a:rPr lang="en-GB" dirty="0"/>
              <a:t>It was big and strong so that enemies could not break the door down and enter the castle.</a:t>
            </a:r>
          </a:p>
        </p:txBody>
      </p:sp>
    </p:spTree>
    <p:extLst>
      <p:ext uri="{BB962C8B-B14F-4D97-AF65-F5344CB8AC3E}">
        <p14:creationId xmlns:p14="http://schemas.microsoft.com/office/powerpoint/2010/main" val="2057689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29261" y="1735139"/>
            <a:ext cx="6757235" cy="439419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Bailey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396184"/>
            <a:ext cx="4486305" cy="642638"/>
          </a:xfrm>
          <a:prstGeom prst="roundRect">
            <a:avLst>
              <a:gd name="adj" fmla="val 20272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castles walls was the </a:t>
            </a:r>
            <a:r>
              <a:rPr lang="en-GB" b="1" dirty="0"/>
              <a:t>bailey</a:t>
            </a:r>
            <a:r>
              <a:rPr lang="en-GB" dirty="0"/>
              <a:t> – the area where people lived and worked.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55650" y="2736820"/>
            <a:ext cx="3702050" cy="567892"/>
            <a:chOff x="755650" y="2736820"/>
            <a:chExt cx="3702050" cy="567892"/>
          </a:xfrm>
        </p:grpSpPr>
        <p:sp>
          <p:nvSpPr>
            <p:cNvPr id="9" name="Rounded Rectangle 8"/>
            <p:cNvSpPr/>
            <p:nvPr/>
          </p:nvSpPr>
          <p:spPr>
            <a:xfrm>
              <a:off x="755650" y="2736820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bailey</a:t>
              </a:r>
              <a:endParaRPr lang="en-GB" dirty="0"/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2286000" y="2956111"/>
              <a:ext cx="2171700" cy="3486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143625" y="4427932"/>
            <a:ext cx="2244725" cy="427493"/>
            <a:chOff x="6143625" y="4427932"/>
            <a:chExt cx="2244725" cy="427493"/>
          </a:xfrm>
        </p:grpSpPr>
        <p:sp>
          <p:nvSpPr>
            <p:cNvPr id="8" name="Rounded Rectangle 7"/>
            <p:cNvSpPr/>
            <p:nvPr/>
          </p:nvSpPr>
          <p:spPr>
            <a:xfrm>
              <a:off x="6815767" y="4427932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 flipV="1">
              <a:off x="6143625" y="4446983"/>
              <a:ext cx="790575" cy="194695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37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133" y="2200807"/>
            <a:ext cx="4927217" cy="327255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Keep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40157" y="1473201"/>
            <a:ext cx="2907917" cy="4619623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 walls was also the </a:t>
            </a:r>
            <a:r>
              <a:rPr lang="en-GB" b="1" dirty="0"/>
              <a:t>keep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The keep was the safest part of the castle. The kings, queens or lords could hide here when the castle was in danger.</a:t>
            </a:r>
          </a:p>
          <a:p>
            <a:endParaRPr lang="en-GB" dirty="0"/>
          </a:p>
          <a:p>
            <a:r>
              <a:rPr lang="en-GB" dirty="0"/>
              <a:t>In some castles, the keep was built on a special mound called a </a:t>
            </a:r>
            <a:r>
              <a:rPr lang="en-GB" b="1" dirty="0"/>
              <a:t>motte</a:t>
            </a:r>
            <a:r>
              <a:rPr lang="en-GB" dirty="0"/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369050" y="1996585"/>
            <a:ext cx="1572583" cy="2189348"/>
            <a:chOff x="6369050" y="1996585"/>
            <a:chExt cx="1572583" cy="2189348"/>
          </a:xfrm>
        </p:grpSpPr>
        <p:cxnSp>
          <p:nvCxnSpPr>
            <p:cNvPr id="11" name="Straight Arrow Connector 10"/>
            <p:cNvCxnSpPr/>
            <p:nvPr/>
          </p:nvCxnSpPr>
          <p:spPr>
            <a:xfrm flipH="1">
              <a:off x="7343773" y="2366175"/>
              <a:ext cx="38102" cy="1819758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6369050" y="199658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276411" y="4670356"/>
            <a:ext cx="1572583" cy="1016752"/>
            <a:chOff x="5276411" y="4670356"/>
            <a:chExt cx="1572583" cy="1016752"/>
          </a:xfrm>
        </p:grpSpPr>
        <p:cxnSp>
          <p:nvCxnSpPr>
            <p:cNvPr id="12" name="Straight Arrow Connector 11"/>
            <p:cNvCxnSpPr/>
            <p:nvPr/>
          </p:nvCxnSpPr>
          <p:spPr>
            <a:xfrm flipH="1" flipV="1">
              <a:off x="5378487" y="4670356"/>
              <a:ext cx="377867" cy="803004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5276411" y="525961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motte</a:t>
              </a:r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83771" y="1987059"/>
            <a:ext cx="1572583" cy="1478949"/>
            <a:chOff x="4183771" y="1987059"/>
            <a:chExt cx="1572583" cy="1478949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5076823" y="2404275"/>
              <a:ext cx="0" cy="106173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ounded Rectangle 5"/>
            <p:cNvSpPr/>
            <p:nvPr/>
          </p:nvSpPr>
          <p:spPr>
            <a:xfrm>
              <a:off x="4183771" y="1987059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keep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294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74" y="1473202"/>
            <a:ext cx="6559551" cy="436961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+mn-lt"/>
              </a:rPr>
              <a:t>Castles Around the World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2" y="3962401"/>
            <a:ext cx="3168648" cy="2166938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pc="-20" dirty="0"/>
              <a:t>Lots of different castles were built in different countries around the world.</a:t>
            </a:r>
          </a:p>
          <a:p>
            <a:endParaRPr lang="en-GB" dirty="0"/>
          </a:p>
          <a:p>
            <a:r>
              <a:rPr lang="en-GB" dirty="0"/>
              <a:t>There are lots of different styles of castle. </a:t>
            </a:r>
          </a:p>
        </p:txBody>
      </p:sp>
    </p:spTree>
    <p:extLst>
      <p:ext uri="{BB962C8B-B14F-4D97-AF65-F5344CB8AC3E}">
        <p14:creationId xmlns:p14="http://schemas.microsoft.com/office/powerpoint/2010/main" val="958992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Neuschwanstein</a:t>
            </a:r>
            <a:r>
              <a:rPr lang="en-GB" sz="3600" dirty="0">
                <a:solidFill>
                  <a:srgbClr val="4A3682"/>
                </a:solidFill>
              </a:rPr>
              <a:t>, Germany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132" y="1473201"/>
            <a:ext cx="6984205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3530016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Eilean</a:t>
            </a:r>
            <a:r>
              <a:rPr lang="en-GB" sz="3600" dirty="0">
                <a:solidFill>
                  <a:srgbClr val="4A3682"/>
                </a:solidFill>
              </a:rPr>
              <a:t> </a:t>
            </a:r>
            <a:r>
              <a:rPr lang="en-GB" sz="3600" dirty="0" err="1">
                <a:solidFill>
                  <a:srgbClr val="4A3682"/>
                </a:solidFill>
              </a:rPr>
              <a:t>Donan</a:t>
            </a:r>
            <a:r>
              <a:rPr lang="en-GB" sz="3600" dirty="0">
                <a:solidFill>
                  <a:srgbClr val="4A3682"/>
                </a:solidFill>
              </a:rPr>
              <a:t> Castle, Scotland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8631" y="1473201"/>
            <a:ext cx="6337207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781566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Scaligero</a:t>
            </a:r>
            <a:r>
              <a:rPr lang="en-GB" sz="3600" dirty="0">
                <a:solidFill>
                  <a:srgbClr val="4A3682"/>
                </a:solidFill>
              </a:rPr>
              <a:t> Castle, Italy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791" y="1473201"/>
            <a:ext cx="6868886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5859349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Alnwick Castle, England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143" y="1473201"/>
            <a:ext cx="6208182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1206981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Švihov</a:t>
            </a:r>
            <a:r>
              <a:rPr lang="en-GB" sz="3600" dirty="0">
                <a:solidFill>
                  <a:srgbClr val="4A3682"/>
                </a:solidFill>
              </a:rPr>
              <a:t> Castle, </a:t>
            </a:r>
            <a:r>
              <a:rPr lang="en-GB" sz="3600" dirty="0" err="1">
                <a:solidFill>
                  <a:srgbClr val="4A3682"/>
                </a:solidFill>
              </a:rPr>
              <a:t>Czechia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068" y="1701852"/>
            <a:ext cx="7629282" cy="402479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2674072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</a:rPr>
              <a:t>Bobolice</a:t>
            </a:r>
            <a:r>
              <a:rPr lang="en-GB" sz="3600" dirty="0">
                <a:solidFill>
                  <a:srgbClr val="4A3682"/>
                </a:solidFill>
              </a:rPr>
              <a:t> Castle, Poland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714" y="1473201"/>
            <a:ext cx="6983041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6388916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Swallow’s Nest, Crimea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132" y="1473730"/>
            <a:ext cx="6984205" cy="465507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4219624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425" y="1473201"/>
            <a:ext cx="7066179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</a:rPr>
              <a:t>Would You Like to Live Here?</a:t>
            </a:r>
            <a:endParaRPr lang="en-GB" sz="3600" dirty="0">
              <a:solidFill>
                <a:srgbClr val="4A3682"/>
              </a:solidFill>
              <a:latin typeface="+mn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183855" y="5303727"/>
            <a:ext cx="5210583" cy="674798"/>
            <a:chOff x="755651" y="5418027"/>
            <a:chExt cx="5210583" cy="674798"/>
          </a:xfrm>
        </p:grpSpPr>
        <p:sp>
          <p:nvSpPr>
            <p:cNvPr id="4" name="Oval 3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2" y="5488318"/>
              <a:ext cx="4472412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Would you like to live in a castle? Why?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64833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355</TotalTime>
  <Words>714</Words>
  <Application>Microsoft Office PowerPoint</Application>
  <PresentationFormat>On-screen Show (4:3)</PresentationFormat>
  <Paragraphs>102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Roboto</vt:lpstr>
      <vt:lpstr>Twinkl</vt:lpstr>
      <vt:lpstr>Arial</vt:lpstr>
      <vt:lpstr>Calibri</vt:lpstr>
      <vt:lpstr>Office Theme</vt:lpstr>
      <vt:lpstr>PowerPoint Presentation</vt:lpstr>
      <vt:lpstr>What Is a Castle?</vt:lpstr>
      <vt:lpstr>Castles</vt:lpstr>
      <vt:lpstr>Location</vt:lpstr>
      <vt:lpstr>Moat</vt:lpstr>
      <vt:lpstr>Design</vt:lpstr>
      <vt:lpstr>High Walls</vt:lpstr>
      <vt:lpstr>Turrets</vt:lpstr>
      <vt:lpstr>Battlements</vt:lpstr>
      <vt:lpstr>Battlements</vt:lpstr>
      <vt:lpstr>Arrow Slits</vt:lpstr>
      <vt:lpstr>Drawbridge</vt:lpstr>
      <vt:lpstr>Portcullis</vt:lpstr>
      <vt:lpstr>Door</vt:lpstr>
      <vt:lpstr>Bailey</vt:lpstr>
      <vt:lpstr>Keep</vt:lpstr>
      <vt:lpstr>Castles Around the World</vt:lpstr>
      <vt:lpstr>Neuschwanstein, Germany</vt:lpstr>
      <vt:lpstr>Eilean Donan Castle, Scotland</vt:lpstr>
      <vt:lpstr>Scaligero Castle, Italy</vt:lpstr>
      <vt:lpstr>Alnwick Castle, England</vt:lpstr>
      <vt:lpstr>Švihov Castle, Czechia</vt:lpstr>
      <vt:lpstr>Bobolice Castle, Poland</vt:lpstr>
      <vt:lpstr>Swallow’s Nest, Crimea</vt:lpstr>
      <vt:lpstr>Would You Like to Live Here?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Twinkl Twinkl</cp:lastModifiedBy>
  <cp:revision>29</cp:revision>
  <dcterms:created xsi:type="dcterms:W3CDTF">2020-03-10T17:04:32Z</dcterms:created>
  <dcterms:modified xsi:type="dcterms:W3CDTF">2020-04-24T11:06:34Z</dcterms:modified>
</cp:coreProperties>
</file>