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C294"/>
    <a:srgbClr val="F51441"/>
    <a:srgbClr val="C22192"/>
    <a:srgbClr val="F249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0DB76F-6053-41B7-A4B4-8D1D9529B045}" v="40" dt="2022-06-17T09:27:40.033"/>
    <p1510:client id="{2D0B4642-84BC-4BE2-9E1D-476B08262101}" v="381" dt="2021-10-08T10:19:15.937"/>
    <p1510:client id="{361F11E5-5E4C-16D5-CC51-B5775CFBA8A5}" v="23" dt="2021-10-07T13:15:46.377"/>
    <p1510:client id="{36B8B285-04E7-AE08-7651-1255647CD44E}" v="2" dt="2021-10-08T13:04:51.842"/>
    <p1510:client id="{421C519C-5CCC-7C93-1295-976D689D4493}" v="68" dt="2021-10-07T13:53:26.980"/>
    <p1510:client id="{547B2951-2E3F-4814-A626-9865CA472E1A}" v="131" dt="2021-10-08T10:19:44.167"/>
    <p1510:client id="{6610D98E-C238-04BA-7314-C3CE624D69DB}" v="118" dt="2021-10-13T09:01:34.771"/>
    <p1510:client id="{B23A4E11-6FAC-1470-A16A-B59929B9EADD}" v="59" dt="2021-10-13T08:27:10.565"/>
    <p1510:client id="{BEACB1F7-4903-4E01-A956-C0D103BB27A3}" v="145" dt="2021-10-07T12:57:50.6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9EA1E-98C4-4A2E-AAC3-800E357DC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7904" y="1517904"/>
            <a:ext cx="9144000" cy="279806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96B1FA-5AE6-4D57-B37B-4AA021600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7904" y="4572000"/>
            <a:ext cx="9144000" cy="152704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F49B66-DBC3-45EE-A6E1-DE10A6C18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3F9AFA87-1417-4992-ABD9-27C3BC8CC883}" type="datetimeFigureOut">
              <a:rPr lang="en-US" smtClean="0"/>
              <a:pPr algn="r"/>
              <a:t>6/17/2022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1085F0-1967-4B4F-9824-58E9F2E05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AEDEE5-31B5-4868-8C16-47FF43E27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pPr/>
              <a:t>‹#›</a:t>
            </a:fld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3495340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C5BB2-C09C-49B0-BAFA-DE1801CD3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47C21-944D-47FE-9519-A25518837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CE36D-6B7B-4D5E-831E-34A4286D6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AD668-6E19-425C-88F7-AF422066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05C53-CF7C-4936-9E35-1BEBD683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46C78-A717-4E1F-A742-FD5AECA03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1270D-CCAE-4437-A0C0-052D111DF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4572000"/>
            <a:ext cx="91440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F006A-7EEE-4DB0-8F92-D34C0D46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3F2ED-2B0E-44A9-8603-286CA0634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D801C-6B4E-40B6-9D6E-558192264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449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446AA-9418-4C3E-901B-8E2806122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97482-2CA6-4707-976E-6FD4B57BFE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17904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909652-DD12-479C-B639-9452CBA8C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36792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0EC7A6-AFB1-4989-A0B4-B422D5B2C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2117C-B497-4647-A66B-1887750FB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8C7AF-5092-416B-B61C-F41D3C573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896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0CDE0-3FEB-42A0-8BCC-7DADE7D4A6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5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778B8B-E9A3-44BE-85A6-3E316659A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17904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BF1BCA-A435-4779-A6FE-15207141F5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6792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9B1923-9749-49E3-88FA-75C326E671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36792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3A70F0-5AFA-4C5A-812B-220C6A38D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6AF721-83FE-4B57-B910-C395D23FD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6A5893-52F1-44A1-AE8E-CF094DB41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9D22302-83E3-4E22-93DF-1E5D463B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20433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D85A6-A4E6-4160-BE43-8146A989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A24A80-0792-4B3B-BB5A-8B2BD910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26116E-7A6D-485F-9FA2-25F94D4F4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09ADCC-C5F2-4D90-B153-93DF5585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84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862271-51F6-4122-9709-D279042F8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CFE08-03FE-487B-8963-9FAD3049C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935A50-18AE-4CB1-BB10-1CBDD8A7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736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1F683-796D-458C-9B32-A385D604D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1F0BD-641B-4148-BCB3-2704218C8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0952" y="1517904"/>
            <a:ext cx="5330952" cy="458114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28C843-B846-4456-9720-71B7D4FF40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A3A03-31BD-4E7E-879A-A1C718497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39078-7D38-4851-A363-B6BC179A5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1FF25E-A25D-47AA-94EB-580A74F01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644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E83B4-9B31-4F73-9767-163636522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CFC30-8163-47A0-A97F-3F2C3A3BE7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49240" y="764032"/>
            <a:ext cx="6089904" cy="533095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F1B390-0C23-466E-987C-26420A5F0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C9CA7C-B9D0-4A72-8061-1E02AA15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EFC84-C9FE-4BFA-9B4E-4516A1362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01A469-3EFC-4F94-8482-378582E1C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872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F9454-6F74-46A8-B299-4AF451BFB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F55CA9-A0BD-4609-9307-BAF987B26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E4293-851E-4FA2-BFF2-B646A4236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A907F5-F26D-4A91-8D70-AB54F8B43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ACBD8-D942-449E-A2B8-358CD1365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253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A50897-0C2E-420B-9A38-A8D5C1D727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450317" y="1517904"/>
            <a:ext cx="2220731" cy="454678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DB2173-32A5-4677-A08F-DAB8FD430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17904" y="1517904"/>
            <a:ext cx="6562553" cy="454678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B124D-B801-4A6A-9DAF-EBC1B98FE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AF8DF-2544-45A5-B62B-BB7948FC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C232D-131E-4BE6-8E2E-BAF5A308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20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B1D84C-7934-4E5B-B6E4-A1D6EC299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13441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A990F-40AC-447A-964A-840C94A64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2971800"/>
            <a:ext cx="9144000" cy="3127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832A1-FFBA-48B6-B2D0-E5414F1283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5672" y="6400800"/>
            <a:ext cx="1865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r"/>
            <a:fld id="{3F9AFA87-1417-4992-ABD9-27C3BC8CC883}" type="datetimeFigureOut">
              <a:rPr lang="en-US" smtClean="0"/>
              <a:pPr algn="r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33EC1-4EE2-4453-841C-CFDFE7089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8952" y="6400800"/>
            <a:ext cx="6099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EBA78-E732-44EF-BA0B-FC42F7931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9648" y="6400800"/>
            <a:ext cx="5303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1"/>
                </a:solidFill>
              </a:defRPr>
            </a:lvl1pPr>
          </a:lstStyle>
          <a:p>
            <a:fld id="{CB1E4CB7-CB13-4810-BF18-BE31AFC64F93}" type="slidenum">
              <a:rPr lang="en-US" smtClean="0"/>
              <a:pPr/>
              <a:t>‹#›</a:t>
            </a:fld>
            <a:endParaRPr lang="en-US" sz="100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9306479-8C4D-4E4A-A330-DFC80A8A01BE}"/>
              </a:ext>
            </a:extLst>
          </p:cNvPr>
          <p:cNvSpPr/>
          <p:nvPr/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247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42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760" indent="-365760" algn="l" defTabSz="914400" rtl="0" eaLnBrk="1" latinLnBrk="0" hangingPunct="1">
        <a:lnSpc>
          <a:spcPct val="105000"/>
        </a:lnSpc>
        <a:spcBef>
          <a:spcPts val="900"/>
        </a:spcBef>
        <a:buClr>
          <a:schemeClr val="accent5"/>
        </a:buClr>
        <a:buFont typeface="Avenir Next LT Pro" panose="020B0504020202020204" pitchFamily="34" charset="0"/>
        <a:buChar char="+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indent="0" algn="l" defTabSz="914400" rtl="0" eaLnBrk="1" latinLnBrk="0" hangingPunct="1">
        <a:lnSpc>
          <a:spcPct val="105000"/>
        </a:lnSpc>
        <a:spcBef>
          <a:spcPts val="900"/>
        </a:spcBef>
        <a:buFont typeface="Arial" panose="020B0604020202020204" pitchFamily="34" charset="0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40080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" indent="0" algn="l" defTabSz="914400" rtl="0" eaLnBrk="1" latinLnBrk="0" hangingPunct="1">
        <a:lnSpc>
          <a:spcPct val="105000"/>
        </a:lnSpc>
        <a:spcBef>
          <a:spcPts val="600"/>
        </a:spcBef>
        <a:buFontTx/>
        <a:buNone/>
        <a:defRPr sz="1800" i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886968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orange.biz/fx/layout-banner-template-design-responsive-business-brochure-infographic-website-background-189318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christmasstockimages.com/free/backgrounds/slides/christmas_bud_lights.htm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jpeg"/><Relationship Id="rId4" Type="http://schemas.openxmlformats.org/officeDocument/2006/relationships/hyperlink" Target="https://www.flickr.com/photos/zooboing/5596912586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hyperlink" Target="https://canchild.ca/en/resources/112-children-with-dcd-at-home-at-school-and-in-the-community-booklet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nhs.uk/conditions/developmental-coordination-disorder-dyspraxia/" TargetMode="External"/><Relationship Id="rId5" Type="http://schemas.openxmlformats.org/officeDocument/2006/relationships/hyperlink" Target="https://torange.biz/fx/background-triangles-geometrical-abstract-bokeh-orange-polygonal-lights-205122" TargetMode="Externa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358B6E23-8493-4A0F-9409-1BB1B3567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99238EC-3EDA-4FF6-9F43-081294A93F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rgbClr val="FCEA37"/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DB52B6C5-6F94-480D-83FF-BFF638CFD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9462" y="761999"/>
            <a:ext cx="10670537" cy="5334001"/>
          </a:xfrm>
          <a:prstGeom prst="rect">
            <a:avLst/>
          </a:prstGeom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245794"/>
            <a:ext cx="9144000" cy="1288752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accent5"/>
                </a:solidFill>
                <a:cs typeface="Calibri Light"/>
              </a:rPr>
              <a:t>D</a:t>
            </a:r>
            <a:r>
              <a:rPr lang="en-US">
                <a:solidFill>
                  <a:srgbClr val="FF0000"/>
                </a:solidFill>
                <a:cs typeface="Calibri Light"/>
              </a:rPr>
              <a:t>.</a:t>
            </a:r>
            <a:r>
              <a:rPr lang="en-US">
                <a:solidFill>
                  <a:srgbClr val="00B0F0"/>
                </a:solidFill>
                <a:cs typeface="Calibri Light"/>
              </a:rPr>
              <a:t>C</a:t>
            </a:r>
            <a:r>
              <a:rPr lang="en-US">
                <a:solidFill>
                  <a:srgbClr val="FF0000"/>
                </a:solidFill>
                <a:cs typeface="Calibri Light"/>
              </a:rPr>
              <a:t>.</a:t>
            </a:r>
            <a:r>
              <a:rPr lang="en-US">
                <a:solidFill>
                  <a:srgbClr val="7030A0"/>
                </a:solidFill>
                <a:cs typeface="Calibri Light"/>
              </a:rPr>
              <a:t>D</a:t>
            </a:r>
            <a:endParaRPr lang="en-US">
              <a:solidFill>
                <a:srgbClr val="7030A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580943"/>
            <a:ext cx="9144000" cy="5507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rgbClr val="C22192"/>
                </a:solidFill>
                <a:cs typeface="Calibri"/>
              </a:rPr>
              <a:t>If you have D.C.D and you're going to Cila don't worry!</a:t>
            </a:r>
            <a:endParaRPr lang="en-US">
              <a:solidFill>
                <a:srgbClr val="C22192"/>
              </a:solidFill>
            </a:endParaRPr>
          </a:p>
        </p:txBody>
      </p:sp>
      <p:pic>
        <p:nvPicPr>
          <p:cNvPr id="10" name="Picture 11" descr="Background pattern&#10;&#10;Description automatically generated">
            <a:extLst>
              <a:ext uri="{FF2B5EF4-FFF2-40B4-BE49-F238E27FC236}">
                <a16:creationId xmlns:a16="http://schemas.microsoft.com/office/drawing/2014/main" id="{B2F600E3-390D-44F8-8450-927310B9E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230" r="4648" b="-3"/>
          <a:stretch/>
        </p:blipFill>
        <p:spPr>
          <a:xfrm>
            <a:off x="759463" y="3335905"/>
            <a:ext cx="3557016" cy="2764858"/>
          </a:xfrm>
          <a:prstGeom prst="rect">
            <a:avLst/>
          </a:prstGeom>
        </p:spPr>
      </p:pic>
      <p:pic>
        <p:nvPicPr>
          <p:cNvPr id="8" name="Picture 9" descr="Prismatic circles Background vector clipart image - Free ...">
            <a:extLst>
              <a:ext uri="{FF2B5EF4-FFF2-40B4-BE49-F238E27FC236}">
                <a16:creationId xmlns:a16="http://schemas.microsoft.com/office/drawing/2014/main" id="{46CF9EB0-21AA-4D70-991D-B9C605E1BF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174" r="6383" b="1"/>
          <a:stretch/>
        </p:blipFill>
        <p:spPr>
          <a:xfrm>
            <a:off x="4315970" y="3335905"/>
            <a:ext cx="3542639" cy="2764858"/>
          </a:xfrm>
          <a:prstGeom prst="rect">
            <a:avLst/>
          </a:prstGeom>
        </p:spPr>
      </p:pic>
      <p:pic>
        <p:nvPicPr>
          <p:cNvPr id="5" name="Picture 5" descr="A picture containing several&#10;&#10;Description automatically generated">
            <a:extLst>
              <a:ext uri="{FF2B5EF4-FFF2-40B4-BE49-F238E27FC236}">
                <a16:creationId xmlns:a16="http://schemas.microsoft.com/office/drawing/2014/main" id="{1D4ED227-7B9D-4FCA-85D0-80E3E58141F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8017" r="2862" b="-3"/>
          <a:stretch/>
        </p:blipFill>
        <p:spPr>
          <a:xfrm>
            <a:off x="7872477" y="3335901"/>
            <a:ext cx="3557016" cy="2764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49306479-8C4D-4E4A-A330-DFC80A8A01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ADFFAB7E-4788-405E-A4D8-B6644AE463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9F985A2-1334-4D86-97FF-10FE78059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BD1D744-9969-4FA2-8008-BD8BF5A93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152849" y="473202"/>
            <a:ext cx="3232254" cy="5345953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B0141B-226F-4711-82E9-1AE9A4002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7561" y="2014683"/>
            <a:ext cx="4312214" cy="166339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5000"/>
              </a:lnSpc>
            </a:pPr>
            <a:r>
              <a:rPr lang="en-US" sz="4800">
                <a:solidFill>
                  <a:schemeClr val="accent5">
                    <a:lumMod val="75000"/>
                  </a:schemeClr>
                </a:solidFill>
              </a:rPr>
              <a:t>How we can support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DBF614-72D7-4C9D-B3AC-85F20C5796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93327" y="3683437"/>
            <a:ext cx="4493387" cy="1014189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5000"/>
              </a:lnSpc>
            </a:pPr>
            <a:r>
              <a:rPr lang="en-US" dirty="0">
                <a:solidFill>
                  <a:srgbClr val="0070C0"/>
                </a:solidFill>
              </a:rPr>
              <a:t>We can let you use a chrome book if you need to do long pieces of writing </a:t>
            </a:r>
          </a:p>
        </p:txBody>
      </p:sp>
      <p:pic>
        <p:nvPicPr>
          <p:cNvPr id="3" name="Picture 4" descr="Colorful Abstract Background Free Stock Photo - Public ...">
            <a:extLst>
              <a:ext uri="{FF2B5EF4-FFF2-40B4-BE49-F238E27FC236}">
                <a16:creationId xmlns:a16="http://schemas.microsoft.com/office/drawing/2014/main" id="{D2A1650C-3FA2-45E6-B5BA-0E6377064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20000">
            <a:off x="986286" y="1656430"/>
            <a:ext cx="2930105" cy="2193668"/>
          </a:xfrm>
          <a:prstGeom prst="rect">
            <a:avLst/>
          </a:prstGeom>
        </p:spPr>
      </p:pic>
      <p:pic>
        <p:nvPicPr>
          <p:cNvPr id="5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0FBC3073-95B8-4B92-80C4-17C7AE8183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1500000">
            <a:off x="2292564" y="3211341"/>
            <a:ext cx="2067464" cy="2188236"/>
          </a:xfrm>
          <a:prstGeom prst="rect">
            <a:avLst/>
          </a:prstGeom>
        </p:spPr>
      </p:pic>
      <p:pic>
        <p:nvPicPr>
          <p:cNvPr id="9" name="Picture 9" descr="Portrait Background 4 Free Stock Photo - Public Domain ...">
            <a:extLst>
              <a:ext uri="{FF2B5EF4-FFF2-40B4-BE49-F238E27FC236}">
                <a16:creationId xmlns:a16="http://schemas.microsoft.com/office/drawing/2014/main" id="{21EC12E5-19E3-4F6E-9673-957834771C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420000">
            <a:off x="1058174" y="248009"/>
            <a:ext cx="1923691" cy="242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94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1">
            <a:extLst>
              <a:ext uri="{FF2B5EF4-FFF2-40B4-BE49-F238E27FC236}">
                <a16:creationId xmlns:a16="http://schemas.microsoft.com/office/drawing/2014/main" id="{49306479-8C4D-4E4A-A330-DFC80A8A01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1" name="Rectangle 13">
            <a:extLst>
              <a:ext uri="{FF2B5EF4-FFF2-40B4-BE49-F238E27FC236}">
                <a16:creationId xmlns:a16="http://schemas.microsoft.com/office/drawing/2014/main" id="{84136905-015B-4510-B514-027CBA846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5">
            <a:extLst>
              <a:ext uri="{FF2B5EF4-FFF2-40B4-BE49-F238E27FC236}">
                <a16:creationId xmlns:a16="http://schemas.microsoft.com/office/drawing/2014/main" id="{36CD0F97-2E5B-4E84-8544-EB24DED104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099048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17">
            <a:extLst>
              <a:ext uri="{FF2B5EF4-FFF2-40B4-BE49-F238E27FC236}">
                <a16:creationId xmlns:a16="http://schemas.microsoft.com/office/drawing/2014/main" id="{DB667490-DB81-488B-B0E9-A2D13C48B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58952"/>
            <a:ext cx="10668000" cy="5455920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CCC20A-BF1B-49FE-A75E-723F38D9E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3"/>
            <a:ext cx="4512858" cy="134511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5000"/>
              </a:lnSpc>
            </a:pPr>
            <a:r>
              <a:rPr lang="en-US" sz="4200" kern="1200" spc="-50" baseline="0">
                <a:solidFill>
                  <a:srgbClr val="21C294"/>
                </a:solidFill>
                <a:latin typeface="+mj-lt"/>
                <a:ea typeface="+mj-ea"/>
                <a:cs typeface="+mj-cs"/>
              </a:rPr>
              <a:t>What is D.C.D?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55908A-3C31-4D0B-ADBE-AE4E01899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2970222"/>
            <a:ext cx="4512857" cy="3128825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r>
              <a:rPr lang="en-US" sz="6000">
                <a:solidFill>
                  <a:srgbClr val="21C294"/>
                </a:solidFill>
              </a:rPr>
              <a:t>DCD </a:t>
            </a:r>
            <a:r>
              <a:rPr lang="en-US" sz="6000">
                <a:solidFill>
                  <a:srgbClr val="21C294"/>
                </a:solidFill>
                <a:ea typeface="+mn-lt"/>
                <a:cs typeface="+mn-lt"/>
              </a:rPr>
              <a:t>means that your brain is 'wired up' differently. It is a very clever brain that somehow has got 'mixed up' and that means that things to do with moving, learning and perhaps speaking too are harder for you.</a:t>
            </a:r>
            <a:endParaRPr lang="en-US" sz="6000">
              <a:solidFill>
                <a:srgbClr val="21C294"/>
              </a:solidFill>
            </a:endParaRPr>
          </a:p>
          <a:p>
            <a:endParaRPr lang="en-US"/>
          </a:p>
          <a:p>
            <a:br>
              <a:rPr lang="en-US"/>
            </a:br>
            <a:endParaRPr lang="en-US"/>
          </a:p>
          <a:p>
            <a:endParaRPr lang="en-US" sz="2200"/>
          </a:p>
          <a:p>
            <a:endParaRPr lang="en-US"/>
          </a:p>
          <a:p>
            <a:br>
              <a:rPr lang="en-US"/>
            </a:br>
            <a:endParaRPr lang="en-US"/>
          </a:p>
          <a:p>
            <a:endParaRPr lang="en-US"/>
          </a:p>
          <a:p>
            <a:br>
              <a:rPr lang="en-US"/>
            </a:br>
            <a:endParaRPr lang="en-US"/>
          </a:p>
          <a:p>
            <a:endParaRPr lang="en-US"/>
          </a:p>
        </p:txBody>
      </p:sp>
      <p:pic>
        <p:nvPicPr>
          <p:cNvPr id="5" name="Picture 5" descr="Abstract Colorful Banner Background Free Stock Photo ...">
            <a:extLst>
              <a:ext uri="{FF2B5EF4-FFF2-40B4-BE49-F238E27FC236}">
                <a16:creationId xmlns:a16="http://schemas.microsoft.com/office/drawing/2014/main" id="{4BC722D9-AA9A-4A57-8C4C-9D6961F73CC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6924" r="6924"/>
          <a:stretch/>
        </p:blipFill>
        <p:spPr>
          <a:xfrm rot="900000">
            <a:off x="7540084" y="2236769"/>
            <a:ext cx="2734192" cy="2384997"/>
          </a:xfrm>
          <a:prstGeom prst="rect">
            <a:avLst/>
          </a:prstGeom>
        </p:spPr>
      </p:pic>
      <p:pic>
        <p:nvPicPr>
          <p:cNvPr id="7" name="Picture 7" descr="Multicolored Abstract Background Free Stock Photo - Public ...">
            <a:extLst>
              <a:ext uri="{FF2B5EF4-FFF2-40B4-BE49-F238E27FC236}">
                <a16:creationId xmlns:a16="http://schemas.microsoft.com/office/drawing/2014/main" id="{96B625B1-AB12-4061-B7B6-109DD3744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40000">
            <a:off x="6829244" y="1898676"/>
            <a:ext cx="1743853" cy="1743853"/>
          </a:xfrm>
          <a:prstGeom prst="rect">
            <a:avLst/>
          </a:prstGeom>
        </p:spPr>
      </p:pic>
      <p:pic>
        <p:nvPicPr>
          <p:cNvPr id="6" name="Picture 6" descr="Design Background Creative - Free image on Pixabay">
            <a:extLst>
              <a:ext uri="{FF2B5EF4-FFF2-40B4-BE49-F238E27FC236}">
                <a16:creationId xmlns:a16="http://schemas.microsoft.com/office/drawing/2014/main" id="{842ED607-B3F1-498A-B27E-C130F6169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00000">
            <a:off x="8697679" y="3739062"/>
            <a:ext cx="1784231" cy="142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7592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8BB3F1-2BFA-43F0-89D7-77C1691553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solidFill>
                  <a:srgbClr val="F51441"/>
                </a:solidFill>
              </a:rPr>
              <a:t>What to do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E4392-7F78-484B-ACC0-32F2739D410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Font typeface="Arial" panose="020B0504020202020204" pitchFamily="34" charset="0"/>
              <a:buChar char="•"/>
            </a:pPr>
            <a:r>
              <a:rPr lang="en-US" dirty="0">
                <a:solidFill>
                  <a:srgbClr val="F51441"/>
                </a:solidFill>
              </a:rPr>
              <a:t>Encourage them</a:t>
            </a:r>
          </a:p>
          <a:p>
            <a:pPr>
              <a:buFont typeface="Arial" panose="020B0504020202020204" pitchFamily="34" charset="0"/>
              <a:buChar char="•"/>
            </a:pPr>
            <a:r>
              <a:rPr lang="en-US" dirty="0">
                <a:solidFill>
                  <a:srgbClr val="F51441"/>
                </a:solidFill>
              </a:rPr>
              <a:t>Say there doing very well</a:t>
            </a:r>
          </a:p>
          <a:p>
            <a:pPr>
              <a:buFont typeface="Arial" panose="020B0504020202020204" pitchFamily="34" charset="0"/>
              <a:buChar char="•"/>
            </a:pPr>
            <a:r>
              <a:rPr lang="en-US" dirty="0">
                <a:solidFill>
                  <a:srgbClr val="F51441"/>
                </a:solidFill>
              </a:rPr>
              <a:t>Help them</a:t>
            </a:r>
          </a:p>
          <a:p>
            <a:pPr>
              <a:buFont typeface="Arial" panose="020B0504020202020204" pitchFamily="34" charset="0"/>
              <a:buChar char="•"/>
            </a:pPr>
            <a:r>
              <a:rPr lang="en-US" dirty="0">
                <a:solidFill>
                  <a:srgbClr val="F51441"/>
                </a:solidFill>
              </a:rPr>
              <a:t>Work with them when they need help</a:t>
            </a:r>
          </a:p>
          <a:p>
            <a:pPr>
              <a:buFont typeface="Arial" panose="020B0504020202020204" pitchFamily="34" charset="0"/>
              <a:buChar char="•"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F79FEA-C938-4E61-A696-056B87746B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solidFill>
                  <a:srgbClr val="F51441"/>
                </a:solidFill>
              </a:rPr>
              <a:t>What not to do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8340253-37C6-490B-AD7D-55D675E1DA1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solidFill>
                  <a:srgbClr val="F51441"/>
                </a:solidFill>
              </a:rPr>
              <a:t>Don't say things like why are taking forever with that writing and why is your handwriting so bad, and why are you using a slope.</a:t>
            </a:r>
          </a:p>
          <a:p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2086C89-22EE-428E-9C17-74ED27C88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51441"/>
                </a:solidFill>
                <a:cs typeface="Aharoni"/>
              </a:rPr>
              <a:t>How to make them feel welcome</a:t>
            </a:r>
            <a:endParaRPr lang="en-US">
              <a:solidFill>
                <a:srgbClr val="F514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536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3">
            <a:extLst>
              <a:ext uri="{FF2B5EF4-FFF2-40B4-BE49-F238E27FC236}">
                <a16:creationId xmlns:a16="http://schemas.microsoft.com/office/drawing/2014/main" id="{49306479-8C4D-4E4A-A330-DFC80A8A01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2" name="Rectangle 15">
            <a:extLst>
              <a:ext uri="{FF2B5EF4-FFF2-40B4-BE49-F238E27FC236}">
                <a16:creationId xmlns:a16="http://schemas.microsoft.com/office/drawing/2014/main" id="{84136905-015B-4510-B514-027CBA846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6CD0F97-2E5B-4E84-8544-EB24DED104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B272257-593A-402F-88FA-F1DECD9E3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58952"/>
            <a:ext cx="10668000" cy="5340096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C14CAA-732C-4FEB-AD82-6D93B736A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1874" y="1517903"/>
            <a:ext cx="5250030" cy="134511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5000"/>
              </a:lnSpc>
            </a:pPr>
            <a:r>
              <a:rPr lang="en-US" sz="4200" kern="1200" spc="-50" baseline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Helpful websites</a:t>
            </a:r>
          </a:p>
        </p:txBody>
      </p:sp>
      <p:pic>
        <p:nvPicPr>
          <p:cNvPr id="5" name="Picture 5" descr="Free stock photo of background, blur, bokeh">
            <a:extLst>
              <a:ext uri="{FF2B5EF4-FFF2-40B4-BE49-F238E27FC236}">
                <a16:creationId xmlns:a16="http://schemas.microsoft.com/office/drawing/2014/main" id="{E9F70D7B-C279-4186-803D-5EDF6CF00E8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364" r="1363" b="-2"/>
          <a:stretch/>
        </p:blipFill>
        <p:spPr>
          <a:xfrm>
            <a:off x="761999" y="758952"/>
            <a:ext cx="3890922" cy="2670048"/>
          </a:xfrm>
          <a:prstGeom prst="rect">
            <a:avLst/>
          </a:prstGeom>
        </p:spPr>
      </p:pic>
      <p:pic>
        <p:nvPicPr>
          <p:cNvPr id="9" name="Picture 9" descr="Blue Background with art swirls image - Free stock photo ...">
            <a:extLst>
              <a:ext uri="{FF2B5EF4-FFF2-40B4-BE49-F238E27FC236}">
                <a16:creationId xmlns:a16="http://schemas.microsoft.com/office/drawing/2014/main" id="{9716D921-77C6-47A1-BFE2-92581B60A2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9182" b="4"/>
          <a:stretch/>
        </p:blipFill>
        <p:spPr>
          <a:xfrm rot="5400000">
            <a:off x="400812" y="3790188"/>
            <a:ext cx="2670048" cy="1947672"/>
          </a:xfrm>
          <a:prstGeom prst="rect">
            <a:avLst/>
          </a:prstGeom>
        </p:spPr>
      </p:pic>
      <p:pic>
        <p:nvPicPr>
          <p:cNvPr id="6" name="Picture 6" descr="Background pattern&#10;&#10;Description automatically generated">
            <a:extLst>
              <a:ext uri="{FF2B5EF4-FFF2-40B4-BE49-F238E27FC236}">
                <a16:creationId xmlns:a16="http://schemas.microsoft.com/office/drawing/2014/main" id="{9BD81F23-DD7B-4878-8467-BC7FAC6890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31081" r="23743" b="-3"/>
          <a:stretch/>
        </p:blipFill>
        <p:spPr>
          <a:xfrm>
            <a:off x="2707462" y="3428998"/>
            <a:ext cx="1945461" cy="2670049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3C6079-FAAE-4EBC-8189-83D25BAA30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11874" y="2970222"/>
            <a:ext cx="5250030" cy="261077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hlinkClick r:id="rId6"/>
              </a:rPr>
              <a:t>https://www.nhs.uk/conditions/developmental-coordination-disorder-dyspraxia/</a:t>
            </a:r>
          </a:p>
          <a:p>
            <a:r>
              <a:rPr lang="en-US">
                <a:hlinkClick r:id="rId7"/>
              </a:rPr>
              <a:t>https://canchild.ca/en/resources/112-children-with-dcd-at-home-at-school-and-in-the-community-booklet</a:t>
            </a:r>
            <a:r>
              <a:rPr lang="en-US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54604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aptop Pusheen">
            <a:extLst>
              <a:ext uri="{FF2B5EF4-FFF2-40B4-BE49-F238E27FC236}">
                <a16:creationId xmlns:a16="http://schemas.microsoft.com/office/drawing/2014/main" id="{B720A5CC-176C-492B-B4A5-64763D822D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8219" y="3304310"/>
            <a:ext cx="2131291" cy="2131291"/>
          </a:xfrm>
          <a:prstGeom prst="rect">
            <a:avLst/>
          </a:prstGeom>
        </p:spPr>
      </p:pic>
      <p:pic>
        <p:nvPicPr>
          <p:cNvPr id="3" name="Picture 3" descr="Winking Pusheen">
            <a:extLst>
              <a:ext uri="{FF2B5EF4-FFF2-40B4-BE49-F238E27FC236}">
                <a16:creationId xmlns:a16="http://schemas.microsoft.com/office/drawing/2014/main" id="{6AB867D3-6361-4FF0-A4AC-E2CD32074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0309" y="845127"/>
            <a:ext cx="2189019" cy="1923474"/>
          </a:xfrm>
          <a:prstGeom prst="rect">
            <a:avLst/>
          </a:prstGeom>
        </p:spPr>
      </p:pic>
      <p:pic>
        <p:nvPicPr>
          <p:cNvPr id="5" name="Picture 5" descr="Pizza Pusheen">
            <a:extLst>
              <a:ext uri="{FF2B5EF4-FFF2-40B4-BE49-F238E27FC236}">
                <a16:creationId xmlns:a16="http://schemas.microsoft.com/office/drawing/2014/main" id="{21FAFDED-E9EB-4FDA-9143-152A927B0C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9491" y="3985490"/>
            <a:ext cx="2292928" cy="2292928"/>
          </a:xfrm>
          <a:prstGeom prst="rect">
            <a:avLst/>
          </a:prstGeom>
        </p:spPr>
      </p:pic>
      <p:pic>
        <p:nvPicPr>
          <p:cNvPr id="6" name="Picture 6" descr="Bye Pusheen">
            <a:extLst>
              <a:ext uri="{FF2B5EF4-FFF2-40B4-BE49-F238E27FC236}">
                <a16:creationId xmlns:a16="http://schemas.microsoft.com/office/drawing/2014/main" id="{88AD3D52-74BD-43B2-899F-000044A15A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036" y="937491"/>
            <a:ext cx="2189019" cy="2454564"/>
          </a:xfrm>
          <a:prstGeom prst="rect">
            <a:avLst/>
          </a:prstGeom>
        </p:spPr>
      </p:pic>
      <p:pic>
        <p:nvPicPr>
          <p:cNvPr id="9" name="Picture 9" descr="Love Pusheen">
            <a:extLst>
              <a:ext uri="{FF2B5EF4-FFF2-40B4-BE49-F238E27FC236}">
                <a16:creationId xmlns:a16="http://schemas.microsoft.com/office/drawing/2014/main" id="{C89E4481-97B9-4A10-BC8B-4B10236CFF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900000">
            <a:off x="6098309" y="937491"/>
            <a:ext cx="2743200" cy="2743200"/>
          </a:xfrm>
          <a:prstGeom prst="rect">
            <a:avLst/>
          </a:prstGeom>
        </p:spPr>
      </p:pic>
      <p:pic>
        <p:nvPicPr>
          <p:cNvPr id="11" name="Picture 11" descr="Hungry? Taffy Cat">
            <a:extLst>
              <a:ext uri="{FF2B5EF4-FFF2-40B4-BE49-F238E27FC236}">
                <a16:creationId xmlns:a16="http://schemas.microsoft.com/office/drawing/2014/main" id="{FFE82962-2A9F-49D9-8337-88C8187A21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0673" y="2311399"/>
            <a:ext cx="2246746" cy="224674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A59B310-230B-4476-9663-3554C142ED0F}"/>
              </a:ext>
            </a:extLst>
          </p:cNvPr>
          <p:cNvSpPr txBox="1"/>
          <p:nvPr/>
        </p:nvSpPr>
        <p:spPr>
          <a:xfrm>
            <a:off x="4528127" y="356985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                 BYE!!!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7569"/>
      </p:ext>
    </p:extLst>
  </p:cSld>
  <p:clrMapOvr>
    <a:masterClrMapping/>
  </p:clrMapOvr>
</p:sld>
</file>

<file path=ppt/theme/theme1.xml><?xml version="1.0" encoding="utf-8"?>
<a:theme xmlns:a="http://schemas.openxmlformats.org/drawingml/2006/main" name="PrismaticVTI">
  <a:themeElements>
    <a:clrScheme name="Prismatic">
      <a:dk1>
        <a:sysClr val="windowText" lastClr="000000"/>
      </a:dk1>
      <a:lt1>
        <a:sysClr val="window" lastClr="FFFFFF"/>
      </a:lt1>
      <a:dk2>
        <a:srgbClr val="131523"/>
      </a:dk2>
      <a:lt2>
        <a:srgbClr val="E7E6E6"/>
      </a:lt2>
      <a:accent1>
        <a:srgbClr val="42B3BD"/>
      </a:accent1>
      <a:accent2>
        <a:srgbClr val="51B851"/>
      </a:accent2>
      <a:accent3>
        <a:srgbClr val="B5A603"/>
      </a:accent3>
      <a:accent4>
        <a:srgbClr val="F58505"/>
      </a:accent4>
      <a:accent5>
        <a:srgbClr val="FA2481"/>
      </a:accent5>
      <a:accent6>
        <a:srgbClr val="9CA2AB"/>
      </a:accent6>
      <a:hlink>
        <a:srgbClr val="FA2481"/>
      </a:hlink>
      <a:folHlink>
        <a:srgbClr val="57618E"/>
      </a:folHlink>
    </a:clrScheme>
    <a:fontScheme name="Custom 166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ismaticVTI" id="{DA44D624-A564-4DE8-8446-0CD5C485C979}" vid="{8B2B1550-B69C-4156-BAEC-B2E559F94BD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PrismaticVTI</vt:lpstr>
      <vt:lpstr>D.C.D</vt:lpstr>
      <vt:lpstr>How we can support you</vt:lpstr>
      <vt:lpstr>What is D.C.D?</vt:lpstr>
      <vt:lpstr>How to make them feel welcome</vt:lpstr>
      <vt:lpstr>Helpful websites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58</cp:revision>
  <dcterms:created xsi:type="dcterms:W3CDTF">2021-10-07T12:36:51Z</dcterms:created>
  <dcterms:modified xsi:type="dcterms:W3CDTF">2022-06-17T09:34:45Z</dcterms:modified>
</cp:coreProperties>
</file>