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80" r:id="rId15"/>
    <p:sldId id="279" r:id="rId16"/>
    <p:sldId id="267"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98" autoAdjust="0"/>
    <p:restoredTop sz="94660"/>
  </p:normalViewPr>
  <p:slideViewPr>
    <p:cSldViewPr snapToGrid="0" showGuides="1">
      <p:cViewPr varScale="1">
        <p:scale>
          <a:sx n="113" d="100"/>
          <a:sy n="113" d="100"/>
        </p:scale>
        <p:origin x="1710" y="96"/>
      </p:cViewPr>
      <p:guideLst>
        <p:guide orient="horz" pos="2160"/>
        <p:guide pos="2880"/>
        <p:guide pos="317"/>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12/10/2022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12/10/2022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slide" Target="slide14.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14.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slide" Target="slide9.xml"/><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11.xml"/><Relationship Id="rId4" Type="http://schemas.openxmlformats.org/officeDocument/2006/relationships/slide" Target="slide8.xml"/></Relationships>
</file>

<file path=ppt/slides/_rels/slide15.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slide" Target="slide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Is an Influential Musician? </a:t>
            </a:r>
          </a:p>
        </p:txBody>
      </p:sp>
      <p:grpSp>
        <p:nvGrpSpPr>
          <p:cNvPr id="17" name="Group 16">
            <a:extLst>
              <a:ext uri="{FF2B5EF4-FFF2-40B4-BE49-F238E27FC236}">
                <a16:creationId xmlns:a16="http://schemas.microsoft.com/office/drawing/2014/main" xmlns="" id="{0D1EB59E-66BF-443A-A3C4-6A386B23F0AE}"/>
              </a:ext>
            </a:extLst>
          </p:cNvPr>
          <p:cNvGrpSpPr/>
          <p:nvPr/>
        </p:nvGrpSpPr>
        <p:grpSpPr>
          <a:xfrm>
            <a:off x="675322" y="1576154"/>
            <a:ext cx="3752513" cy="4706613"/>
            <a:chOff x="675322" y="1576154"/>
            <a:chExt cx="3752513" cy="4706613"/>
          </a:xfrm>
        </p:grpSpPr>
        <p:pic>
          <p:nvPicPr>
            <p:cNvPr id="10" name="Picture 9">
              <a:extLst>
                <a:ext uri="{FF2B5EF4-FFF2-40B4-BE49-F238E27FC236}">
                  <a16:creationId xmlns:a16="http://schemas.microsoft.com/office/drawing/2014/main" xmlns="" id="{661EE599-A70B-4EBE-A1D5-AD606DD104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125075">
              <a:off x="1493638" y="4280924"/>
              <a:ext cx="2115879" cy="2001843"/>
            </a:xfrm>
            <a:prstGeom prst="rect">
              <a:avLst/>
            </a:prstGeom>
          </p:spPr>
        </p:pic>
        <p:grpSp>
          <p:nvGrpSpPr>
            <p:cNvPr id="14" name="Group 13">
              <a:extLst>
                <a:ext uri="{FF2B5EF4-FFF2-40B4-BE49-F238E27FC236}">
                  <a16:creationId xmlns:a16="http://schemas.microsoft.com/office/drawing/2014/main" xmlns="" id="{951CEEB2-3FCC-4AD9-9F8D-BED9104E9C47}"/>
                </a:ext>
              </a:extLst>
            </p:cNvPr>
            <p:cNvGrpSpPr/>
            <p:nvPr/>
          </p:nvGrpSpPr>
          <p:grpSpPr>
            <a:xfrm>
              <a:off x="675322" y="1576154"/>
              <a:ext cx="3752513" cy="2889538"/>
              <a:chOff x="607665" y="2951949"/>
              <a:chExt cx="3752513" cy="2889538"/>
            </a:xfrm>
          </p:grpSpPr>
          <p:pic>
            <p:nvPicPr>
              <p:cNvPr id="13" name="Picture 12">
                <a:extLst>
                  <a:ext uri="{FF2B5EF4-FFF2-40B4-BE49-F238E27FC236}">
                    <a16:creationId xmlns:a16="http://schemas.microsoft.com/office/drawing/2014/main" xmlns="" id="{CCFC2E3F-8795-4590-AB20-C70841B60F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07665" y="2951949"/>
                <a:ext cx="3752513" cy="2889538"/>
              </a:xfrm>
              <a:prstGeom prst="rect">
                <a:avLst/>
              </a:prstGeom>
            </p:spPr>
          </p:pic>
          <p:sp>
            <p:nvSpPr>
              <p:cNvPr id="5" name="Rectangle 4"/>
              <p:cNvSpPr/>
              <p:nvPr/>
            </p:nvSpPr>
            <p:spPr>
              <a:xfrm>
                <a:off x="914075" y="3208320"/>
                <a:ext cx="3308556" cy="1969770"/>
              </a:xfrm>
              <a:prstGeom prst="rect">
                <a:avLst/>
              </a:prstGeom>
              <a:noFill/>
            </p:spPr>
            <p:txBody>
              <a:bodyPr wrap="square" lIns="0" tIns="0" rIns="0" bIns="0">
                <a:spAutoFit/>
              </a:bodyPr>
              <a:lstStyle/>
              <a:p>
                <a:r>
                  <a:rPr lang="en-GB" sz="1600" dirty="0">
                    <a:cs typeface="Twinkl"/>
                  </a:rPr>
                  <a:t>Musicians are people who play a musical instrument, such as a guitar, a saxophone or the drums. Some musicians use their voice as their instrument. An influential musician is a musician whose work has an impact on what people do or what happens in a situation.</a:t>
                </a:r>
              </a:p>
            </p:txBody>
          </p:sp>
        </p:grpSp>
      </p:grpSp>
      <p:grpSp>
        <p:nvGrpSpPr>
          <p:cNvPr id="18" name="Group 17">
            <a:extLst>
              <a:ext uri="{FF2B5EF4-FFF2-40B4-BE49-F238E27FC236}">
                <a16:creationId xmlns:a16="http://schemas.microsoft.com/office/drawing/2014/main" xmlns="" id="{F698F8FE-C0AE-44EF-862B-8E1DA4E08AB6}"/>
              </a:ext>
            </a:extLst>
          </p:cNvPr>
          <p:cNvGrpSpPr/>
          <p:nvPr/>
        </p:nvGrpSpPr>
        <p:grpSpPr>
          <a:xfrm>
            <a:off x="4844873" y="1473201"/>
            <a:ext cx="3125984" cy="4619288"/>
            <a:chOff x="4844873" y="1473201"/>
            <a:chExt cx="3125984" cy="4619288"/>
          </a:xfrm>
        </p:grpSpPr>
        <p:grpSp>
          <p:nvGrpSpPr>
            <p:cNvPr id="11" name="Group 10">
              <a:extLst>
                <a:ext uri="{FF2B5EF4-FFF2-40B4-BE49-F238E27FC236}">
                  <a16:creationId xmlns:a16="http://schemas.microsoft.com/office/drawing/2014/main" xmlns="" id="{DC64039D-17A1-46B2-89B0-CD22A0098262}"/>
                </a:ext>
              </a:extLst>
            </p:cNvPr>
            <p:cNvGrpSpPr/>
            <p:nvPr/>
          </p:nvGrpSpPr>
          <p:grpSpPr>
            <a:xfrm>
              <a:off x="4844873" y="3685395"/>
              <a:ext cx="3125984" cy="2407094"/>
              <a:chOff x="394284" y="4167602"/>
              <a:chExt cx="3125984" cy="2407094"/>
            </a:xfrm>
          </p:grpSpPr>
          <p:pic>
            <p:nvPicPr>
              <p:cNvPr id="9" name="Picture 8">
                <a:extLst>
                  <a:ext uri="{FF2B5EF4-FFF2-40B4-BE49-F238E27FC236}">
                    <a16:creationId xmlns:a16="http://schemas.microsoft.com/office/drawing/2014/main" xmlns="" id="{B732A612-6908-4255-951A-9E9FDC764D4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4284" y="4167602"/>
                <a:ext cx="3125984" cy="2407094"/>
              </a:xfrm>
              <a:prstGeom prst="rect">
                <a:avLst/>
              </a:prstGeom>
            </p:spPr>
          </p:pic>
          <p:sp>
            <p:nvSpPr>
              <p:cNvPr id="2" name="Rectangle 1">
                <a:extLst>
                  <a:ext uri="{FF2B5EF4-FFF2-40B4-BE49-F238E27FC236}">
                    <a16:creationId xmlns:a16="http://schemas.microsoft.com/office/drawing/2014/main" xmlns="" id="{77764832-D63D-4A06-BC4D-8D5E07A8DE01}"/>
                  </a:ext>
                </a:extLst>
              </p:cNvPr>
              <p:cNvSpPr/>
              <p:nvPr/>
            </p:nvSpPr>
            <p:spPr>
              <a:xfrm>
                <a:off x="515921" y="4301359"/>
                <a:ext cx="2982287" cy="1815882"/>
              </a:xfrm>
              <a:prstGeom prst="rect">
                <a:avLst/>
              </a:prstGeom>
            </p:spPr>
            <p:txBody>
              <a:bodyPr wrap="square">
                <a:spAutoFit/>
              </a:bodyPr>
              <a:lstStyle/>
              <a:p>
                <a:r>
                  <a:rPr lang="en-GB" sz="1600" dirty="0">
                    <a:cs typeface="Twinkl"/>
                  </a:rPr>
                  <a:t>There are many influential musicians who come from all different parts of the globe. This presentation focuses on five influential musicians who all use their voice as their instrument.  </a:t>
                </a:r>
              </a:p>
            </p:txBody>
          </p:sp>
        </p:grpSp>
        <p:pic>
          <p:nvPicPr>
            <p:cNvPr id="16" name="Picture 15">
              <a:extLst>
                <a:ext uri="{FF2B5EF4-FFF2-40B4-BE49-F238E27FC236}">
                  <a16:creationId xmlns:a16="http://schemas.microsoft.com/office/drawing/2014/main" xmlns="" id="{3FFC3FF9-B084-4B2F-AD64-8FE7D2B603D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62868" y="1473201"/>
              <a:ext cx="2055661" cy="1990916"/>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5">
                    <a:lumMod val="50000"/>
                  </a:schemeClr>
                </a:solidFill>
                <a:latin typeface="Twinkl"/>
                <a:cs typeface="Twinkl"/>
              </a:rPr>
              <a:t>Ella Fitzgerald</a:t>
            </a:r>
            <a:endParaRPr lang="en-GB" dirty="0">
              <a:solidFill>
                <a:schemeClr val="accent5">
                  <a:lumMod val="50000"/>
                </a:schemeClr>
              </a:solidFill>
            </a:endParaRPr>
          </a:p>
        </p:txBody>
      </p:sp>
      <p:grpSp>
        <p:nvGrpSpPr>
          <p:cNvPr id="6" name="Group 5">
            <a:extLst>
              <a:ext uri="{FF2B5EF4-FFF2-40B4-BE49-F238E27FC236}">
                <a16:creationId xmlns:a16="http://schemas.microsoft.com/office/drawing/2014/main" xmlns="" id="{B68B90D5-1F54-4C31-B512-3A53AB6E296F}"/>
              </a:ext>
            </a:extLst>
          </p:cNvPr>
          <p:cNvGrpSpPr/>
          <p:nvPr/>
        </p:nvGrpSpPr>
        <p:grpSpPr>
          <a:xfrm>
            <a:off x="6274179" y="710952"/>
            <a:ext cx="2022533" cy="2001335"/>
            <a:chOff x="6426991" y="566512"/>
            <a:chExt cx="2254590" cy="2230959"/>
          </a:xfrm>
        </p:grpSpPr>
        <p:sp>
          <p:nvSpPr>
            <p:cNvPr id="3" name="Oval 2">
              <a:extLst>
                <a:ext uri="{FF2B5EF4-FFF2-40B4-BE49-F238E27FC236}">
                  <a16:creationId xmlns:a16="http://schemas.microsoft.com/office/drawing/2014/main" xmlns="" id="{37A0DE67-9970-4F4D-9BA0-8B46EA8CF390}"/>
                </a:ext>
              </a:extLst>
            </p:cNvPr>
            <p:cNvSpPr/>
            <p:nvPr/>
          </p:nvSpPr>
          <p:spPr>
            <a:xfrm>
              <a:off x="6543413" y="696286"/>
              <a:ext cx="2021747" cy="202174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0C35E34F-76D9-4868-B0E2-4549440D9D9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3617" t="-2214" r="-7528" b="86"/>
            <a:stretch/>
          </p:blipFill>
          <p:spPr>
            <a:xfrm>
              <a:off x="6426991" y="566512"/>
              <a:ext cx="2254590" cy="2230959"/>
            </a:xfrm>
            <a:prstGeom prst="ellipse">
              <a:avLst/>
            </a:prstGeom>
            <a:ln w="12700">
              <a:solidFill>
                <a:schemeClr val="accent5">
                  <a:lumMod val="50000"/>
                </a:schemeClr>
              </a:solidFill>
            </a:ln>
          </p:spPr>
        </p:pic>
      </p:grpSp>
      <p:sp>
        <p:nvSpPr>
          <p:cNvPr id="7" name="Rectangle 6">
            <a:extLst>
              <a:ext uri="{FF2B5EF4-FFF2-40B4-BE49-F238E27FC236}">
                <a16:creationId xmlns:a16="http://schemas.microsoft.com/office/drawing/2014/main" xmlns="" id="{35A829D8-9463-4CC7-B547-F660A1302199}"/>
              </a:ext>
            </a:extLst>
          </p:cNvPr>
          <p:cNvSpPr/>
          <p:nvPr/>
        </p:nvSpPr>
        <p:spPr>
          <a:xfrm>
            <a:off x="646974" y="1700641"/>
            <a:ext cx="5158205" cy="830997"/>
          </a:xfrm>
          <a:prstGeom prst="rect">
            <a:avLst/>
          </a:prstGeom>
          <a:solidFill>
            <a:schemeClr val="accent5">
              <a:lumMod val="50000"/>
            </a:schemeClr>
          </a:solidFill>
          <a:ln>
            <a:noFill/>
          </a:ln>
        </p:spPr>
        <p:txBody>
          <a:bodyPr wrap="square">
            <a:spAutoFit/>
          </a:bodyPr>
          <a:lstStyle/>
          <a:p>
            <a:r>
              <a:rPr lang="en-GB" sz="1600" dirty="0">
                <a:solidFill>
                  <a:schemeClr val="bg1"/>
                </a:solidFill>
                <a:cs typeface="Twinkl"/>
              </a:rPr>
              <a:t>Ella Fitzgerald was an American jazz singer who became world-famous for her voice. Her incredible singing career spanned six decades. </a:t>
            </a:r>
          </a:p>
        </p:txBody>
      </p:sp>
      <p:sp>
        <p:nvSpPr>
          <p:cNvPr id="8" name="Rectangle 7">
            <a:extLst>
              <a:ext uri="{FF2B5EF4-FFF2-40B4-BE49-F238E27FC236}">
                <a16:creationId xmlns:a16="http://schemas.microsoft.com/office/drawing/2014/main" xmlns="" id="{FE2A9661-92A7-4B58-8C71-013CDFC3C9DC}"/>
              </a:ext>
            </a:extLst>
          </p:cNvPr>
          <p:cNvSpPr/>
          <p:nvPr/>
        </p:nvSpPr>
        <p:spPr>
          <a:xfrm>
            <a:off x="646975" y="2805161"/>
            <a:ext cx="7649737" cy="1323439"/>
          </a:xfrm>
          <a:prstGeom prst="rect">
            <a:avLst/>
          </a:prstGeom>
          <a:solidFill>
            <a:schemeClr val="accent5">
              <a:lumMod val="40000"/>
              <a:lumOff val="60000"/>
            </a:schemeClr>
          </a:solidFill>
        </p:spPr>
        <p:txBody>
          <a:bodyPr wrap="square">
            <a:spAutoFit/>
          </a:bodyPr>
          <a:lstStyle/>
          <a:p>
            <a:r>
              <a:rPr lang="en-GB" sz="1600" dirty="0">
                <a:cs typeface="Twinkl"/>
              </a:rPr>
              <a:t>Ella Jane Fitzgerald was born in Virginia, USA on 25</a:t>
            </a:r>
            <a:r>
              <a:rPr lang="en-GB" sz="1600" baseline="30000" dirty="0">
                <a:cs typeface="Twinkl"/>
              </a:rPr>
              <a:t>th</a:t>
            </a:r>
            <a:r>
              <a:rPr lang="en-GB" sz="1600" dirty="0">
                <a:cs typeface="Twinkl"/>
              </a:rPr>
              <a:t> April 1917. When she was young, it wasn’t Ella’s intention to be a singer. As a child, she aspired to be a dancer but, at a competition in New York, she panicked and sang a song instead of performing her dance. Ella won first prize and from then on pursued singing, joining a jazz band and singing and recording songs with them.</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4402123"/>
            <a:ext cx="7649738" cy="1569660"/>
          </a:xfrm>
          <a:prstGeom prst="rect">
            <a:avLst/>
          </a:prstGeom>
          <a:solidFill>
            <a:schemeClr val="accent5">
              <a:lumMod val="40000"/>
              <a:lumOff val="60000"/>
            </a:schemeClr>
          </a:solidFill>
        </p:spPr>
        <p:txBody>
          <a:bodyPr wrap="square">
            <a:spAutoFit/>
          </a:bodyPr>
          <a:lstStyle/>
          <a:p>
            <a:r>
              <a:rPr lang="en-GB" sz="1600" dirty="0">
                <a:cs typeface="Twinkl"/>
              </a:rPr>
              <a:t>Ella performed in concert halls all over the world and became known as the ‘First Lady of Jazz’ and the ‘First Lady of Song’. She also appeared in films and recorded live concert albums, becoming one of the best-selling vocal recording jazz artists in history.  She was the first woman to perform this type of music to a wide audience all around the world. Ella was recognised and respected by a diverse audience, who loved her lyrics, vocal expression and wide range of notes.</a:t>
            </a:r>
          </a:p>
        </p:txBody>
      </p:sp>
    </p:spTree>
    <p:extLst>
      <p:ext uri="{BB962C8B-B14F-4D97-AF65-F5344CB8AC3E}">
        <p14:creationId xmlns:p14="http://schemas.microsoft.com/office/powerpoint/2010/main" val="1389391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5">
                    <a:lumMod val="50000"/>
                  </a:schemeClr>
                </a:solidFill>
                <a:latin typeface="Twinkl"/>
                <a:cs typeface="Twinkl"/>
              </a:rPr>
              <a:t>Ella Fitzgerald’s Achievements</a:t>
            </a:r>
            <a:endParaRPr lang="en-GB" dirty="0">
              <a:solidFill>
                <a:schemeClr val="accent5">
                  <a:lumMod val="50000"/>
                </a:schemeClr>
              </a:solidFill>
            </a:endParaRPr>
          </a:p>
        </p:txBody>
      </p:sp>
      <p:grpSp>
        <p:nvGrpSpPr>
          <p:cNvPr id="6" name="Group 5">
            <a:extLst>
              <a:ext uri="{FF2B5EF4-FFF2-40B4-BE49-F238E27FC236}">
                <a16:creationId xmlns:a16="http://schemas.microsoft.com/office/drawing/2014/main" xmlns="" id="{B68B90D5-1F54-4C31-B512-3A53AB6E296F}"/>
              </a:ext>
            </a:extLst>
          </p:cNvPr>
          <p:cNvGrpSpPr/>
          <p:nvPr/>
        </p:nvGrpSpPr>
        <p:grpSpPr>
          <a:xfrm>
            <a:off x="6274179" y="1427665"/>
            <a:ext cx="2022533" cy="2001335"/>
            <a:chOff x="6426991" y="566512"/>
            <a:chExt cx="2254590" cy="2230959"/>
          </a:xfrm>
        </p:grpSpPr>
        <p:sp>
          <p:nvSpPr>
            <p:cNvPr id="3" name="Oval 2">
              <a:extLst>
                <a:ext uri="{FF2B5EF4-FFF2-40B4-BE49-F238E27FC236}">
                  <a16:creationId xmlns:a16="http://schemas.microsoft.com/office/drawing/2014/main" xmlns="" id="{37A0DE67-9970-4F4D-9BA0-8B46EA8CF390}"/>
                </a:ext>
              </a:extLst>
            </p:cNvPr>
            <p:cNvSpPr/>
            <p:nvPr/>
          </p:nvSpPr>
          <p:spPr>
            <a:xfrm>
              <a:off x="6543413" y="696286"/>
              <a:ext cx="2021747" cy="202174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0C35E34F-76D9-4868-B0E2-4549440D9D9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3617" t="-2214" r="-7528" b="86"/>
            <a:stretch/>
          </p:blipFill>
          <p:spPr>
            <a:xfrm>
              <a:off x="6426991" y="566512"/>
              <a:ext cx="2254590" cy="2230959"/>
            </a:xfrm>
            <a:prstGeom prst="ellipse">
              <a:avLst/>
            </a:prstGeom>
            <a:ln w="12700">
              <a:solidFill>
                <a:schemeClr val="accent5">
                  <a:lumMod val="50000"/>
                </a:schemeClr>
              </a:solidFill>
            </a:ln>
          </p:spPr>
        </p:pic>
      </p:grpSp>
      <p:sp>
        <p:nvSpPr>
          <p:cNvPr id="8" name="Rectangle 7">
            <a:extLst>
              <a:ext uri="{FF2B5EF4-FFF2-40B4-BE49-F238E27FC236}">
                <a16:creationId xmlns:a16="http://schemas.microsoft.com/office/drawing/2014/main" xmlns="" id="{FE2A9661-92A7-4B58-8C71-013CDFC3C9DC}"/>
              </a:ext>
            </a:extLst>
          </p:cNvPr>
          <p:cNvSpPr/>
          <p:nvPr/>
        </p:nvSpPr>
        <p:spPr>
          <a:xfrm>
            <a:off x="646976" y="1789381"/>
            <a:ext cx="5460210" cy="1323439"/>
          </a:xfrm>
          <a:prstGeom prst="rect">
            <a:avLst/>
          </a:prstGeom>
          <a:solidFill>
            <a:schemeClr val="accent5">
              <a:lumMod val="40000"/>
              <a:lumOff val="60000"/>
            </a:schemeClr>
          </a:solidFill>
        </p:spPr>
        <p:txBody>
          <a:bodyPr wrap="square">
            <a:spAutoFit/>
          </a:bodyPr>
          <a:lstStyle/>
          <a:p>
            <a:r>
              <a:rPr lang="en-GB" sz="1600" dirty="0">
                <a:cs typeface="Twinkl"/>
              </a:rPr>
              <a:t>Ella was a particularly successful ballad singer and, throughout her career, was given many awards and titles. She won 13 </a:t>
            </a:r>
            <a:r>
              <a:rPr lang="en-GB" sz="1600" b="1" dirty="0">
                <a:cs typeface="Twinkl"/>
              </a:rPr>
              <a:t>Grammy Awards </a:t>
            </a:r>
            <a:r>
              <a:rPr lang="en-GB" sz="1600" dirty="0">
                <a:cs typeface="Twinkl"/>
              </a:rPr>
              <a:t>and sold over 40 million albums. She was also the first woman to achieve the prestigious Grammy Lifetime Achievement Award.</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3617640"/>
            <a:ext cx="7649738" cy="2554545"/>
          </a:xfrm>
          <a:prstGeom prst="rect">
            <a:avLst/>
          </a:prstGeom>
          <a:solidFill>
            <a:schemeClr val="accent5">
              <a:lumMod val="40000"/>
              <a:lumOff val="60000"/>
            </a:schemeClr>
          </a:solidFill>
        </p:spPr>
        <p:txBody>
          <a:bodyPr wrap="square">
            <a:spAutoFit/>
          </a:bodyPr>
          <a:lstStyle/>
          <a:p>
            <a:r>
              <a:rPr lang="en-GB" sz="1600" dirty="0">
                <a:cs typeface="Twinkl"/>
              </a:rPr>
              <a:t>During Ella’s life, she faced discrimination because she was Black. Ella’s manager felt very strongly about civil rights and always demanded equal treatment for his musicians. Marilyn Monroe, a famous White actress, model and singer of the time, used her influence in a positive way to help Ella get the recognition that she deserved for her singing. Marilyn sat at the front row of the </a:t>
            </a:r>
            <a:r>
              <a:rPr lang="en-GB" sz="1600" dirty="0" err="1">
                <a:cs typeface="Twinkl"/>
              </a:rPr>
              <a:t>Mocambo</a:t>
            </a:r>
            <a:r>
              <a:rPr lang="en-GB" sz="1600" dirty="0">
                <a:cs typeface="Twinkl"/>
              </a:rPr>
              <a:t> club each time Ella sang and brought with her a following of photographers from the press. Ella got so much attention that she never sang in small venues again. In 1993, Ella started The Ella Fitzgerald Charitable Foundation to use her fame to help others - particularly young children and adults - of all races, cultures and beliefs to have better life opportunities. </a:t>
            </a:r>
          </a:p>
        </p:txBody>
      </p:sp>
      <p:sp>
        <p:nvSpPr>
          <p:cNvPr id="4" name="Rectangle 3">
            <a:hlinkClick r:id="rId3" action="ppaction://hlinksldjump"/>
            <a:extLst>
              <a:ext uri="{FF2B5EF4-FFF2-40B4-BE49-F238E27FC236}">
                <a16:creationId xmlns:a16="http://schemas.microsoft.com/office/drawing/2014/main" xmlns="" id="{31B06562-0D69-4886-9270-8B947E525B58}"/>
              </a:ext>
            </a:extLst>
          </p:cNvPr>
          <p:cNvSpPr/>
          <p:nvPr/>
        </p:nvSpPr>
        <p:spPr>
          <a:xfrm>
            <a:off x="1796902" y="2307266"/>
            <a:ext cx="1648047" cy="3189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281475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6">
                    <a:lumMod val="50000"/>
                  </a:schemeClr>
                </a:solidFill>
                <a:latin typeface="Twinkl"/>
                <a:cs typeface="Twinkl"/>
              </a:rPr>
              <a:t>Aretha Franklin</a:t>
            </a:r>
            <a:endParaRPr lang="en-GB" dirty="0">
              <a:solidFill>
                <a:schemeClr val="accent6">
                  <a:lumMod val="50000"/>
                </a:schemeClr>
              </a:solidFill>
            </a:endParaRPr>
          </a:p>
        </p:txBody>
      </p:sp>
      <p:sp>
        <p:nvSpPr>
          <p:cNvPr id="7" name="Rectangle 6">
            <a:extLst>
              <a:ext uri="{FF2B5EF4-FFF2-40B4-BE49-F238E27FC236}">
                <a16:creationId xmlns:a16="http://schemas.microsoft.com/office/drawing/2014/main" xmlns="" id="{35A829D8-9463-4CC7-B547-F660A1302199}"/>
              </a:ext>
            </a:extLst>
          </p:cNvPr>
          <p:cNvSpPr/>
          <p:nvPr/>
        </p:nvSpPr>
        <p:spPr>
          <a:xfrm>
            <a:off x="646975" y="1790697"/>
            <a:ext cx="4998914" cy="1077218"/>
          </a:xfrm>
          <a:prstGeom prst="rect">
            <a:avLst/>
          </a:prstGeom>
          <a:solidFill>
            <a:schemeClr val="accent6">
              <a:lumMod val="50000"/>
            </a:schemeClr>
          </a:solidFill>
          <a:ln>
            <a:noFill/>
          </a:ln>
        </p:spPr>
        <p:txBody>
          <a:bodyPr wrap="square">
            <a:spAutoFit/>
          </a:bodyPr>
          <a:lstStyle/>
          <a:p>
            <a:r>
              <a:rPr lang="en-GB" sz="1600" dirty="0">
                <a:solidFill>
                  <a:schemeClr val="bg1"/>
                </a:solidFill>
                <a:cs typeface="Twinkl"/>
              </a:rPr>
              <a:t>Aretha was an American singer, known around the world as the ‘Queen of Soul’.  She is believed by many people to be the greatest soul singer in the history of </a:t>
            </a:r>
            <a:r>
              <a:rPr lang="en-GB" sz="1600" b="1" dirty="0">
                <a:solidFill>
                  <a:schemeClr val="bg1"/>
                </a:solidFill>
                <a:cs typeface="Twinkl"/>
              </a:rPr>
              <a:t>R &amp; B </a:t>
            </a:r>
            <a:r>
              <a:rPr lang="en-GB" sz="1600" dirty="0">
                <a:solidFill>
                  <a:schemeClr val="bg1"/>
                </a:solidFill>
                <a:cs typeface="Twinkl"/>
              </a:rPr>
              <a:t>music. </a:t>
            </a:r>
          </a:p>
        </p:txBody>
      </p:sp>
      <p:sp>
        <p:nvSpPr>
          <p:cNvPr id="8" name="Rectangle 7">
            <a:extLst>
              <a:ext uri="{FF2B5EF4-FFF2-40B4-BE49-F238E27FC236}">
                <a16:creationId xmlns:a16="http://schemas.microsoft.com/office/drawing/2014/main" xmlns="" id="{FE2A9661-92A7-4B58-8C71-013CDFC3C9DC}"/>
              </a:ext>
            </a:extLst>
          </p:cNvPr>
          <p:cNvSpPr/>
          <p:nvPr/>
        </p:nvSpPr>
        <p:spPr>
          <a:xfrm>
            <a:off x="646975" y="3352734"/>
            <a:ext cx="7649737" cy="1569660"/>
          </a:xfrm>
          <a:prstGeom prst="rect">
            <a:avLst/>
          </a:prstGeom>
          <a:solidFill>
            <a:schemeClr val="accent6">
              <a:lumMod val="20000"/>
              <a:lumOff val="80000"/>
            </a:schemeClr>
          </a:solidFill>
        </p:spPr>
        <p:txBody>
          <a:bodyPr wrap="square">
            <a:spAutoFit/>
          </a:bodyPr>
          <a:lstStyle/>
          <a:p>
            <a:r>
              <a:rPr lang="en-GB" sz="1600" dirty="0">
                <a:cs typeface="Twinkl"/>
              </a:rPr>
              <a:t>Aretha Louise Franklin was born in Memphis, USA on 25</a:t>
            </a:r>
            <a:r>
              <a:rPr lang="en-GB" sz="1600" baseline="30000" dirty="0">
                <a:cs typeface="Twinkl"/>
              </a:rPr>
              <a:t>th</a:t>
            </a:r>
            <a:r>
              <a:rPr lang="en-GB" sz="1600" dirty="0">
                <a:cs typeface="Twinkl"/>
              </a:rPr>
              <a:t> March 1942.  She came from a musical family; her mother was a gospel singer and pianist and her father was a singer and a church minister. Aretha showed obvious musical talent from an early age. She taught herself the piano and started to perform in front of her father’s </a:t>
            </a:r>
            <a:r>
              <a:rPr lang="en-GB" sz="1600" b="1" dirty="0">
                <a:cs typeface="Twinkl"/>
              </a:rPr>
              <a:t>congregation</a:t>
            </a:r>
            <a:r>
              <a:rPr lang="en-GB" sz="1600" dirty="0">
                <a:cs typeface="Twinkl"/>
              </a:rPr>
              <a:t>. She had such a powerful voice that she was recognised as a vocal </a:t>
            </a:r>
            <a:r>
              <a:rPr lang="en-GB" sz="1600" b="1" dirty="0">
                <a:cs typeface="Twinkl"/>
              </a:rPr>
              <a:t>prodigy</a:t>
            </a:r>
            <a:r>
              <a:rPr lang="en-GB" sz="1600" dirty="0">
                <a:cs typeface="Twinkl"/>
              </a:rPr>
              <a:t>. </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5199634"/>
            <a:ext cx="7649738" cy="830997"/>
          </a:xfrm>
          <a:prstGeom prst="rect">
            <a:avLst/>
          </a:prstGeom>
          <a:solidFill>
            <a:schemeClr val="accent6">
              <a:lumMod val="20000"/>
              <a:lumOff val="80000"/>
            </a:schemeClr>
          </a:solidFill>
        </p:spPr>
        <p:txBody>
          <a:bodyPr wrap="square">
            <a:spAutoFit/>
          </a:bodyPr>
          <a:lstStyle/>
          <a:p>
            <a:r>
              <a:rPr lang="en-GB" sz="1600" dirty="0">
                <a:cs typeface="Twinkl"/>
              </a:rPr>
              <a:t>At the age of 18 years old, with her father’s blessing, Aretha switched from </a:t>
            </a:r>
            <a:r>
              <a:rPr lang="en-GB" sz="1600" b="1" dirty="0">
                <a:cs typeface="Twinkl"/>
              </a:rPr>
              <a:t>sacred</a:t>
            </a:r>
            <a:r>
              <a:rPr lang="en-GB" sz="1600" dirty="0">
                <a:cs typeface="Twinkl"/>
              </a:rPr>
              <a:t> music to </a:t>
            </a:r>
            <a:r>
              <a:rPr lang="en-GB" sz="1600" b="1" dirty="0">
                <a:cs typeface="Twinkl"/>
              </a:rPr>
              <a:t>secular</a:t>
            </a:r>
            <a:r>
              <a:rPr lang="en-GB" sz="1600" dirty="0">
                <a:cs typeface="Twinkl"/>
              </a:rPr>
              <a:t> music. She moved to New York and started recording songs for albums in a variety of genres, including ballads, R &amp; B, pop, gospel and jazz. </a:t>
            </a:r>
          </a:p>
        </p:txBody>
      </p:sp>
      <p:grpSp>
        <p:nvGrpSpPr>
          <p:cNvPr id="11" name="Group 10">
            <a:extLst>
              <a:ext uri="{FF2B5EF4-FFF2-40B4-BE49-F238E27FC236}">
                <a16:creationId xmlns:a16="http://schemas.microsoft.com/office/drawing/2014/main" xmlns="" id="{F6FDBD7B-446B-4FEF-8A1C-2DED45AA8A92}"/>
              </a:ext>
            </a:extLst>
          </p:cNvPr>
          <p:cNvGrpSpPr/>
          <p:nvPr/>
        </p:nvGrpSpPr>
        <p:grpSpPr>
          <a:xfrm>
            <a:off x="6253457" y="1107892"/>
            <a:ext cx="2063978" cy="2014222"/>
            <a:chOff x="6253457" y="718697"/>
            <a:chExt cx="2063978" cy="2014222"/>
          </a:xfrm>
        </p:grpSpPr>
        <p:sp>
          <p:nvSpPr>
            <p:cNvPr id="3" name="Oval 2">
              <a:extLst>
                <a:ext uri="{FF2B5EF4-FFF2-40B4-BE49-F238E27FC236}">
                  <a16:creationId xmlns:a16="http://schemas.microsoft.com/office/drawing/2014/main" xmlns="" id="{37A0DE67-9970-4F4D-9BA0-8B46EA8CF390}"/>
                </a:ext>
              </a:extLst>
            </p:cNvPr>
            <p:cNvSpPr/>
            <p:nvPr/>
          </p:nvSpPr>
          <p:spPr>
            <a:xfrm>
              <a:off x="6378618" y="827369"/>
              <a:ext cx="1813656" cy="1813656"/>
            </a:xfrm>
            <a:prstGeom prst="ellips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xmlns="" id="{DC032A91-4219-45B9-BFB1-C1DCB7D6390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68" t="-6781" r="-5213" b="-1"/>
            <a:stretch/>
          </p:blipFill>
          <p:spPr>
            <a:xfrm>
              <a:off x="6253457" y="718697"/>
              <a:ext cx="2063978" cy="2014222"/>
            </a:xfrm>
            <a:prstGeom prst="ellipse">
              <a:avLst/>
            </a:prstGeom>
            <a:ln w="19050">
              <a:solidFill>
                <a:schemeClr val="accent6">
                  <a:lumMod val="50000"/>
                </a:schemeClr>
              </a:solidFill>
            </a:ln>
          </p:spPr>
        </p:pic>
      </p:grpSp>
      <p:sp>
        <p:nvSpPr>
          <p:cNvPr id="12" name="Rectangle 11">
            <a:hlinkClick r:id="rId3" action="ppaction://hlinksldjump"/>
            <a:extLst>
              <a:ext uri="{FF2B5EF4-FFF2-40B4-BE49-F238E27FC236}">
                <a16:creationId xmlns:a16="http://schemas.microsoft.com/office/drawing/2014/main" xmlns="" id="{FC265723-71BD-434D-A56E-C17F0630C1DC}"/>
              </a:ext>
            </a:extLst>
          </p:cNvPr>
          <p:cNvSpPr/>
          <p:nvPr/>
        </p:nvSpPr>
        <p:spPr>
          <a:xfrm>
            <a:off x="1233377" y="4614530"/>
            <a:ext cx="893135" cy="30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3" action="ppaction://hlinksldjump"/>
            <a:extLst>
              <a:ext uri="{FF2B5EF4-FFF2-40B4-BE49-F238E27FC236}">
                <a16:creationId xmlns:a16="http://schemas.microsoft.com/office/drawing/2014/main" xmlns="" id="{ED38634C-61D2-4463-8697-EFE5251BA5DB}"/>
              </a:ext>
            </a:extLst>
          </p:cNvPr>
          <p:cNvSpPr/>
          <p:nvPr/>
        </p:nvSpPr>
        <p:spPr>
          <a:xfrm>
            <a:off x="1629026" y="2573079"/>
            <a:ext cx="648586" cy="2948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3" action="ppaction://hlinksldjump"/>
            <a:extLst>
              <a:ext uri="{FF2B5EF4-FFF2-40B4-BE49-F238E27FC236}">
                <a16:creationId xmlns:a16="http://schemas.microsoft.com/office/drawing/2014/main" xmlns="" id="{698F51D5-7F3C-489C-8064-F7E2C7E3D5A5}"/>
              </a:ext>
            </a:extLst>
          </p:cNvPr>
          <p:cNvSpPr/>
          <p:nvPr/>
        </p:nvSpPr>
        <p:spPr>
          <a:xfrm>
            <a:off x="1461977" y="5467714"/>
            <a:ext cx="824023" cy="2948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hlinkClick r:id="rId3" action="ppaction://hlinksldjump"/>
            <a:extLst>
              <a:ext uri="{FF2B5EF4-FFF2-40B4-BE49-F238E27FC236}">
                <a16:creationId xmlns:a16="http://schemas.microsoft.com/office/drawing/2014/main" xmlns="" id="{4F439D84-63BD-465F-BC0F-4555BE9C5A83}"/>
              </a:ext>
            </a:extLst>
          </p:cNvPr>
          <p:cNvSpPr/>
          <p:nvPr/>
        </p:nvSpPr>
        <p:spPr>
          <a:xfrm>
            <a:off x="7424300" y="5208007"/>
            <a:ext cx="893135" cy="30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4" name="Rectangle 3">
            <a:hlinkClick r:id="rId4" action="ppaction://hlinksldjump"/>
            <a:extLst>
              <a:ext uri="{FF2B5EF4-FFF2-40B4-BE49-F238E27FC236}">
                <a16:creationId xmlns:a16="http://schemas.microsoft.com/office/drawing/2014/main" xmlns="" id="{FB48C584-6C3A-52EF-437E-7765C198A68B}"/>
              </a:ext>
            </a:extLst>
          </p:cNvPr>
          <p:cNvSpPr/>
          <p:nvPr/>
        </p:nvSpPr>
        <p:spPr>
          <a:xfrm>
            <a:off x="1461977" y="4344505"/>
            <a:ext cx="1250937" cy="30786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8722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6">
                    <a:lumMod val="50000"/>
                  </a:schemeClr>
                </a:solidFill>
                <a:latin typeface="Twinkl"/>
                <a:cs typeface="Twinkl"/>
              </a:rPr>
              <a:t>Aretha Franklin’s Achievements</a:t>
            </a:r>
            <a:endParaRPr lang="en-GB" dirty="0">
              <a:solidFill>
                <a:schemeClr val="accent6">
                  <a:lumMod val="50000"/>
                </a:schemeClr>
              </a:solidFill>
            </a:endParaRPr>
          </a:p>
        </p:txBody>
      </p:sp>
      <p:sp>
        <p:nvSpPr>
          <p:cNvPr id="8" name="Rectangle 7">
            <a:extLst>
              <a:ext uri="{FF2B5EF4-FFF2-40B4-BE49-F238E27FC236}">
                <a16:creationId xmlns:a16="http://schemas.microsoft.com/office/drawing/2014/main" xmlns="" id="{FE2A9661-92A7-4B58-8C71-013CDFC3C9DC}"/>
              </a:ext>
            </a:extLst>
          </p:cNvPr>
          <p:cNvSpPr/>
          <p:nvPr/>
        </p:nvSpPr>
        <p:spPr>
          <a:xfrm>
            <a:off x="646975" y="1683594"/>
            <a:ext cx="5481321" cy="1323439"/>
          </a:xfrm>
          <a:prstGeom prst="rect">
            <a:avLst/>
          </a:prstGeom>
          <a:solidFill>
            <a:schemeClr val="accent6">
              <a:lumMod val="20000"/>
              <a:lumOff val="80000"/>
            </a:schemeClr>
          </a:solidFill>
        </p:spPr>
        <p:txBody>
          <a:bodyPr wrap="square">
            <a:spAutoFit/>
          </a:bodyPr>
          <a:lstStyle/>
          <a:p>
            <a:r>
              <a:rPr lang="en-GB" sz="1600" dirty="0">
                <a:cs typeface="Twinkl"/>
              </a:rPr>
              <a:t>Aretha achieved her first number one in the pop and R &amp; B charts in 1967 when she released her single ‘RESPECT’. The song was a powerful anthem and led Aretha to be recognised as a symbol for feminism and civil rights. </a:t>
            </a:r>
          </a:p>
          <a:p>
            <a:r>
              <a:rPr lang="en-GB" sz="1600" dirty="0">
                <a:cs typeface="Twinkl"/>
              </a:rPr>
              <a:t>She received her first two awards for the song. </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3159207"/>
            <a:ext cx="5460210" cy="1107996"/>
          </a:xfrm>
          <a:prstGeom prst="rect">
            <a:avLst/>
          </a:prstGeom>
          <a:solidFill>
            <a:schemeClr val="accent6">
              <a:lumMod val="20000"/>
              <a:lumOff val="80000"/>
            </a:schemeClr>
          </a:solidFill>
        </p:spPr>
        <p:txBody>
          <a:bodyPr wrap="square">
            <a:spAutoFit/>
          </a:bodyPr>
          <a:lstStyle/>
          <a:p>
            <a:r>
              <a:rPr lang="en-GB" sz="1600" dirty="0">
                <a:cs typeface="Twinkl"/>
              </a:rPr>
              <a:t>In 1987, Aretha became the first woman to be inducted to the Rock and Roll Hall of Fame. This was a huge achievement </a:t>
            </a:r>
            <a:r>
              <a:rPr lang="en-GB" sz="1600" dirty="0"/>
              <a:t>and</a:t>
            </a:r>
            <a:r>
              <a:rPr lang="en-GB" dirty="0"/>
              <a:t> </a:t>
            </a:r>
            <a:r>
              <a:rPr lang="en-GB" sz="1600" dirty="0">
                <a:cs typeface="Twinkl"/>
              </a:rPr>
              <a:t>was official recognition for her contribution to the music industry. </a:t>
            </a:r>
          </a:p>
        </p:txBody>
      </p:sp>
      <p:grpSp>
        <p:nvGrpSpPr>
          <p:cNvPr id="10" name="Group 9">
            <a:extLst>
              <a:ext uri="{FF2B5EF4-FFF2-40B4-BE49-F238E27FC236}">
                <a16:creationId xmlns:a16="http://schemas.microsoft.com/office/drawing/2014/main" xmlns="" id="{B49414C9-FFA2-4CDE-A91C-3A83FB6D5BC9}"/>
              </a:ext>
            </a:extLst>
          </p:cNvPr>
          <p:cNvGrpSpPr/>
          <p:nvPr/>
        </p:nvGrpSpPr>
        <p:grpSpPr>
          <a:xfrm>
            <a:off x="6253457" y="1673716"/>
            <a:ext cx="2063978" cy="2014222"/>
            <a:chOff x="6253457" y="718697"/>
            <a:chExt cx="2063978" cy="2014222"/>
          </a:xfrm>
        </p:grpSpPr>
        <p:sp>
          <p:nvSpPr>
            <p:cNvPr id="11" name="Oval 10">
              <a:extLst>
                <a:ext uri="{FF2B5EF4-FFF2-40B4-BE49-F238E27FC236}">
                  <a16:creationId xmlns:a16="http://schemas.microsoft.com/office/drawing/2014/main" xmlns="" id="{057F718A-B826-48CB-8D6E-5D113E018513}"/>
                </a:ext>
              </a:extLst>
            </p:cNvPr>
            <p:cNvSpPr/>
            <p:nvPr/>
          </p:nvSpPr>
          <p:spPr>
            <a:xfrm>
              <a:off x="6378618" y="827369"/>
              <a:ext cx="1813656" cy="1813656"/>
            </a:xfrm>
            <a:prstGeom prst="ellipse">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xmlns="" id="{C081C5AF-A01C-4DC1-A448-5F75F96CFB2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68" t="-6781" r="-5213" b="-1"/>
            <a:stretch/>
          </p:blipFill>
          <p:spPr>
            <a:xfrm>
              <a:off x="6253457" y="718697"/>
              <a:ext cx="2063978" cy="2014222"/>
            </a:xfrm>
            <a:prstGeom prst="ellipse">
              <a:avLst/>
            </a:prstGeom>
            <a:ln w="19050">
              <a:solidFill>
                <a:schemeClr val="accent6">
                  <a:lumMod val="50000"/>
                </a:schemeClr>
              </a:solidFill>
            </a:ln>
          </p:spPr>
        </p:pic>
      </p:grpSp>
      <p:sp>
        <p:nvSpPr>
          <p:cNvPr id="13" name="Rectangle 12">
            <a:extLst>
              <a:ext uri="{FF2B5EF4-FFF2-40B4-BE49-F238E27FC236}">
                <a16:creationId xmlns:a16="http://schemas.microsoft.com/office/drawing/2014/main" xmlns="" id="{669A8AF5-F621-45FA-954B-B3FC3B998CD4}"/>
              </a:ext>
            </a:extLst>
          </p:cNvPr>
          <p:cNvSpPr/>
          <p:nvPr/>
        </p:nvSpPr>
        <p:spPr>
          <a:xfrm>
            <a:off x="646974" y="4368842"/>
            <a:ext cx="7720438" cy="861774"/>
          </a:xfrm>
          <a:prstGeom prst="rect">
            <a:avLst/>
          </a:prstGeom>
          <a:solidFill>
            <a:schemeClr val="accent6">
              <a:lumMod val="20000"/>
              <a:lumOff val="80000"/>
            </a:schemeClr>
          </a:solidFill>
        </p:spPr>
        <p:txBody>
          <a:bodyPr wrap="square">
            <a:spAutoFit/>
          </a:bodyPr>
          <a:lstStyle/>
          <a:p>
            <a:r>
              <a:rPr lang="en-GB" sz="1600" dirty="0"/>
              <a:t>During</a:t>
            </a:r>
            <a:r>
              <a:rPr lang="en-GB" sz="1600" dirty="0">
                <a:cs typeface="Twinkl"/>
              </a:rPr>
              <a:t> her career, Aretha won 20 awards, including one for lifetime achievement. She won 18 </a:t>
            </a:r>
            <a:r>
              <a:rPr lang="en-GB" sz="1600" b="1" dirty="0">
                <a:cs typeface="Twinkl"/>
              </a:rPr>
              <a:t>Grammy Awards</a:t>
            </a:r>
            <a:r>
              <a:rPr lang="en-GB" sz="1600" dirty="0">
                <a:cs typeface="Twinkl"/>
              </a:rPr>
              <a:t>, making her one of the most honoured singers in Grammy history.</a:t>
            </a:r>
          </a:p>
        </p:txBody>
      </p:sp>
      <p:sp>
        <p:nvSpPr>
          <p:cNvPr id="14" name="Rectangle 13">
            <a:extLst>
              <a:ext uri="{FF2B5EF4-FFF2-40B4-BE49-F238E27FC236}">
                <a16:creationId xmlns:a16="http://schemas.microsoft.com/office/drawing/2014/main" xmlns="" id="{55E6F716-F87D-429E-9312-0E4DFE8836AC}"/>
              </a:ext>
            </a:extLst>
          </p:cNvPr>
          <p:cNvSpPr/>
          <p:nvPr/>
        </p:nvSpPr>
        <p:spPr>
          <a:xfrm>
            <a:off x="646974" y="5323867"/>
            <a:ext cx="7720437" cy="584775"/>
          </a:xfrm>
          <a:prstGeom prst="rect">
            <a:avLst/>
          </a:prstGeom>
          <a:solidFill>
            <a:schemeClr val="accent6">
              <a:lumMod val="20000"/>
              <a:lumOff val="80000"/>
            </a:schemeClr>
          </a:solidFill>
        </p:spPr>
        <p:txBody>
          <a:bodyPr wrap="square">
            <a:spAutoFit/>
          </a:bodyPr>
          <a:lstStyle/>
          <a:p>
            <a:r>
              <a:rPr lang="en-GB" sz="1600" dirty="0">
                <a:cs typeface="Twinkl"/>
              </a:rPr>
              <a:t>Aretha was also a civil rights activist. She used her fame and influence to raise awareness of important causes, such as healthcare and the environment. </a:t>
            </a:r>
          </a:p>
        </p:txBody>
      </p:sp>
    </p:spTree>
    <p:extLst>
      <p:ext uri="{BB962C8B-B14F-4D97-AF65-F5344CB8AC3E}">
        <p14:creationId xmlns:p14="http://schemas.microsoft.com/office/powerpoint/2010/main" val="772167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4">
                    <a:lumMod val="50000"/>
                  </a:schemeClr>
                </a:solidFill>
                <a:latin typeface="Twinkl"/>
                <a:cs typeface="Twinkl"/>
              </a:rPr>
              <a:t>Bob Marley</a:t>
            </a:r>
            <a:endParaRPr lang="en-GB" dirty="0">
              <a:solidFill>
                <a:schemeClr val="accent4">
                  <a:lumMod val="50000"/>
                </a:schemeClr>
              </a:solidFill>
            </a:endParaRPr>
          </a:p>
        </p:txBody>
      </p:sp>
      <p:sp>
        <p:nvSpPr>
          <p:cNvPr id="7" name="Rectangle 6">
            <a:extLst>
              <a:ext uri="{FF2B5EF4-FFF2-40B4-BE49-F238E27FC236}">
                <a16:creationId xmlns:a16="http://schemas.microsoft.com/office/drawing/2014/main" xmlns="" id="{35A829D8-9463-4CC7-B547-F660A1302199}"/>
              </a:ext>
            </a:extLst>
          </p:cNvPr>
          <p:cNvSpPr/>
          <p:nvPr/>
        </p:nvSpPr>
        <p:spPr>
          <a:xfrm>
            <a:off x="646975" y="1598287"/>
            <a:ext cx="5091096" cy="1077218"/>
          </a:xfrm>
          <a:prstGeom prst="rect">
            <a:avLst/>
          </a:prstGeom>
          <a:solidFill>
            <a:schemeClr val="accent4">
              <a:lumMod val="50000"/>
            </a:schemeClr>
          </a:solidFill>
          <a:ln>
            <a:noFill/>
          </a:ln>
        </p:spPr>
        <p:txBody>
          <a:bodyPr wrap="square">
            <a:spAutoFit/>
          </a:bodyPr>
          <a:lstStyle/>
          <a:p>
            <a:r>
              <a:rPr lang="en-GB" sz="1600" dirty="0">
                <a:solidFill>
                  <a:schemeClr val="bg1"/>
                </a:solidFill>
                <a:cs typeface="Twinkl"/>
              </a:rPr>
              <a:t>Bob Marley was a Jamaican musician who is seen as a cultural icon and one of the 20</a:t>
            </a:r>
            <a:r>
              <a:rPr lang="en-GB" sz="1600" baseline="30000" dirty="0">
                <a:solidFill>
                  <a:schemeClr val="bg1"/>
                </a:solidFill>
                <a:cs typeface="Twinkl"/>
              </a:rPr>
              <a:t>th</a:t>
            </a:r>
            <a:r>
              <a:rPr lang="en-GB" sz="1600" dirty="0">
                <a:solidFill>
                  <a:schemeClr val="bg1"/>
                </a:solidFill>
                <a:cs typeface="Twinkl"/>
              </a:rPr>
              <a:t> century’s most charismatic performers. Bob Marley’s music has had a huge influence on society today. </a:t>
            </a:r>
          </a:p>
        </p:txBody>
      </p:sp>
      <p:sp>
        <p:nvSpPr>
          <p:cNvPr id="8" name="Rectangle 7">
            <a:extLst>
              <a:ext uri="{FF2B5EF4-FFF2-40B4-BE49-F238E27FC236}">
                <a16:creationId xmlns:a16="http://schemas.microsoft.com/office/drawing/2014/main" xmlns="" id="{FE2A9661-92A7-4B58-8C71-013CDFC3C9DC}"/>
              </a:ext>
            </a:extLst>
          </p:cNvPr>
          <p:cNvSpPr/>
          <p:nvPr/>
        </p:nvSpPr>
        <p:spPr>
          <a:xfrm>
            <a:off x="646975" y="2965890"/>
            <a:ext cx="7649737" cy="1815882"/>
          </a:xfrm>
          <a:prstGeom prst="rect">
            <a:avLst/>
          </a:prstGeom>
          <a:solidFill>
            <a:schemeClr val="accent4">
              <a:lumMod val="20000"/>
              <a:lumOff val="80000"/>
            </a:schemeClr>
          </a:solidFill>
        </p:spPr>
        <p:txBody>
          <a:bodyPr wrap="square">
            <a:spAutoFit/>
          </a:bodyPr>
          <a:lstStyle/>
          <a:p>
            <a:r>
              <a:rPr lang="en-GB" sz="1600" dirty="0">
                <a:cs typeface="Twinkl"/>
              </a:rPr>
              <a:t>Born as Robert Nesta Marley on 6</a:t>
            </a:r>
            <a:r>
              <a:rPr lang="en-GB" sz="1600" baseline="30000" dirty="0">
                <a:cs typeface="Twinkl"/>
              </a:rPr>
              <a:t>th</a:t>
            </a:r>
            <a:r>
              <a:rPr lang="en-GB" sz="1600" dirty="0">
                <a:cs typeface="Twinkl"/>
              </a:rPr>
              <a:t> February 1945, he started early life with his parents in the mountainous area of St Ann, Jamaica. However, Bob’s father came from a White family who did not approve of him marrying Bob’s mother because she was Black. At the age of 5, Bob was taken by his father from the rural area of St Ann to live with a family member and go to school. When Bob’s mother later found out that Bob wasn’t in fact attending school and was living with an elderly couple instead, she moved him back with her. </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4925855"/>
            <a:ext cx="7649738" cy="1323439"/>
          </a:xfrm>
          <a:prstGeom prst="rect">
            <a:avLst/>
          </a:prstGeom>
          <a:solidFill>
            <a:schemeClr val="accent4">
              <a:lumMod val="20000"/>
              <a:lumOff val="80000"/>
            </a:schemeClr>
          </a:solidFill>
        </p:spPr>
        <p:txBody>
          <a:bodyPr wrap="square">
            <a:spAutoFit/>
          </a:bodyPr>
          <a:lstStyle/>
          <a:p>
            <a:r>
              <a:rPr lang="en-GB" sz="1600" dirty="0">
                <a:cs typeface="Twinkl"/>
              </a:rPr>
              <a:t>In his early teens, Bob moved to Trench Town in West Kingston, Jamaica, which was a very poor slum area. He attended school and had an apprenticeship to be a welder but he was interested in music. He listened to </a:t>
            </a:r>
            <a:r>
              <a:rPr lang="en-GB" sz="1600" b="1" dirty="0">
                <a:cs typeface="Twinkl"/>
              </a:rPr>
              <a:t>ska</a:t>
            </a:r>
            <a:r>
              <a:rPr lang="en-GB" sz="1600" dirty="0">
                <a:cs typeface="Twinkl"/>
              </a:rPr>
              <a:t>, jazz and folk-calypso and his musical talents were recognised and nurtured. He formed a band called the Wailers, who made </a:t>
            </a:r>
            <a:r>
              <a:rPr lang="en-GB" sz="1600" b="1" dirty="0">
                <a:cs typeface="Twinkl"/>
              </a:rPr>
              <a:t>reggae</a:t>
            </a:r>
            <a:r>
              <a:rPr lang="en-GB" sz="1600" dirty="0">
                <a:cs typeface="Twinkl"/>
              </a:rPr>
              <a:t> music. </a:t>
            </a:r>
            <a:endParaRPr lang="en-GB" sz="1600" dirty="0"/>
          </a:p>
        </p:txBody>
      </p:sp>
      <p:grpSp>
        <p:nvGrpSpPr>
          <p:cNvPr id="6" name="Group 5">
            <a:extLst>
              <a:ext uri="{FF2B5EF4-FFF2-40B4-BE49-F238E27FC236}">
                <a16:creationId xmlns:a16="http://schemas.microsoft.com/office/drawing/2014/main" xmlns="" id="{A9A94477-1EDA-477E-9669-2D8514B11FAF}"/>
              </a:ext>
            </a:extLst>
          </p:cNvPr>
          <p:cNvGrpSpPr/>
          <p:nvPr/>
        </p:nvGrpSpPr>
        <p:grpSpPr>
          <a:xfrm>
            <a:off x="6162911" y="797591"/>
            <a:ext cx="2060511" cy="2024216"/>
            <a:chOff x="6255190" y="879627"/>
            <a:chExt cx="2060511" cy="2024216"/>
          </a:xfrm>
        </p:grpSpPr>
        <p:sp>
          <p:nvSpPr>
            <p:cNvPr id="3" name="Oval 2">
              <a:extLst>
                <a:ext uri="{FF2B5EF4-FFF2-40B4-BE49-F238E27FC236}">
                  <a16:creationId xmlns:a16="http://schemas.microsoft.com/office/drawing/2014/main" xmlns="" id="{37A0DE67-9970-4F4D-9BA0-8B46EA8CF390}"/>
                </a:ext>
              </a:extLst>
            </p:cNvPr>
            <p:cNvSpPr/>
            <p:nvPr/>
          </p:nvSpPr>
          <p:spPr>
            <a:xfrm>
              <a:off x="6378618" y="988299"/>
              <a:ext cx="1813656" cy="1813656"/>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5356C724-1DF6-4070-A620-25283F9C38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673" b="-1"/>
            <a:stretch/>
          </p:blipFill>
          <p:spPr>
            <a:xfrm>
              <a:off x="6255190" y="879627"/>
              <a:ext cx="2060511" cy="2024216"/>
            </a:xfrm>
            <a:prstGeom prst="ellipse">
              <a:avLst/>
            </a:prstGeom>
            <a:ln w="19050">
              <a:solidFill>
                <a:schemeClr val="accent4">
                  <a:lumMod val="50000"/>
                </a:schemeClr>
              </a:solidFill>
            </a:ln>
          </p:spPr>
        </p:pic>
      </p:grpSp>
      <p:sp>
        <p:nvSpPr>
          <p:cNvPr id="12" name="Rectangle 11">
            <a:hlinkClick r:id="rId3" action="ppaction://hlinksldjump"/>
            <a:extLst>
              <a:ext uri="{FF2B5EF4-FFF2-40B4-BE49-F238E27FC236}">
                <a16:creationId xmlns:a16="http://schemas.microsoft.com/office/drawing/2014/main" xmlns="" id="{EDFCDF5F-6225-4752-BDBA-2E62C5B92250}"/>
              </a:ext>
            </a:extLst>
          </p:cNvPr>
          <p:cNvSpPr/>
          <p:nvPr/>
        </p:nvSpPr>
        <p:spPr>
          <a:xfrm>
            <a:off x="5188688" y="5454502"/>
            <a:ext cx="549383" cy="3083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3" action="ppaction://hlinksldjump"/>
            <a:extLst>
              <a:ext uri="{FF2B5EF4-FFF2-40B4-BE49-F238E27FC236}">
                <a16:creationId xmlns:a16="http://schemas.microsoft.com/office/drawing/2014/main" xmlns="" id="{6FC12EFD-427E-41E7-84B2-5143AC971A4D}"/>
              </a:ext>
            </a:extLst>
          </p:cNvPr>
          <p:cNvSpPr/>
          <p:nvPr/>
        </p:nvSpPr>
        <p:spPr>
          <a:xfrm>
            <a:off x="2827472" y="5940949"/>
            <a:ext cx="730102" cy="3083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4409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4">
                    <a:lumMod val="50000"/>
                  </a:schemeClr>
                </a:solidFill>
                <a:latin typeface="Twinkl"/>
                <a:cs typeface="Twinkl"/>
              </a:rPr>
              <a:t>Bob Marley’s Achievements</a:t>
            </a:r>
            <a:endParaRPr lang="en-GB" dirty="0">
              <a:solidFill>
                <a:schemeClr val="accent4">
                  <a:lumMod val="50000"/>
                </a:schemeClr>
              </a:solidFill>
            </a:endParaRPr>
          </a:p>
        </p:txBody>
      </p:sp>
      <p:sp>
        <p:nvSpPr>
          <p:cNvPr id="8" name="Rectangle 7">
            <a:extLst>
              <a:ext uri="{FF2B5EF4-FFF2-40B4-BE49-F238E27FC236}">
                <a16:creationId xmlns:a16="http://schemas.microsoft.com/office/drawing/2014/main" xmlns="" id="{FE2A9661-92A7-4B58-8C71-013CDFC3C9DC}"/>
              </a:ext>
            </a:extLst>
          </p:cNvPr>
          <p:cNvSpPr/>
          <p:nvPr/>
        </p:nvSpPr>
        <p:spPr>
          <a:xfrm>
            <a:off x="646975" y="1506757"/>
            <a:ext cx="5527322" cy="1323439"/>
          </a:xfrm>
          <a:prstGeom prst="rect">
            <a:avLst/>
          </a:prstGeom>
          <a:solidFill>
            <a:schemeClr val="accent4">
              <a:lumMod val="20000"/>
              <a:lumOff val="80000"/>
            </a:schemeClr>
          </a:solidFill>
        </p:spPr>
        <p:txBody>
          <a:bodyPr wrap="square">
            <a:spAutoFit/>
          </a:bodyPr>
          <a:lstStyle/>
          <a:p>
            <a:r>
              <a:rPr lang="en-GB" sz="1600" dirty="0">
                <a:cs typeface="Twinkl"/>
              </a:rPr>
              <a:t>Bob Marley and the Wailers toured many parts of the world, including Europe, America and Africa and delivered messages through song. Bob used music to share his beliefs, challenge people’s opinions and address the inequality in societies around the world.</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2938859"/>
            <a:ext cx="5527322" cy="1077218"/>
          </a:xfrm>
          <a:prstGeom prst="rect">
            <a:avLst/>
          </a:prstGeom>
          <a:solidFill>
            <a:schemeClr val="accent4">
              <a:lumMod val="20000"/>
              <a:lumOff val="80000"/>
            </a:schemeClr>
          </a:solidFill>
        </p:spPr>
        <p:txBody>
          <a:bodyPr wrap="square">
            <a:spAutoFit/>
          </a:bodyPr>
          <a:lstStyle/>
          <a:p>
            <a:r>
              <a:rPr lang="en-GB" sz="1600" dirty="0">
                <a:cs typeface="Twinkl"/>
              </a:rPr>
              <a:t>Many people continue to be influenced by his song lyrics. For example, the song ‘Get Up, Stand Up’ asks people to stand up for their rights and what they believe in – it has been played by many seeking change. </a:t>
            </a:r>
          </a:p>
        </p:txBody>
      </p:sp>
      <p:grpSp>
        <p:nvGrpSpPr>
          <p:cNvPr id="6" name="Group 5">
            <a:extLst>
              <a:ext uri="{FF2B5EF4-FFF2-40B4-BE49-F238E27FC236}">
                <a16:creationId xmlns:a16="http://schemas.microsoft.com/office/drawing/2014/main" xmlns="" id="{A9A94477-1EDA-477E-9669-2D8514B11FAF}"/>
              </a:ext>
            </a:extLst>
          </p:cNvPr>
          <p:cNvGrpSpPr/>
          <p:nvPr/>
        </p:nvGrpSpPr>
        <p:grpSpPr>
          <a:xfrm>
            <a:off x="6328478" y="1764407"/>
            <a:ext cx="2060511" cy="2024216"/>
            <a:chOff x="6255190" y="879627"/>
            <a:chExt cx="2060511" cy="2024216"/>
          </a:xfrm>
        </p:grpSpPr>
        <p:sp>
          <p:nvSpPr>
            <p:cNvPr id="3" name="Oval 2">
              <a:extLst>
                <a:ext uri="{FF2B5EF4-FFF2-40B4-BE49-F238E27FC236}">
                  <a16:creationId xmlns:a16="http://schemas.microsoft.com/office/drawing/2014/main" xmlns="" id="{37A0DE67-9970-4F4D-9BA0-8B46EA8CF390}"/>
                </a:ext>
              </a:extLst>
            </p:cNvPr>
            <p:cNvSpPr/>
            <p:nvPr/>
          </p:nvSpPr>
          <p:spPr>
            <a:xfrm>
              <a:off x="6378618" y="988299"/>
              <a:ext cx="1813656" cy="1813656"/>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xmlns="" id="{5356C724-1DF6-4070-A620-25283F9C38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673" b="-1"/>
            <a:stretch/>
          </p:blipFill>
          <p:spPr>
            <a:xfrm>
              <a:off x="6255190" y="879627"/>
              <a:ext cx="2060511" cy="2024216"/>
            </a:xfrm>
            <a:prstGeom prst="ellipse">
              <a:avLst/>
            </a:prstGeom>
            <a:ln w="19050">
              <a:solidFill>
                <a:schemeClr val="accent4">
                  <a:lumMod val="50000"/>
                </a:schemeClr>
              </a:solidFill>
            </a:ln>
          </p:spPr>
        </p:pic>
      </p:grpSp>
      <p:sp>
        <p:nvSpPr>
          <p:cNvPr id="10" name="Rectangle 9">
            <a:extLst>
              <a:ext uri="{FF2B5EF4-FFF2-40B4-BE49-F238E27FC236}">
                <a16:creationId xmlns:a16="http://schemas.microsoft.com/office/drawing/2014/main" xmlns="" id="{BE62FD7B-CB0E-4187-8FFD-2CBF85258229}"/>
              </a:ext>
            </a:extLst>
          </p:cNvPr>
          <p:cNvSpPr/>
          <p:nvPr/>
        </p:nvSpPr>
        <p:spPr>
          <a:xfrm>
            <a:off x="646973" y="4124740"/>
            <a:ext cx="7758795" cy="584775"/>
          </a:xfrm>
          <a:prstGeom prst="rect">
            <a:avLst/>
          </a:prstGeom>
          <a:solidFill>
            <a:schemeClr val="accent4">
              <a:lumMod val="20000"/>
              <a:lumOff val="80000"/>
            </a:schemeClr>
          </a:solidFill>
        </p:spPr>
        <p:txBody>
          <a:bodyPr wrap="square">
            <a:spAutoFit/>
          </a:bodyPr>
          <a:lstStyle/>
          <a:p>
            <a:r>
              <a:rPr lang="en-GB" sz="1600" dirty="0">
                <a:cs typeface="Twinkl"/>
              </a:rPr>
              <a:t>Bob Marley wasn’t given awards for his music until a long time after it was made. He received a Grammy Lifetime Achievement Award in 2001, 20 years after he died. </a:t>
            </a:r>
          </a:p>
        </p:txBody>
      </p:sp>
      <p:sp>
        <p:nvSpPr>
          <p:cNvPr id="11" name="Rectangle 10">
            <a:extLst>
              <a:ext uri="{FF2B5EF4-FFF2-40B4-BE49-F238E27FC236}">
                <a16:creationId xmlns:a16="http://schemas.microsoft.com/office/drawing/2014/main" xmlns="" id="{8048B461-86AC-4055-95EA-2720BDE5E2C5}"/>
              </a:ext>
            </a:extLst>
          </p:cNvPr>
          <p:cNvSpPr/>
          <p:nvPr/>
        </p:nvSpPr>
        <p:spPr>
          <a:xfrm>
            <a:off x="646972" y="4818177"/>
            <a:ext cx="7758795" cy="830997"/>
          </a:xfrm>
          <a:prstGeom prst="rect">
            <a:avLst/>
          </a:prstGeom>
          <a:solidFill>
            <a:schemeClr val="accent4">
              <a:lumMod val="20000"/>
              <a:lumOff val="80000"/>
            </a:schemeClr>
          </a:solidFill>
        </p:spPr>
        <p:txBody>
          <a:bodyPr wrap="square">
            <a:spAutoFit/>
          </a:bodyPr>
          <a:lstStyle/>
          <a:p>
            <a:r>
              <a:rPr lang="en-GB" sz="1600" dirty="0">
                <a:cs typeface="Twinkl"/>
              </a:rPr>
              <a:t>Bob was a political figure and he always worked to find peace in Jamaica. He performed as the </a:t>
            </a:r>
            <a:r>
              <a:rPr lang="en-GB" sz="1600" b="1" dirty="0">
                <a:cs typeface="Twinkl"/>
              </a:rPr>
              <a:t>headliner</a:t>
            </a:r>
            <a:r>
              <a:rPr lang="en-GB" sz="1600" dirty="0">
                <a:cs typeface="Twinkl"/>
              </a:rPr>
              <a:t> in Jamaica’s ‘One Love’ peace concert in 1978 and the Jamaican government awarded him the Order of Merit for his political work. </a:t>
            </a:r>
          </a:p>
        </p:txBody>
      </p:sp>
      <p:sp>
        <p:nvSpPr>
          <p:cNvPr id="4" name="Rectangle 3">
            <a:hlinkClick r:id="rId3" action="ppaction://hlinksldjump"/>
            <a:extLst>
              <a:ext uri="{FF2B5EF4-FFF2-40B4-BE49-F238E27FC236}">
                <a16:creationId xmlns:a16="http://schemas.microsoft.com/office/drawing/2014/main" xmlns="" id="{EEB79AD9-2BC0-4408-A7BA-11FD2FB24A75}"/>
              </a:ext>
            </a:extLst>
          </p:cNvPr>
          <p:cNvSpPr/>
          <p:nvPr/>
        </p:nvSpPr>
        <p:spPr>
          <a:xfrm>
            <a:off x="2254102" y="5082363"/>
            <a:ext cx="1020726" cy="2688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29936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2">
                    <a:lumMod val="75000"/>
                  </a:schemeClr>
                </a:solidFill>
                <a:latin typeface="Twinkl"/>
                <a:cs typeface="Twinkl"/>
              </a:rPr>
              <a:t>Stormzy</a:t>
            </a:r>
            <a:endParaRPr lang="en-GB" dirty="0">
              <a:solidFill>
                <a:schemeClr val="accent2">
                  <a:lumMod val="75000"/>
                </a:schemeClr>
              </a:solidFill>
            </a:endParaRPr>
          </a:p>
        </p:txBody>
      </p:sp>
      <p:sp>
        <p:nvSpPr>
          <p:cNvPr id="7" name="Rectangle 6">
            <a:extLst>
              <a:ext uri="{FF2B5EF4-FFF2-40B4-BE49-F238E27FC236}">
                <a16:creationId xmlns:a16="http://schemas.microsoft.com/office/drawing/2014/main" xmlns="" id="{35A829D8-9463-4CC7-B547-F660A1302199}"/>
              </a:ext>
            </a:extLst>
          </p:cNvPr>
          <p:cNvSpPr/>
          <p:nvPr/>
        </p:nvSpPr>
        <p:spPr>
          <a:xfrm>
            <a:off x="646974" y="1489615"/>
            <a:ext cx="5259798" cy="584775"/>
          </a:xfrm>
          <a:prstGeom prst="rect">
            <a:avLst/>
          </a:prstGeom>
          <a:solidFill>
            <a:schemeClr val="accent2">
              <a:lumMod val="75000"/>
            </a:schemeClr>
          </a:solidFill>
          <a:ln>
            <a:noFill/>
          </a:ln>
        </p:spPr>
        <p:txBody>
          <a:bodyPr wrap="square">
            <a:spAutoFit/>
          </a:bodyPr>
          <a:lstStyle/>
          <a:p>
            <a:r>
              <a:rPr lang="en-GB" sz="1600" dirty="0" err="1">
                <a:solidFill>
                  <a:schemeClr val="bg1"/>
                </a:solidFill>
                <a:cs typeface="Twinkl"/>
              </a:rPr>
              <a:t>Stormzy</a:t>
            </a:r>
            <a:r>
              <a:rPr lang="en-GB" sz="1600" dirty="0">
                <a:solidFill>
                  <a:schemeClr val="bg1"/>
                </a:solidFill>
                <a:cs typeface="Twinkl"/>
              </a:rPr>
              <a:t> is a British rapper who makes music in the              </a:t>
            </a:r>
            <a:r>
              <a:rPr lang="en-GB" sz="1600" b="1" dirty="0">
                <a:solidFill>
                  <a:schemeClr val="bg1"/>
                </a:solidFill>
                <a:cs typeface="Twinkl"/>
              </a:rPr>
              <a:t>grime </a:t>
            </a:r>
            <a:r>
              <a:rPr lang="en-GB" sz="1600" dirty="0">
                <a:solidFill>
                  <a:schemeClr val="bg1"/>
                </a:solidFill>
                <a:cs typeface="Twinkl"/>
              </a:rPr>
              <a:t>genre.</a:t>
            </a:r>
          </a:p>
        </p:txBody>
      </p:sp>
      <p:sp>
        <p:nvSpPr>
          <p:cNvPr id="8" name="Rectangle 7">
            <a:extLst>
              <a:ext uri="{FF2B5EF4-FFF2-40B4-BE49-F238E27FC236}">
                <a16:creationId xmlns:a16="http://schemas.microsoft.com/office/drawing/2014/main" xmlns="" id="{FE2A9661-92A7-4B58-8C71-013CDFC3C9DC}"/>
              </a:ext>
            </a:extLst>
          </p:cNvPr>
          <p:cNvSpPr/>
          <p:nvPr/>
        </p:nvSpPr>
        <p:spPr>
          <a:xfrm>
            <a:off x="646975" y="3335849"/>
            <a:ext cx="7649737" cy="1569660"/>
          </a:xfrm>
          <a:prstGeom prst="rect">
            <a:avLst/>
          </a:prstGeom>
          <a:solidFill>
            <a:schemeClr val="accent2">
              <a:lumMod val="20000"/>
              <a:lumOff val="80000"/>
            </a:schemeClr>
          </a:solidFill>
        </p:spPr>
        <p:txBody>
          <a:bodyPr wrap="square">
            <a:spAutoFit/>
          </a:bodyPr>
          <a:lstStyle/>
          <a:p>
            <a:r>
              <a:rPr lang="en-GB" sz="1600" dirty="0" err="1">
                <a:cs typeface="Twinkl"/>
              </a:rPr>
              <a:t>Stormzy</a:t>
            </a:r>
            <a:r>
              <a:rPr lang="en-GB" sz="1600" dirty="0">
                <a:cs typeface="Twinkl"/>
              </a:rPr>
              <a:t> gained 6 A* GCSEs and his teachers wanted him to go on to study at a top university but he wanted to focus on his music. </a:t>
            </a:r>
            <a:r>
              <a:rPr lang="en-GB" sz="1600" dirty="0" err="1">
                <a:cs typeface="Twinkl"/>
              </a:rPr>
              <a:t>Stormzy</a:t>
            </a:r>
            <a:r>
              <a:rPr lang="en-GB" sz="1600" dirty="0">
                <a:cs typeface="Twinkl"/>
              </a:rPr>
              <a:t> posted </a:t>
            </a:r>
            <a:r>
              <a:rPr lang="en-GB" sz="1600" b="1" dirty="0">
                <a:cs typeface="Twinkl"/>
              </a:rPr>
              <a:t>freestyle rap</a:t>
            </a:r>
            <a:r>
              <a:rPr lang="en-GB" sz="1600" dirty="0">
                <a:cs typeface="Twinkl"/>
              </a:rPr>
              <a:t> videos online and gained a large amount of followers. Although he started performing hip-hop songs, </a:t>
            </a:r>
            <a:r>
              <a:rPr lang="en-GB" sz="1600" dirty="0" err="1">
                <a:cs typeface="Twinkl"/>
              </a:rPr>
              <a:t>Stormzy</a:t>
            </a:r>
            <a:r>
              <a:rPr lang="en-GB" sz="1600" dirty="0">
                <a:cs typeface="Twinkl"/>
              </a:rPr>
              <a:t> became famous for his </a:t>
            </a:r>
            <a:r>
              <a:rPr lang="en-GB" sz="1600" b="1" dirty="0">
                <a:cs typeface="Twinkl"/>
              </a:rPr>
              <a:t>grime</a:t>
            </a:r>
            <a:r>
              <a:rPr lang="en-GB" sz="1600" dirty="0">
                <a:cs typeface="Twinkl"/>
              </a:rPr>
              <a:t> music. This genre of music originated in London but it is now very popular in other countries, including Denmark, Sweden and Australia. </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5120740"/>
            <a:ext cx="7649738" cy="830997"/>
          </a:xfrm>
          <a:prstGeom prst="rect">
            <a:avLst/>
          </a:prstGeom>
          <a:solidFill>
            <a:schemeClr val="accent2">
              <a:lumMod val="20000"/>
              <a:lumOff val="80000"/>
            </a:schemeClr>
          </a:solidFill>
        </p:spPr>
        <p:txBody>
          <a:bodyPr wrap="square">
            <a:spAutoFit/>
          </a:bodyPr>
          <a:lstStyle/>
          <a:p>
            <a:r>
              <a:rPr lang="en-GB" sz="1600" dirty="0">
                <a:cs typeface="Twinkl"/>
              </a:rPr>
              <a:t>In 2014, he released his first song and record companies were keen to sign him. He won a </a:t>
            </a:r>
            <a:r>
              <a:rPr lang="en-GB" sz="1600" b="1" dirty="0">
                <a:cs typeface="Twinkl"/>
              </a:rPr>
              <a:t>MOBO award </a:t>
            </a:r>
            <a:r>
              <a:rPr lang="en-GB" sz="1600" dirty="0">
                <a:cs typeface="Twinkl"/>
              </a:rPr>
              <a:t>for the Best Grime Act in 2014 and in 2015 became the first freestyler to reach the top 40 in the UK charts. </a:t>
            </a:r>
          </a:p>
        </p:txBody>
      </p:sp>
      <p:sp>
        <p:nvSpPr>
          <p:cNvPr id="10" name="Rectangle 9">
            <a:extLst>
              <a:ext uri="{FF2B5EF4-FFF2-40B4-BE49-F238E27FC236}">
                <a16:creationId xmlns:a16="http://schemas.microsoft.com/office/drawing/2014/main" xmlns="" id="{DB8103AC-F1E6-4A98-AF3E-F8D3B445E670}"/>
              </a:ext>
            </a:extLst>
          </p:cNvPr>
          <p:cNvSpPr/>
          <p:nvPr/>
        </p:nvSpPr>
        <p:spPr>
          <a:xfrm>
            <a:off x="633194" y="2289621"/>
            <a:ext cx="5272656" cy="861774"/>
          </a:xfrm>
          <a:prstGeom prst="rect">
            <a:avLst/>
          </a:prstGeom>
          <a:solidFill>
            <a:schemeClr val="accent2">
              <a:lumMod val="75000"/>
            </a:schemeClr>
          </a:solidFill>
          <a:ln>
            <a:noFill/>
          </a:ln>
        </p:spPr>
        <p:txBody>
          <a:bodyPr wrap="square">
            <a:spAutoFit/>
          </a:bodyPr>
          <a:lstStyle/>
          <a:p>
            <a:r>
              <a:rPr lang="en-GB" sz="1600" dirty="0">
                <a:solidFill>
                  <a:schemeClr val="bg1"/>
                </a:solidFill>
                <a:cs typeface="Twinkl"/>
              </a:rPr>
              <a:t>Michael Omari, otherwise known as </a:t>
            </a:r>
            <a:r>
              <a:rPr lang="en-GB" sz="1600" dirty="0" err="1">
                <a:solidFill>
                  <a:schemeClr val="bg1"/>
                </a:solidFill>
                <a:cs typeface="Twinkl"/>
              </a:rPr>
              <a:t>Stormzy</a:t>
            </a:r>
            <a:r>
              <a:rPr lang="en-GB" sz="1600" dirty="0">
                <a:solidFill>
                  <a:schemeClr val="bg1"/>
                </a:solidFill>
                <a:cs typeface="Twinkl"/>
              </a:rPr>
              <a:t>, was </a:t>
            </a:r>
            <a:r>
              <a:rPr lang="en-GB" sz="1600" dirty="0">
                <a:solidFill>
                  <a:schemeClr val="bg1"/>
                </a:solidFill>
              </a:rPr>
              <a:t>born</a:t>
            </a:r>
            <a:r>
              <a:rPr lang="en-GB" dirty="0"/>
              <a:t> </a:t>
            </a:r>
            <a:r>
              <a:rPr lang="en-GB" sz="1600" dirty="0">
                <a:solidFill>
                  <a:schemeClr val="bg1"/>
                </a:solidFill>
                <a:cs typeface="Twinkl"/>
              </a:rPr>
              <a:t>on 26</a:t>
            </a:r>
            <a:r>
              <a:rPr lang="en-GB" sz="1600" baseline="30000" dirty="0">
                <a:solidFill>
                  <a:schemeClr val="bg1"/>
                </a:solidFill>
                <a:cs typeface="Twinkl"/>
              </a:rPr>
              <a:t>th</a:t>
            </a:r>
            <a:r>
              <a:rPr lang="en-GB" sz="1600" dirty="0">
                <a:solidFill>
                  <a:schemeClr val="bg1"/>
                </a:solidFill>
                <a:cs typeface="Twinkl"/>
              </a:rPr>
              <a:t> July 1993 in Thornton Heath, London. He began rapping at the age of eleven. </a:t>
            </a:r>
          </a:p>
        </p:txBody>
      </p:sp>
      <p:sp>
        <p:nvSpPr>
          <p:cNvPr id="11" name="Rectangle 10">
            <a:hlinkClick r:id="rId2" action="ppaction://hlinksldjump"/>
            <a:extLst>
              <a:ext uri="{FF2B5EF4-FFF2-40B4-BE49-F238E27FC236}">
                <a16:creationId xmlns:a16="http://schemas.microsoft.com/office/drawing/2014/main" xmlns="" id="{E4BB4E2E-5F1A-4776-8E1E-551D723AD9F8}"/>
              </a:ext>
            </a:extLst>
          </p:cNvPr>
          <p:cNvSpPr/>
          <p:nvPr/>
        </p:nvSpPr>
        <p:spPr>
          <a:xfrm>
            <a:off x="646974" y="1786270"/>
            <a:ext cx="745891" cy="304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hlinkClick r:id="rId2" action="ppaction://hlinksldjump"/>
            <a:extLst>
              <a:ext uri="{FF2B5EF4-FFF2-40B4-BE49-F238E27FC236}">
                <a16:creationId xmlns:a16="http://schemas.microsoft.com/office/drawing/2014/main" xmlns="" id="{8114F222-8481-4A45-B641-2047E5FFF2EF}"/>
              </a:ext>
            </a:extLst>
          </p:cNvPr>
          <p:cNvSpPr/>
          <p:nvPr/>
        </p:nvSpPr>
        <p:spPr>
          <a:xfrm>
            <a:off x="5905850" y="4077543"/>
            <a:ext cx="745891" cy="304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hlinkClick r:id="rId2" action="ppaction://hlinksldjump"/>
            <a:extLst>
              <a:ext uri="{FF2B5EF4-FFF2-40B4-BE49-F238E27FC236}">
                <a16:creationId xmlns:a16="http://schemas.microsoft.com/office/drawing/2014/main" xmlns="" id="{4712667C-B173-4031-BE40-498659D50EA8}"/>
              </a:ext>
            </a:extLst>
          </p:cNvPr>
          <p:cNvSpPr/>
          <p:nvPr/>
        </p:nvSpPr>
        <p:spPr>
          <a:xfrm>
            <a:off x="6780434" y="3596812"/>
            <a:ext cx="1364106" cy="3045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hlinkClick r:id="rId2" action="ppaction://hlinksldjump"/>
            <a:extLst>
              <a:ext uri="{FF2B5EF4-FFF2-40B4-BE49-F238E27FC236}">
                <a16:creationId xmlns:a16="http://schemas.microsoft.com/office/drawing/2014/main" xmlns="" id="{C870D24F-B6AC-4EDA-9A22-AAC7CD8E728B}"/>
              </a:ext>
            </a:extLst>
          </p:cNvPr>
          <p:cNvSpPr/>
          <p:nvPr/>
        </p:nvSpPr>
        <p:spPr>
          <a:xfrm>
            <a:off x="1392865" y="5368384"/>
            <a:ext cx="1275907" cy="341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 name="Group 3">
            <a:extLst>
              <a:ext uri="{FF2B5EF4-FFF2-40B4-BE49-F238E27FC236}">
                <a16:creationId xmlns:a16="http://schemas.microsoft.com/office/drawing/2014/main" xmlns="" id="{479DE8F0-5045-4C00-98E9-34A2A89A7177}"/>
              </a:ext>
            </a:extLst>
          </p:cNvPr>
          <p:cNvGrpSpPr/>
          <p:nvPr/>
        </p:nvGrpSpPr>
        <p:grpSpPr>
          <a:xfrm>
            <a:off x="6189941" y="1208015"/>
            <a:ext cx="1926878" cy="1951676"/>
            <a:chOff x="6189941" y="1208015"/>
            <a:chExt cx="1926878" cy="1951676"/>
          </a:xfrm>
        </p:grpSpPr>
        <p:sp>
          <p:nvSpPr>
            <p:cNvPr id="3" name="Oval 2">
              <a:extLst>
                <a:ext uri="{FF2B5EF4-FFF2-40B4-BE49-F238E27FC236}">
                  <a16:creationId xmlns:a16="http://schemas.microsoft.com/office/drawing/2014/main" xmlns="" id="{37A0DE67-9970-4F4D-9BA0-8B46EA8CF390}"/>
                </a:ext>
              </a:extLst>
            </p:cNvPr>
            <p:cNvSpPr/>
            <p:nvPr/>
          </p:nvSpPr>
          <p:spPr>
            <a:xfrm>
              <a:off x="6246552" y="1288609"/>
              <a:ext cx="1813656" cy="1813656"/>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xmlns="" id="{34DA34BC-0B0B-4968-9001-051835E7E6E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819" t="-4259" r="15595" b="19288"/>
            <a:stretch/>
          </p:blipFill>
          <p:spPr>
            <a:xfrm>
              <a:off x="6189941" y="1208015"/>
              <a:ext cx="1926878" cy="1951676"/>
            </a:xfrm>
            <a:prstGeom prst="ellipse">
              <a:avLst/>
            </a:prstGeom>
            <a:ln w="19050">
              <a:solidFill>
                <a:schemeClr val="accent2"/>
              </a:solidFill>
            </a:ln>
          </p:spPr>
        </p:pic>
      </p:grpSp>
    </p:spTree>
    <p:extLst>
      <p:ext uri="{BB962C8B-B14F-4D97-AF65-F5344CB8AC3E}">
        <p14:creationId xmlns:p14="http://schemas.microsoft.com/office/powerpoint/2010/main" val="4067052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2">
                    <a:lumMod val="75000"/>
                  </a:schemeClr>
                </a:solidFill>
                <a:latin typeface="Twinkl"/>
                <a:cs typeface="Twinkl"/>
              </a:rPr>
              <a:t>Stormzy’s Achievements</a:t>
            </a:r>
            <a:endParaRPr lang="en-GB" dirty="0">
              <a:solidFill>
                <a:schemeClr val="accent2">
                  <a:lumMod val="75000"/>
                </a:schemeClr>
              </a:solidFill>
            </a:endParaRPr>
          </a:p>
        </p:txBody>
      </p:sp>
      <p:sp>
        <p:nvSpPr>
          <p:cNvPr id="8" name="Rectangle 7">
            <a:extLst>
              <a:ext uri="{FF2B5EF4-FFF2-40B4-BE49-F238E27FC236}">
                <a16:creationId xmlns:a16="http://schemas.microsoft.com/office/drawing/2014/main" xmlns="" id="{FE2A9661-92A7-4B58-8C71-013CDFC3C9DC}"/>
              </a:ext>
            </a:extLst>
          </p:cNvPr>
          <p:cNvSpPr/>
          <p:nvPr/>
        </p:nvSpPr>
        <p:spPr>
          <a:xfrm>
            <a:off x="646976" y="1321761"/>
            <a:ext cx="5476148" cy="830997"/>
          </a:xfrm>
          <a:prstGeom prst="rect">
            <a:avLst/>
          </a:prstGeom>
          <a:solidFill>
            <a:schemeClr val="accent2">
              <a:lumMod val="20000"/>
              <a:lumOff val="80000"/>
            </a:schemeClr>
          </a:solidFill>
        </p:spPr>
        <p:txBody>
          <a:bodyPr wrap="square">
            <a:spAutoFit/>
          </a:bodyPr>
          <a:lstStyle/>
          <a:p>
            <a:r>
              <a:rPr lang="en-GB" sz="1600" dirty="0" err="1">
                <a:cs typeface="Twinkl"/>
              </a:rPr>
              <a:t>Stormzy’s</a:t>
            </a:r>
            <a:r>
              <a:rPr lang="en-GB" sz="1600" dirty="0">
                <a:cs typeface="Twinkl"/>
              </a:rPr>
              <a:t> debut album was the first </a:t>
            </a:r>
            <a:r>
              <a:rPr lang="en-GB" sz="1600" b="1" dirty="0">
                <a:cs typeface="Twinkl"/>
              </a:rPr>
              <a:t>grime </a:t>
            </a:r>
            <a:r>
              <a:rPr lang="en-GB" sz="1600" dirty="0">
                <a:cs typeface="Twinkl"/>
              </a:rPr>
              <a:t>album to reach number one in the British album chart and he won a </a:t>
            </a:r>
            <a:r>
              <a:rPr lang="en-GB" sz="1600" dirty="0"/>
              <a:t>Brit Award for British Album of the Year</a:t>
            </a:r>
            <a:r>
              <a:rPr lang="en-GB" sz="1600" b="1" dirty="0"/>
              <a:t> </a:t>
            </a:r>
            <a:r>
              <a:rPr lang="en-GB" sz="1600" dirty="0">
                <a:cs typeface="Twinkl"/>
              </a:rPr>
              <a:t>in 2018. </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2316067"/>
            <a:ext cx="5476150" cy="1815882"/>
          </a:xfrm>
          <a:prstGeom prst="rect">
            <a:avLst/>
          </a:prstGeom>
          <a:solidFill>
            <a:schemeClr val="accent2">
              <a:lumMod val="20000"/>
              <a:lumOff val="80000"/>
            </a:schemeClr>
          </a:solidFill>
        </p:spPr>
        <p:txBody>
          <a:bodyPr wrap="square">
            <a:spAutoFit/>
          </a:bodyPr>
          <a:lstStyle/>
          <a:p>
            <a:r>
              <a:rPr lang="en-GB" sz="1600" dirty="0">
                <a:cs typeface="Twinkl"/>
              </a:rPr>
              <a:t>In 2019, </a:t>
            </a:r>
            <a:r>
              <a:rPr lang="en-GB" sz="1600" dirty="0" err="1">
                <a:cs typeface="Twinkl"/>
              </a:rPr>
              <a:t>Stormzy</a:t>
            </a:r>
            <a:r>
              <a:rPr lang="en-GB" sz="1600" dirty="0">
                <a:cs typeface="Twinkl"/>
              </a:rPr>
              <a:t> became the first British rapper to </a:t>
            </a:r>
            <a:r>
              <a:rPr lang="en-GB" sz="1600" b="1" dirty="0">
                <a:cs typeface="Twinkl"/>
              </a:rPr>
              <a:t>headline</a:t>
            </a:r>
            <a:r>
              <a:rPr lang="en-GB" sz="1600" dirty="0">
                <a:cs typeface="Twinkl"/>
              </a:rPr>
              <a:t> at the famous British festival, Glastonbury. He was also the first Black British solo artist to headline there. </a:t>
            </a:r>
            <a:r>
              <a:rPr lang="en-GB" sz="1600" dirty="0"/>
              <a:t>During his performance, he featured a dance group called Ballet Black and played a political speech about the disproportionate number of Black people in the criminal justice </a:t>
            </a:r>
            <a:r>
              <a:rPr lang="en-GB" sz="1600" dirty="0" smtClean="0"/>
              <a:t>system.</a:t>
            </a:r>
            <a:endParaRPr lang="en-GB" sz="1600" dirty="0">
              <a:cs typeface="Twinkl"/>
            </a:endParaRPr>
          </a:p>
        </p:txBody>
      </p:sp>
      <p:sp>
        <p:nvSpPr>
          <p:cNvPr id="11" name="Rectangle 10">
            <a:extLst>
              <a:ext uri="{FF2B5EF4-FFF2-40B4-BE49-F238E27FC236}">
                <a16:creationId xmlns:a16="http://schemas.microsoft.com/office/drawing/2014/main" xmlns="" id="{7E49FA87-3EE1-442B-AF1A-B8A05929D82B}"/>
              </a:ext>
            </a:extLst>
          </p:cNvPr>
          <p:cNvSpPr/>
          <p:nvPr/>
        </p:nvSpPr>
        <p:spPr>
          <a:xfrm>
            <a:off x="646973" y="4541479"/>
            <a:ext cx="7775573" cy="1569660"/>
          </a:xfrm>
          <a:prstGeom prst="rect">
            <a:avLst/>
          </a:prstGeom>
          <a:solidFill>
            <a:schemeClr val="accent2">
              <a:lumMod val="20000"/>
              <a:lumOff val="80000"/>
            </a:schemeClr>
          </a:solidFill>
        </p:spPr>
        <p:txBody>
          <a:bodyPr wrap="square">
            <a:spAutoFit/>
          </a:bodyPr>
          <a:lstStyle/>
          <a:p>
            <a:r>
              <a:rPr lang="en-GB" sz="1600" dirty="0">
                <a:cs typeface="Twinkl"/>
              </a:rPr>
              <a:t>In 2018, </a:t>
            </a:r>
            <a:r>
              <a:rPr lang="en-GB" sz="1600" dirty="0" err="1">
                <a:cs typeface="Twinkl"/>
              </a:rPr>
              <a:t>Stormzy</a:t>
            </a:r>
            <a:r>
              <a:rPr lang="en-GB" sz="1600" dirty="0">
                <a:cs typeface="Twinkl"/>
              </a:rPr>
              <a:t> partnered with Penguin Random House to set up a new publisher called #Merky Books. This publisher sought to showcase young writers and be a platform for them to become published authors. In 2019, </a:t>
            </a:r>
            <a:r>
              <a:rPr lang="en-GB" sz="1600" dirty="0" err="1">
                <a:cs typeface="Twinkl"/>
              </a:rPr>
              <a:t>Stormzy</a:t>
            </a:r>
            <a:r>
              <a:rPr lang="en-GB" sz="1600" dirty="0">
                <a:cs typeface="Twinkl"/>
              </a:rPr>
              <a:t> provided funding for two Black students to attend a well-respected British university. He chose to support the students because he said that he wanted to remind young Black people to strive to achieve great things and follow their dreams.</a:t>
            </a:r>
          </a:p>
        </p:txBody>
      </p:sp>
      <p:grpSp>
        <p:nvGrpSpPr>
          <p:cNvPr id="10" name="Group 9">
            <a:extLst>
              <a:ext uri="{FF2B5EF4-FFF2-40B4-BE49-F238E27FC236}">
                <a16:creationId xmlns:a16="http://schemas.microsoft.com/office/drawing/2014/main" xmlns="" id="{BD67B595-DCF8-4E13-BBCC-6451DA3DFA6C}"/>
              </a:ext>
            </a:extLst>
          </p:cNvPr>
          <p:cNvGrpSpPr/>
          <p:nvPr/>
        </p:nvGrpSpPr>
        <p:grpSpPr>
          <a:xfrm>
            <a:off x="6312902" y="1353242"/>
            <a:ext cx="1926878" cy="1951676"/>
            <a:chOff x="6189941" y="1208015"/>
            <a:chExt cx="1926878" cy="1951676"/>
          </a:xfrm>
        </p:grpSpPr>
        <p:sp>
          <p:nvSpPr>
            <p:cNvPr id="13" name="Oval 12">
              <a:extLst>
                <a:ext uri="{FF2B5EF4-FFF2-40B4-BE49-F238E27FC236}">
                  <a16:creationId xmlns:a16="http://schemas.microsoft.com/office/drawing/2014/main" xmlns="" id="{7841874F-80F0-4994-97EC-9BCA57699214}"/>
                </a:ext>
              </a:extLst>
            </p:cNvPr>
            <p:cNvSpPr/>
            <p:nvPr/>
          </p:nvSpPr>
          <p:spPr>
            <a:xfrm>
              <a:off x="6246552" y="1288609"/>
              <a:ext cx="1813656" cy="1813656"/>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xmlns="" id="{84C76933-1325-4161-B510-6D10FAB56C3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819" t="-4259" r="15595" b="19288"/>
            <a:stretch/>
          </p:blipFill>
          <p:spPr>
            <a:xfrm>
              <a:off x="6189941" y="1208015"/>
              <a:ext cx="1926878" cy="1951676"/>
            </a:xfrm>
            <a:prstGeom prst="ellipse">
              <a:avLst/>
            </a:prstGeom>
            <a:ln w="19050">
              <a:solidFill>
                <a:schemeClr val="accent2"/>
              </a:solidFill>
            </a:ln>
          </p:spPr>
        </p:pic>
      </p:grpSp>
    </p:spTree>
    <p:extLst>
      <p:ext uri="{BB962C8B-B14F-4D97-AF65-F5344CB8AC3E}">
        <p14:creationId xmlns:p14="http://schemas.microsoft.com/office/powerpoint/2010/main" val="2456262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1">
                    <a:lumMod val="50000"/>
                  </a:schemeClr>
                </a:solidFill>
                <a:latin typeface="Twinkl"/>
                <a:cs typeface="Twinkl"/>
              </a:rPr>
              <a:t>Emeli </a:t>
            </a:r>
            <a:r>
              <a:rPr lang="en-US" dirty="0" err="1">
                <a:solidFill>
                  <a:schemeClr val="accent1">
                    <a:lumMod val="50000"/>
                  </a:schemeClr>
                </a:solidFill>
                <a:latin typeface="Twinkl"/>
                <a:cs typeface="Twinkl"/>
              </a:rPr>
              <a:t>Sandé</a:t>
            </a:r>
            <a:endParaRPr lang="en-GB" dirty="0">
              <a:solidFill>
                <a:schemeClr val="accent1">
                  <a:lumMod val="50000"/>
                </a:schemeClr>
              </a:solidFill>
            </a:endParaRPr>
          </a:p>
        </p:txBody>
      </p:sp>
      <p:sp>
        <p:nvSpPr>
          <p:cNvPr id="7" name="Rectangle 6">
            <a:extLst>
              <a:ext uri="{FF2B5EF4-FFF2-40B4-BE49-F238E27FC236}">
                <a16:creationId xmlns:a16="http://schemas.microsoft.com/office/drawing/2014/main" xmlns="" id="{35A829D8-9463-4CC7-B547-F660A1302199}"/>
              </a:ext>
            </a:extLst>
          </p:cNvPr>
          <p:cNvSpPr/>
          <p:nvPr/>
        </p:nvSpPr>
        <p:spPr>
          <a:xfrm>
            <a:off x="646975" y="1473201"/>
            <a:ext cx="5639364" cy="830997"/>
          </a:xfrm>
          <a:prstGeom prst="rect">
            <a:avLst/>
          </a:prstGeom>
          <a:solidFill>
            <a:schemeClr val="accent1">
              <a:lumMod val="50000"/>
            </a:schemeClr>
          </a:solidFill>
          <a:ln>
            <a:noFill/>
          </a:ln>
        </p:spPr>
        <p:txBody>
          <a:bodyPr wrap="square">
            <a:spAutoFit/>
          </a:bodyPr>
          <a:lstStyle/>
          <a:p>
            <a:r>
              <a:rPr lang="en-GB" sz="1600" dirty="0" err="1">
                <a:solidFill>
                  <a:schemeClr val="bg1"/>
                </a:solidFill>
                <a:cs typeface="Twinkl"/>
              </a:rPr>
              <a:t>Emeli</a:t>
            </a:r>
            <a:r>
              <a:rPr lang="en-GB" sz="1600" dirty="0">
                <a:solidFill>
                  <a:schemeClr val="bg1"/>
                </a:solidFill>
                <a:cs typeface="Twinkl"/>
              </a:rPr>
              <a:t> </a:t>
            </a:r>
            <a:r>
              <a:rPr lang="en-GB" sz="1600" dirty="0" err="1">
                <a:solidFill>
                  <a:schemeClr val="bg1"/>
                </a:solidFill>
                <a:cs typeface="Twinkl"/>
              </a:rPr>
              <a:t>Sandé</a:t>
            </a:r>
            <a:r>
              <a:rPr lang="en-GB" sz="1600" dirty="0">
                <a:solidFill>
                  <a:schemeClr val="bg1"/>
                </a:solidFill>
                <a:cs typeface="Twinkl"/>
              </a:rPr>
              <a:t> is British singer and songwriter who has been awarded several awards, including the highest accolades in the music industry and an </a:t>
            </a:r>
            <a:r>
              <a:rPr lang="en-GB" sz="1600" b="1" dirty="0">
                <a:solidFill>
                  <a:schemeClr val="bg1"/>
                </a:solidFill>
                <a:cs typeface="Twinkl"/>
              </a:rPr>
              <a:t>MBE</a:t>
            </a:r>
            <a:r>
              <a:rPr lang="en-GB" sz="1600" dirty="0">
                <a:solidFill>
                  <a:schemeClr val="bg1"/>
                </a:solidFill>
                <a:cs typeface="Twinkl"/>
              </a:rPr>
              <a:t> for services to music. </a:t>
            </a:r>
          </a:p>
        </p:txBody>
      </p:sp>
      <p:sp>
        <p:nvSpPr>
          <p:cNvPr id="8" name="Rectangle 7">
            <a:extLst>
              <a:ext uri="{FF2B5EF4-FFF2-40B4-BE49-F238E27FC236}">
                <a16:creationId xmlns:a16="http://schemas.microsoft.com/office/drawing/2014/main" xmlns="" id="{FE2A9661-92A7-4B58-8C71-013CDFC3C9DC}"/>
              </a:ext>
            </a:extLst>
          </p:cNvPr>
          <p:cNvSpPr/>
          <p:nvPr/>
        </p:nvSpPr>
        <p:spPr>
          <a:xfrm>
            <a:off x="646975" y="2528358"/>
            <a:ext cx="7649737" cy="2062103"/>
          </a:xfrm>
          <a:prstGeom prst="rect">
            <a:avLst/>
          </a:prstGeom>
          <a:solidFill>
            <a:schemeClr val="accent1">
              <a:lumMod val="20000"/>
              <a:lumOff val="80000"/>
            </a:schemeClr>
          </a:solidFill>
        </p:spPr>
        <p:txBody>
          <a:bodyPr wrap="square">
            <a:spAutoFit/>
          </a:bodyPr>
          <a:lstStyle/>
          <a:p>
            <a:r>
              <a:rPr lang="en-GB" sz="1600" dirty="0">
                <a:cs typeface="Twinkl"/>
              </a:rPr>
              <a:t>Adele </a:t>
            </a:r>
            <a:r>
              <a:rPr lang="en-GB" sz="1600" dirty="0" err="1">
                <a:cs typeface="Twinkl"/>
              </a:rPr>
              <a:t>Emeli</a:t>
            </a:r>
            <a:r>
              <a:rPr lang="en-GB" sz="1600" dirty="0">
                <a:cs typeface="Twinkl"/>
              </a:rPr>
              <a:t> </a:t>
            </a:r>
            <a:r>
              <a:rPr lang="en-GB" sz="1600" dirty="0" err="1">
                <a:cs typeface="Twinkl"/>
              </a:rPr>
              <a:t>Sandé</a:t>
            </a:r>
            <a:r>
              <a:rPr lang="en-GB" sz="1600" dirty="0">
                <a:cs typeface="Twinkl"/>
              </a:rPr>
              <a:t> was born in Tyne and Wear, Britain on 10</a:t>
            </a:r>
            <a:r>
              <a:rPr lang="en-GB" sz="1600" baseline="30000" dirty="0">
                <a:cs typeface="Twinkl"/>
              </a:rPr>
              <a:t>th</a:t>
            </a:r>
            <a:r>
              <a:rPr lang="en-GB" sz="1600" dirty="0">
                <a:cs typeface="Twinkl"/>
              </a:rPr>
              <a:t> March 1987. She grew up with her sister and her Cumbrian mother and Zambian father. At the age of four, </a:t>
            </a:r>
            <a:r>
              <a:rPr lang="en-GB" sz="1600" dirty="0" err="1">
                <a:cs typeface="Twinkl"/>
              </a:rPr>
              <a:t>Emeli</a:t>
            </a:r>
            <a:r>
              <a:rPr lang="en-GB" sz="1600" dirty="0">
                <a:cs typeface="Twinkl"/>
              </a:rPr>
              <a:t> and her family moved to Alford in Scotland and it was at her primary school, aged six, that </a:t>
            </a:r>
            <a:r>
              <a:rPr lang="en-GB" sz="1600" dirty="0" err="1">
                <a:cs typeface="Twinkl"/>
              </a:rPr>
              <a:t>Emeli</a:t>
            </a:r>
            <a:r>
              <a:rPr lang="en-GB" sz="1600" dirty="0">
                <a:cs typeface="Twinkl"/>
              </a:rPr>
              <a:t> showed her natural musical talent.  She learnt how to play the ocarina (a small, ceramic, egg-shaped wind instrument) and the recorder and joined the choir. Her music teacher saw her gift for music and asked </a:t>
            </a:r>
            <a:r>
              <a:rPr lang="en-GB" sz="1600" dirty="0" err="1">
                <a:cs typeface="Twinkl"/>
              </a:rPr>
              <a:t>Emeli</a:t>
            </a:r>
            <a:r>
              <a:rPr lang="en-GB" sz="1600" dirty="0">
                <a:cs typeface="Twinkl"/>
              </a:rPr>
              <a:t> to perform the lead role in the school nativity. In this performance, </a:t>
            </a:r>
            <a:r>
              <a:rPr lang="en-GB" sz="1600" dirty="0" err="1">
                <a:cs typeface="Twinkl"/>
              </a:rPr>
              <a:t>Emeli</a:t>
            </a:r>
            <a:r>
              <a:rPr lang="en-GB" sz="1600" dirty="0">
                <a:cs typeface="Twinkl"/>
              </a:rPr>
              <a:t> wowed the audience.</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4690963"/>
            <a:ext cx="7649738" cy="1569660"/>
          </a:xfrm>
          <a:prstGeom prst="rect">
            <a:avLst/>
          </a:prstGeom>
          <a:solidFill>
            <a:schemeClr val="accent1">
              <a:lumMod val="20000"/>
              <a:lumOff val="80000"/>
            </a:schemeClr>
          </a:solidFill>
        </p:spPr>
        <p:txBody>
          <a:bodyPr wrap="square">
            <a:spAutoFit/>
          </a:bodyPr>
          <a:lstStyle/>
          <a:p>
            <a:r>
              <a:rPr lang="en-GB" sz="1600" dirty="0" err="1">
                <a:cs typeface="Twinkl"/>
              </a:rPr>
              <a:t>Emeli</a:t>
            </a:r>
            <a:r>
              <a:rPr lang="en-GB" sz="1600" dirty="0">
                <a:cs typeface="Twinkl"/>
              </a:rPr>
              <a:t> was influenced by singer-songwriters, such as Nina Simone, and decided she would follow in their footsteps and write and perform her own songs. At the age of 16, </a:t>
            </a:r>
            <a:r>
              <a:rPr lang="en-GB" sz="1600" dirty="0" err="1">
                <a:cs typeface="Twinkl"/>
              </a:rPr>
              <a:t>Emeli</a:t>
            </a:r>
            <a:r>
              <a:rPr lang="en-GB" sz="1600" dirty="0">
                <a:cs typeface="Twinkl"/>
              </a:rPr>
              <a:t> turned down a record deal in order to study medicine at the University of Glasgow. She graduated from university with a degree and her sister, Lucy, entered a video of </a:t>
            </a:r>
            <a:r>
              <a:rPr lang="en-GB" sz="1600" dirty="0" err="1">
                <a:cs typeface="Twinkl"/>
              </a:rPr>
              <a:t>Emeli</a:t>
            </a:r>
            <a:r>
              <a:rPr lang="en-GB" sz="1600" dirty="0">
                <a:cs typeface="Twinkl"/>
              </a:rPr>
              <a:t> into a national singing competition. </a:t>
            </a:r>
            <a:r>
              <a:rPr lang="en-GB" sz="1600" dirty="0" err="1">
                <a:cs typeface="Twinkl"/>
              </a:rPr>
              <a:t>Emeli</a:t>
            </a:r>
            <a:r>
              <a:rPr lang="en-GB" sz="1600" dirty="0">
                <a:cs typeface="Twinkl"/>
              </a:rPr>
              <a:t> won and this marked the start of her professional music career. </a:t>
            </a:r>
          </a:p>
        </p:txBody>
      </p:sp>
      <p:grpSp>
        <p:nvGrpSpPr>
          <p:cNvPr id="11" name="Group 10">
            <a:extLst>
              <a:ext uri="{FF2B5EF4-FFF2-40B4-BE49-F238E27FC236}">
                <a16:creationId xmlns:a16="http://schemas.microsoft.com/office/drawing/2014/main" xmlns="" id="{8ECC2CA3-0665-4B35-85B3-AFC822C8EF16}"/>
              </a:ext>
            </a:extLst>
          </p:cNvPr>
          <p:cNvGrpSpPr/>
          <p:nvPr/>
        </p:nvGrpSpPr>
        <p:grpSpPr>
          <a:xfrm>
            <a:off x="6476116" y="505426"/>
            <a:ext cx="1990714" cy="1935549"/>
            <a:chOff x="6370062" y="524508"/>
            <a:chExt cx="2065660" cy="2008418"/>
          </a:xfrm>
        </p:grpSpPr>
        <p:sp>
          <p:nvSpPr>
            <p:cNvPr id="3" name="Oval 2">
              <a:extLst>
                <a:ext uri="{FF2B5EF4-FFF2-40B4-BE49-F238E27FC236}">
                  <a16:creationId xmlns:a16="http://schemas.microsoft.com/office/drawing/2014/main" xmlns="" id="{37A0DE67-9970-4F4D-9BA0-8B46EA8CF390}"/>
                </a:ext>
              </a:extLst>
            </p:cNvPr>
            <p:cNvSpPr/>
            <p:nvPr/>
          </p:nvSpPr>
          <p:spPr>
            <a:xfrm>
              <a:off x="6496064" y="659186"/>
              <a:ext cx="1813656" cy="1813656"/>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xmlns="" id="{ECC12EFD-EE90-4358-A86A-8FC71419882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836" t="-7583" r="2963" b="1711"/>
            <a:stretch/>
          </p:blipFill>
          <p:spPr>
            <a:xfrm>
              <a:off x="6370062" y="524508"/>
              <a:ext cx="2065660" cy="2008418"/>
            </a:xfrm>
            <a:prstGeom prst="ellipse">
              <a:avLst/>
            </a:prstGeom>
            <a:ln w="12700">
              <a:solidFill>
                <a:schemeClr val="accent1">
                  <a:lumMod val="50000"/>
                </a:schemeClr>
              </a:solidFill>
            </a:ln>
          </p:spPr>
        </p:pic>
      </p:grpSp>
      <p:sp>
        <p:nvSpPr>
          <p:cNvPr id="12" name="Rectangle 11">
            <a:hlinkClick r:id="rId3" action="ppaction://hlinksldjump"/>
            <a:extLst>
              <a:ext uri="{FF2B5EF4-FFF2-40B4-BE49-F238E27FC236}">
                <a16:creationId xmlns:a16="http://schemas.microsoft.com/office/drawing/2014/main" xmlns="" id="{F2220674-F0E8-4240-966E-156D25007ADC}"/>
              </a:ext>
            </a:extLst>
          </p:cNvPr>
          <p:cNvSpPr/>
          <p:nvPr/>
        </p:nvSpPr>
        <p:spPr>
          <a:xfrm>
            <a:off x="3147237" y="1956391"/>
            <a:ext cx="584791" cy="3478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3932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accent1">
                    <a:lumMod val="50000"/>
                  </a:schemeClr>
                </a:solidFill>
                <a:latin typeface="Twinkl"/>
                <a:cs typeface="Twinkl"/>
              </a:rPr>
              <a:t>Emeli </a:t>
            </a:r>
            <a:r>
              <a:rPr lang="en-US" dirty="0" err="1">
                <a:solidFill>
                  <a:schemeClr val="accent1">
                    <a:lumMod val="50000"/>
                  </a:schemeClr>
                </a:solidFill>
                <a:latin typeface="Twinkl"/>
                <a:cs typeface="Twinkl"/>
              </a:rPr>
              <a:t>Sandé’s</a:t>
            </a:r>
            <a:r>
              <a:rPr lang="en-US" dirty="0">
                <a:solidFill>
                  <a:schemeClr val="accent1">
                    <a:lumMod val="50000"/>
                  </a:schemeClr>
                </a:solidFill>
                <a:latin typeface="Twinkl"/>
                <a:cs typeface="Twinkl"/>
              </a:rPr>
              <a:t> Achievements</a:t>
            </a:r>
            <a:endParaRPr lang="en-GB" dirty="0">
              <a:solidFill>
                <a:schemeClr val="accent1">
                  <a:lumMod val="50000"/>
                </a:schemeClr>
              </a:solidFill>
            </a:endParaRPr>
          </a:p>
        </p:txBody>
      </p:sp>
      <p:sp>
        <p:nvSpPr>
          <p:cNvPr id="8" name="Rectangle 7">
            <a:extLst>
              <a:ext uri="{FF2B5EF4-FFF2-40B4-BE49-F238E27FC236}">
                <a16:creationId xmlns:a16="http://schemas.microsoft.com/office/drawing/2014/main" xmlns="" id="{FE2A9661-92A7-4B58-8C71-013CDFC3C9DC}"/>
              </a:ext>
            </a:extLst>
          </p:cNvPr>
          <p:cNvSpPr/>
          <p:nvPr/>
        </p:nvSpPr>
        <p:spPr>
          <a:xfrm>
            <a:off x="646976" y="1389527"/>
            <a:ext cx="5520168" cy="1077218"/>
          </a:xfrm>
          <a:prstGeom prst="rect">
            <a:avLst/>
          </a:prstGeom>
          <a:solidFill>
            <a:schemeClr val="accent1">
              <a:lumMod val="20000"/>
              <a:lumOff val="80000"/>
            </a:schemeClr>
          </a:solidFill>
        </p:spPr>
        <p:txBody>
          <a:bodyPr wrap="square">
            <a:spAutoFit/>
          </a:bodyPr>
          <a:lstStyle/>
          <a:p>
            <a:r>
              <a:rPr lang="en-GB" sz="1600" dirty="0" err="1">
                <a:cs typeface="Twinkl"/>
              </a:rPr>
              <a:t>Emeli</a:t>
            </a:r>
            <a:r>
              <a:rPr lang="en-GB" sz="1600" dirty="0">
                <a:cs typeface="Twinkl"/>
              </a:rPr>
              <a:t> </a:t>
            </a:r>
            <a:r>
              <a:rPr lang="en-GB" sz="1600" dirty="0" err="1">
                <a:cs typeface="Twinkl"/>
              </a:rPr>
              <a:t>Sandé</a:t>
            </a:r>
            <a:r>
              <a:rPr lang="en-GB" sz="1600" dirty="0">
                <a:cs typeface="Twinkl"/>
              </a:rPr>
              <a:t> has achieved many things in her music career since it began professionally in 2009. With the artist Naughty Boy, she has co-written several songs for other singers, such as </a:t>
            </a:r>
            <a:r>
              <a:rPr lang="en-GB" sz="1600" dirty="0" err="1">
                <a:cs typeface="Twinkl"/>
              </a:rPr>
              <a:t>Tinie</a:t>
            </a:r>
            <a:r>
              <a:rPr lang="en-GB" sz="1600" dirty="0">
                <a:cs typeface="Twinkl"/>
              </a:rPr>
              <a:t> Tempah and Cheryl Cole. </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2645923"/>
            <a:ext cx="5520169" cy="1323439"/>
          </a:xfrm>
          <a:prstGeom prst="rect">
            <a:avLst/>
          </a:prstGeom>
          <a:solidFill>
            <a:schemeClr val="accent1">
              <a:lumMod val="20000"/>
              <a:lumOff val="80000"/>
            </a:schemeClr>
          </a:solidFill>
        </p:spPr>
        <p:txBody>
          <a:bodyPr wrap="square">
            <a:spAutoFit/>
          </a:bodyPr>
          <a:lstStyle/>
          <a:p>
            <a:r>
              <a:rPr lang="en-GB" sz="1600" dirty="0">
                <a:cs typeface="Twinkl"/>
              </a:rPr>
              <a:t>In 2011, </a:t>
            </a:r>
            <a:r>
              <a:rPr lang="en-GB" sz="1600" dirty="0" err="1">
                <a:cs typeface="Twinkl"/>
              </a:rPr>
              <a:t>Emeli</a:t>
            </a:r>
            <a:r>
              <a:rPr lang="en-GB" sz="1600" dirty="0">
                <a:cs typeface="Twinkl"/>
              </a:rPr>
              <a:t> released her first solo single ‘Heaven’, which reached number two in the charts and sold over 63 000 copies in the UK. Since then, </a:t>
            </a:r>
            <a:r>
              <a:rPr lang="en-GB" sz="1600" dirty="0" err="1">
                <a:cs typeface="Twinkl"/>
              </a:rPr>
              <a:t>Emeli</a:t>
            </a:r>
            <a:r>
              <a:rPr lang="en-GB" sz="1600" dirty="0">
                <a:cs typeface="Twinkl"/>
              </a:rPr>
              <a:t> has written three albums. Her first, ‘Our Version of Events’, was at number one in the UK album charts for ten non-consecutive weeks. </a:t>
            </a:r>
          </a:p>
        </p:txBody>
      </p:sp>
      <p:grpSp>
        <p:nvGrpSpPr>
          <p:cNvPr id="11" name="Group 10">
            <a:extLst>
              <a:ext uri="{FF2B5EF4-FFF2-40B4-BE49-F238E27FC236}">
                <a16:creationId xmlns:a16="http://schemas.microsoft.com/office/drawing/2014/main" xmlns="" id="{8ECC2CA3-0665-4B35-85B3-AFC822C8EF16}"/>
              </a:ext>
            </a:extLst>
          </p:cNvPr>
          <p:cNvGrpSpPr/>
          <p:nvPr/>
        </p:nvGrpSpPr>
        <p:grpSpPr>
          <a:xfrm>
            <a:off x="6426850" y="1632242"/>
            <a:ext cx="1990714" cy="1935549"/>
            <a:chOff x="6370062" y="524508"/>
            <a:chExt cx="2065660" cy="2008418"/>
          </a:xfrm>
        </p:grpSpPr>
        <p:sp>
          <p:nvSpPr>
            <p:cNvPr id="3" name="Oval 2">
              <a:extLst>
                <a:ext uri="{FF2B5EF4-FFF2-40B4-BE49-F238E27FC236}">
                  <a16:creationId xmlns:a16="http://schemas.microsoft.com/office/drawing/2014/main" xmlns="" id="{37A0DE67-9970-4F4D-9BA0-8B46EA8CF390}"/>
                </a:ext>
              </a:extLst>
            </p:cNvPr>
            <p:cNvSpPr/>
            <p:nvPr/>
          </p:nvSpPr>
          <p:spPr>
            <a:xfrm>
              <a:off x="6496064" y="659186"/>
              <a:ext cx="1813656" cy="1813656"/>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xmlns="" id="{ECC12EFD-EE90-4358-A86A-8FC71419882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836" t="-7583" r="2963" b="1711"/>
            <a:stretch/>
          </p:blipFill>
          <p:spPr>
            <a:xfrm>
              <a:off x="6370062" y="524508"/>
              <a:ext cx="2065660" cy="2008418"/>
            </a:xfrm>
            <a:prstGeom prst="ellipse">
              <a:avLst/>
            </a:prstGeom>
            <a:ln w="12700">
              <a:solidFill>
                <a:schemeClr val="accent1">
                  <a:lumMod val="50000"/>
                </a:schemeClr>
              </a:solidFill>
            </a:ln>
          </p:spPr>
        </p:pic>
      </p:grpSp>
      <p:sp>
        <p:nvSpPr>
          <p:cNvPr id="12" name="Rectangle 11">
            <a:extLst>
              <a:ext uri="{FF2B5EF4-FFF2-40B4-BE49-F238E27FC236}">
                <a16:creationId xmlns:a16="http://schemas.microsoft.com/office/drawing/2014/main" xmlns="" id="{68A51F99-33C6-4FC7-A551-7F2A6A89C810}"/>
              </a:ext>
            </a:extLst>
          </p:cNvPr>
          <p:cNvSpPr/>
          <p:nvPr/>
        </p:nvSpPr>
        <p:spPr>
          <a:xfrm>
            <a:off x="646974" y="4148540"/>
            <a:ext cx="7819856" cy="1077218"/>
          </a:xfrm>
          <a:prstGeom prst="rect">
            <a:avLst/>
          </a:prstGeom>
          <a:solidFill>
            <a:schemeClr val="accent1">
              <a:lumMod val="20000"/>
              <a:lumOff val="80000"/>
            </a:schemeClr>
          </a:solidFill>
        </p:spPr>
        <p:txBody>
          <a:bodyPr wrap="square">
            <a:spAutoFit/>
          </a:bodyPr>
          <a:lstStyle/>
          <a:p>
            <a:r>
              <a:rPr lang="en-GB" sz="1600" dirty="0" err="1">
                <a:cs typeface="Twinkl"/>
              </a:rPr>
              <a:t>Emeli</a:t>
            </a:r>
            <a:r>
              <a:rPr lang="en-GB" sz="1600" dirty="0">
                <a:cs typeface="Twinkl"/>
              </a:rPr>
              <a:t> has won six Brit Awards, two prestigious Ivor </a:t>
            </a:r>
            <a:r>
              <a:rPr lang="en-GB" sz="1600" dirty="0" err="1">
                <a:cs typeface="Twinkl"/>
              </a:rPr>
              <a:t>Norvello</a:t>
            </a:r>
            <a:r>
              <a:rPr lang="en-GB" sz="1600" dirty="0">
                <a:cs typeface="Twinkl"/>
              </a:rPr>
              <a:t> awards (one of the highest accolades for a musician) and received an </a:t>
            </a:r>
            <a:r>
              <a:rPr lang="en-GB" sz="1600" b="1" dirty="0">
                <a:cs typeface="Twinkl"/>
              </a:rPr>
              <a:t>MBE</a:t>
            </a:r>
            <a:r>
              <a:rPr lang="en-GB" sz="1600" dirty="0">
                <a:cs typeface="Twinkl"/>
              </a:rPr>
              <a:t> for her services to music. In 2012, she had the honour of performing at the opening and closing ceremonies of the London Olympics. </a:t>
            </a:r>
          </a:p>
        </p:txBody>
      </p:sp>
      <p:sp>
        <p:nvSpPr>
          <p:cNvPr id="13" name="Rectangle 12">
            <a:extLst>
              <a:ext uri="{FF2B5EF4-FFF2-40B4-BE49-F238E27FC236}">
                <a16:creationId xmlns:a16="http://schemas.microsoft.com/office/drawing/2014/main" xmlns="" id="{108D8988-713C-4B0F-B991-E67AD186CD1A}"/>
              </a:ext>
            </a:extLst>
          </p:cNvPr>
          <p:cNvSpPr/>
          <p:nvPr/>
        </p:nvSpPr>
        <p:spPr>
          <a:xfrm>
            <a:off x="646974" y="5404937"/>
            <a:ext cx="7819856" cy="830997"/>
          </a:xfrm>
          <a:prstGeom prst="rect">
            <a:avLst/>
          </a:prstGeom>
          <a:solidFill>
            <a:schemeClr val="accent1">
              <a:lumMod val="20000"/>
              <a:lumOff val="80000"/>
            </a:schemeClr>
          </a:solidFill>
        </p:spPr>
        <p:txBody>
          <a:bodyPr wrap="square">
            <a:spAutoFit/>
          </a:bodyPr>
          <a:lstStyle/>
          <a:p>
            <a:r>
              <a:rPr lang="en-GB" sz="1600" dirty="0" err="1">
                <a:cs typeface="Twinkl"/>
              </a:rPr>
              <a:t>Emeli</a:t>
            </a:r>
            <a:r>
              <a:rPr lang="en-GB" sz="1600" dirty="0">
                <a:cs typeface="Twinkl"/>
              </a:rPr>
              <a:t> uses her influence to campaign for several charities around the world and is an ambassador for the </a:t>
            </a:r>
            <a:r>
              <a:rPr lang="en-GB" sz="1600" dirty="0" err="1">
                <a:cs typeface="Twinkl"/>
              </a:rPr>
              <a:t>Nordoff</a:t>
            </a:r>
            <a:r>
              <a:rPr lang="en-GB" sz="1600" dirty="0">
                <a:cs typeface="Twinkl"/>
              </a:rPr>
              <a:t> Robbins Music Therapy Charity which works to improve people’s lives through music therapy. </a:t>
            </a:r>
          </a:p>
        </p:txBody>
      </p:sp>
    </p:spTree>
    <p:extLst>
      <p:ext uri="{BB962C8B-B14F-4D97-AF65-F5344CB8AC3E}">
        <p14:creationId xmlns:p14="http://schemas.microsoft.com/office/powerpoint/2010/main" val="3152903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left)">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8DC5BA-58B2-43DF-861B-3626BB0B8779}"/>
              </a:ext>
            </a:extLst>
          </p:cNvPr>
          <p:cNvSpPr>
            <a:spLocks noGrp="1"/>
          </p:cNvSpPr>
          <p:nvPr>
            <p:ph type="title"/>
          </p:nvPr>
        </p:nvSpPr>
        <p:spPr/>
        <p:txBody>
          <a:bodyPr/>
          <a:lstStyle/>
          <a:p>
            <a:r>
              <a:rPr lang="en-US" dirty="0">
                <a:solidFill>
                  <a:schemeClr val="tx1"/>
                </a:solidFill>
                <a:latin typeface="Twinkl"/>
                <a:cs typeface="Twinkl"/>
              </a:rPr>
              <a:t>MOBO Awards</a:t>
            </a:r>
            <a:endParaRPr lang="en-GB" dirty="0">
              <a:solidFill>
                <a:schemeClr val="tx1"/>
              </a:solidFill>
            </a:endParaRPr>
          </a:p>
        </p:txBody>
      </p:sp>
      <p:sp>
        <p:nvSpPr>
          <p:cNvPr id="8" name="Rectangle 7">
            <a:extLst>
              <a:ext uri="{FF2B5EF4-FFF2-40B4-BE49-F238E27FC236}">
                <a16:creationId xmlns:a16="http://schemas.microsoft.com/office/drawing/2014/main" xmlns="" id="{FE2A9661-92A7-4B58-8C71-013CDFC3C9DC}"/>
              </a:ext>
            </a:extLst>
          </p:cNvPr>
          <p:cNvSpPr/>
          <p:nvPr/>
        </p:nvSpPr>
        <p:spPr>
          <a:xfrm>
            <a:off x="646976" y="1767032"/>
            <a:ext cx="4914926" cy="1323439"/>
          </a:xfrm>
          <a:prstGeom prst="rect">
            <a:avLst/>
          </a:prstGeom>
          <a:solidFill>
            <a:schemeClr val="tx2">
              <a:lumMod val="20000"/>
              <a:lumOff val="80000"/>
            </a:schemeClr>
          </a:solidFill>
        </p:spPr>
        <p:txBody>
          <a:bodyPr wrap="square">
            <a:spAutoFit/>
          </a:bodyPr>
          <a:lstStyle/>
          <a:p>
            <a:r>
              <a:rPr lang="en-GB" sz="1600" dirty="0">
                <a:cs typeface="Twinkl"/>
              </a:rPr>
              <a:t>MOBO is an abbreviation of Music of Black Origin and the MOBO Awards were launched over 20 years ago in 1996. They were established as the first Black awards ceremony in Europe, as this didn’t previously exist. </a:t>
            </a:r>
          </a:p>
        </p:txBody>
      </p:sp>
      <p:sp>
        <p:nvSpPr>
          <p:cNvPr id="9" name="Rectangle 8">
            <a:extLst>
              <a:ext uri="{FF2B5EF4-FFF2-40B4-BE49-F238E27FC236}">
                <a16:creationId xmlns:a16="http://schemas.microsoft.com/office/drawing/2014/main" xmlns="" id="{783E04BD-260F-4262-B2F4-500423691743}"/>
              </a:ext>
            </a:extLst>
          </p:cNvPr>
          <p:cNvSpPr/>
          <p:nvPr/>
        </p:nvSpPr>
        <p:spPr>
          <a:xfrm>
            <a:off x="646974" y="3216753"/>
            <a:ext cx="4914927" cy="1323439"/>
          </a:xfrm>
          <a:prstGeom prst="rect">
            <a:avLst/>
          </a:prstGeom>
          <a:solidFill>
            <a:schemeClr val="tx2">
              <a:lumMod val="20000"/>
              <a:lumOff val="80000"/>
            </a:schemeClr>
          </a:solidFill>
        </p:spPr>
        <p:txBody>
          <a:bodyPr wrap="square">
            <a:spAutoFit/>
          </a:bodyPr>
          <a:lstStyle/>
          <a:p>
            <a:r>
              <a:rPr lang="en-GB" sz="1600" dirty="0">
                <a:cs typeface="Twinkl"/>
              </a:rPr>
              <a:t>The MOBO Awards were established to show music of Black origins and urban culture. The  winners of MOBO Awards are recognised by winning their category, but also rewarded financially to support them in their music careers. </a:t>
            </a:r>
          </a:p>
        </p:txBody>
      </p:sp>
      <p:pic>
        <p:nvPicPr>
          <p:cNvPr id="6" name="Picture 5">
            <a:extLst>
              <a:ext uri="{FF2B5EF4-FFF2-40B4-BE49-F238E27FC236}">
                <a16:creationId xmlns:a16="http://schemas.microsoft.com/office/drawing/2014/main" xmlns="" id="{0D868AF5-CFF2-4913-A75C-B3A442FCF1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71004" y="737259"/>
            <a:ext cx="2526020" cy="5553215"/>
          </a:xfrm>
          <a:prstGeom prst="rect">
            <a:avLst/>
          </a:prstGeom>
        </p:spPr>
      </p:pic>
    </p:spTree>
    <p:extLst>
      <p:ext uri="{BB962C8B-B14F-4D97-AF65-F5344CB8AC3E}">
        <p14:creationId xmlns:p14="http://schemas.microsoft.com/office/powerpoint/2010/main" val="3487019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EA48F8-6896-4F0C-9A56-CBE1D8B7BC0C}"/>
              </a:ext>
            </a:extLst>
          </p:cNvPr>
          <p:cNvSpPr>
            <a:spLocks noGrp="1"/>
          </p:cNvSpPr>
          <p:nvPr>
            <p:ph type="title"/>
          </p:nvPr>
        </p:nvSpPr>
        <p:spPr/>
        <p:txBody>
          <a:bodyPr/>
          <a:lstStyle/>
          <a:p>
            <a:r>
              <a:rPr lang="en-GB" dirty="0"/>
              <a:t>Glossary</a:t>
            </a:r>
          </a:p>
        </p:txBody>
      </p:sp>
      <p:sp>
        <p:nvSpPr>
          <p:cNvPr id="3" name="Rectangle 2">
            <a:extLst>
              <a:ext uri="{FF2B5EF4-FFF2-40B4-BE49-F238E27FC236}">
                <a16:creationId xmlns:a16="http://schemas.microsoft.com/office/drawing/2014/main" xmlns="" id="{A114265C-BB1B-4DA5-BD15-D6B7F1F23FD3}"/>
              </a:ext>
            </a:extLst>
          </p:cNvPr>
          <p:cNvSpPr/>
          <p:nvPr/>
        </p:nvSpPr>
        <p:spPr>
          <a:xfrm>
            <a:off x="1666842" y="1291967"/>
            <a:ext cx="6344644" cy="5016758"/>
          </a:xfrm>
          <a:prstGeom prst="rect">
            <a:avLst/>
          </a:prstGeom>
        </p:spPr>
        <p:txBody>
          <a:bodyPr wrap="square">
            <a:spAutoFit/>
          </a:bodyPr>
          <a:lstStyle/>
          <a:p>
            <a:r>
              <a:rPr lang="en-GB" sz="1600" b="1" dirty="0">
                <a:cs typeface="Twinkl"/>
              </a:rPr>
              <a:t>congregation:</a:t>
            </a:r>
            <a:r>
              <a:rPr lang="en-GB" sz="1600" dirty="0">
                <a:cs typeface="Twinkl"/>
              </a:rPr>
              <a:t> A group of people who are gathered together in a church for a religious service, not including the priest and choir.</a:t>
            </a:r>
          </a:p>
          <a:p>
            <a:endParaRPr lang="en-GB" sz="1600" b="1" dirty="0">
              <a:cs typeface="Twinkl"/>
            </a:endParaRPr>
          </a:p>
          <a:p>
            <a:r>
              <a:rPr lang="en-GB" sz="1600" b="1" dirty="0">
                <a:cs typeface="Twinkl"/>
              </a:rPr>
              <a:t>freestyle rap:</a:t>
            </a:r>
            <a:r>
              <a:rPr lang="en-GB" sz="1600" dirty="0">
                <a:cs typeface="Twinkl"/>
              </a:rPr>
              <a:t> A type of rapping whereby rap lyrics are made up on the spot.</a:t>
            </a:r>
          </a:p>
          <a:p>
            <a:endParaRPr lang="en-GB" sz="1600" dirty="0">
              <a:cs typeface="Twinkl"/>
            </a:endParaRPr>
          </a:p>
          <a:p>
            <a:r>
              <a:rPr lang="en-GB" sz="1600" b="1" dirty="0">
                <a:cs typeface="Twinkl"/>
              </a:rPr>
              <a:t>Grammy award:</a:t>
            </a:r>
            <a:r>
              <a:rPr lang="en-GB" sz="1600" dirty="0">
                <a:cs typeface="Twinkl"/>
              </a:rPr>
              <a:t> An award presented by The Recording Academy to recognise achievements in the music industry.</a:t>
            </a:r>
          </a:p>
          <a:p>
            <a:endParaRPr lang="en-GB" sz="1600" b="1" dirty="0">
              <a:cs typeface="Twinkl"/>
            </a:endParaRPr>
          </a:p>
          <a:p>
            <a:r>
              <a:rPr lang="en-GB" sz="1600" b="1" dirty="0">
                <a:cs typeface="Twinkl"/>
              </a:rPr>
              <a:t>grime music:</a:t>
            </a:r>
            <a:r>
              <a:rPr lang="en-GB" sz="1600" dirty="0">
                <a:cs typeface="Twinkl"/>
              </a:rPr>
              <a:t> A genre of music that started in London in the 2000s. It is mixture of garage, </a:t>
            </a:r>
            <a:r>
              <a:rPr lang="en-GB" sz="1600" dirty="0" err="1">
                <a:cs typeface="Twinkl"/>
              </a:rPr>
              <a:t>drum’n’bass</a:t>
            </a:r>
            <a:r>
              <a:rPr lang="en-GB" sz="1600" dirty="0">
                <a:cs typeface="Twinkl"/>
              </a:rPr>
              <a:t> and dancehall.</a:t>
            </a:r>
          </a:p>
          <a:p>
            <a:endParaRPr lang="en-GB" sz="1600" dirty="0">
              <a:cs typeface="Twinkl"/>
            </a:endParaRPr>
          </a:p>
          <a:p>
            <a:r>
              <a:rPr lang="en-GB" sz="1600" b="1" dirty="0">
                <a:cs typeface="Twinkl"/>
              </a:rPr>
              <a:t>headliner:</a:t>
            </a:r>
            <a:r>
              <a:rPr lang="en-GB" sz="1600" dirty="0">
                <a:cs typeface="Twinkl"/>
              </a:rPr>
              <a:t> A performer or act that is promoted as the star attraction at a music event.</a:t>
            </a:r>
          </a:p>
          <a:p>
            <a:endParaRPr lang="en-GB" sz="1600" dirty="0">
              <a:cs typeface="Twinkl"/>
            </a:endParaRPr>
          </a:p>
          <a:p>
            <a:r>
              <a:rPr lang="en-GB" sz="1600" b="1" dirty="0">
                <a:cs typeface="Twinkl"/>
              </a:rPr>
              <a:t>MOBO award:</a:t>
            </a:r>
            <a:r>
              <a:rPr lang="en-GB" sz="1600" dirty="0">
                <a:cs typeface="Twinkl"/>
              </a:rPr>
              <a:t> Music of Black Origin Award.</a:t>
            </a:r>
          </a:p>
          <a:p>
            <a:endParaRPr lang="en-GB" sz="1600" dirty="0">
              <a:cs typeface="Twinkl"/>
            </a:endParaRPr>
          </a:p>
          <a:p>
            <a:r>
              <a:rPr lang="en-GB" sz="1600" b="1" dirty="0">
                <a:cs typeface="Twinkl"/>
              </a:rPr>
              <a:t>MBE:</a:t>
            </a:r>
            <a:r>
              <a:rPr lang="en-GB" sz="1600" dirty="0">
                <a:cs typeface="Twinkl"/>
              </a:rPr>
              <a:t> Abbreviation of Member of the Order of the British Empire. The special award is decided by the Queen and given to someone for making a positive impact in their line of work.</a:t>
            </a:r>
          </a:p>
        </p:txBody>
      </p:sp>
      <p:sp>
        <p:nvSpPr>
          <p:cNvPr id="4" name="Arrow: Left 3">
            <a:hlinkClick r:id="rId2" action="ppaction://hlinksldjump"/>
            <a:extLst>
              <a:ext uri="{FF2B5EF4-FFF2-40B4-BE49-F238E27FC236}">
                <a16:creationId xmlns:a16="http://schemas.microsoft.com/office/drawing/2014/main" xmlns="" id="{9E3A86F2-8267-470D-B91F-CEE9075202ED}"/>
              </a:ext>
            </a:extLst>
          </p:cNvPr>
          <p:cNvSpPr/>
          <p:nvPr/>
        </p:nvSpPr>
        <p:spPr>
          <a:xfrm>
            <a:off x="755650" y="1985269"/>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7" name="Arrow: Left 6">
            <a:hlinkClick r:id="rId3" action="ppaction://hlinksldjump"/>
            <a:extLst>
              <a:ext uri="{FF2B5EF4-FFF2-40B4-BE49-F238E27FC236}">
                <a16:creationId xmlns:a16="http://schemas.microsoft.com/office/drawing/2014/main" xmlns="" id="{74CD827C-9EF7-4A30-9780-0A604422393E}"/>
              </a:ext>
            </a:extLst>
          </p:cNvPr>
          <p:cNvSpPr/>
          <p:nvPr/>
        </p:nvSpPr>
        <p:spPr>
          <a:xfrm>
            <a:off x="755650" y="2700741"/>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8" name="Arrow: Left 7">
            <a:hlinkClick r:id="rId2" action="ppaction://hlinksldjump"/>
            <a:extLst>
              <a:ext uri="{FF2B5EF4-FFF2-40B4-BE49-F238E27FC236}">
                <a16:creationId xmlns:a16="http://schemas.microsoft.com/office/drawing/2014/main" xmlns="" id="{5A45A49B-FD95-4DCE-8DCB-E2F7FC69BF75}"/>
              </a:ext>
            </a:extLst>
          </p:cNvPr>
          <p:cNvSpPr/>
          <p:nvPr/>
        </p:nvSpPr>
        <p:spPr>
          <a:xfrm>
            <a:off x="755650" y="3430913"/>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9" name="Arrow: Left 8">
            <a:hlinkClick r:id="rId4" action="ppaction://hlinksldjump"/>
            <a:extLst>
              <a:ext uri="{FF2B5EF4-FFF2-40B4-BE49-F238E27FC236}">
                <a16:creationId xmlns:a16="http://schemas.microsoft.com/office/drawing/2014/main" xmlns="" id="{8B0F2EA0-DF06-490D-8AA2-D637A470A84C}"/>
              </a:ext>
            </a:extLst>
          </p:cNvPr>
          <p:cNvSpPr/>
          <p:nvPr/>
        </p:nvSpPr>
        <p:spPr>
          <a:xfrm>
            <a:off x="755650" y="4162334"/>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10" name="Arrow: Left 9">
            <a:hlinkClick r:id="rId2" action="ppaction://hlinksldjump"/>
            <a:extLst>
              <a:ext uri="{FF2B5EF4-FFF2-40B4-BE49-F238E27FC236}">
                <a16:creationId xmlns:a16="http://schemas.microsoft.com/office/drawing/2014/main" xmlns="" id="{B2848101-57FB-47E5-9C5B-E463F5866ABB}"/>
              </a:ext>
            </a:extLst>
          </p:cNvPr>
          <p:cNvSpPr/>
          <p:nvPr/>
        </p:nvSpPr>
        <p:spPr>
          <a:xfrm>
            <a:off x="755650" y="4850759"/>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11" name="Arrow: Left 10">
            <a:hlinkClick r:id="rId5" action="ppaction://hlinksldjump"/>
            <a:extLst>
              <a:ext uri="{FF2B5EF4-FFF2-40B4-BE49-F238E27FC236}">
                <a16:creationId xmlns:a16="http://schemas.microsoft.com/office/drawing/2014/main" xmlns="" id="{0C00812F-7DE9-4BBA-842A-F6395DFEC553}"/>
              </a:ext>
            </a:extLst>
          </p:cNvPr>
          <p:cNvSpPr/>
          <p:nvPr/>
        </p:nvSpPr>
        <p:spPr>
          <a:xfrm>
            <a:off x="755650" y="5382309"/>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5" name="Arrow: Left 4">
            <a:hlinkClick r:id="rId6" action="ppaction://hlinksldjump"/>
            <a:extLst>
              <a:ext uri="{FF2B5EF4-FFF2-40B4-BE49-F238E27FC236}">
                <a16:creationId xmlns:a16="http://schemas.microsoft.com/office/drawing/2014/main" xmlns="" id="{DBC92318-4D1A-E292-28A1-29F6E963815A}"/>
              </a:ext>
            </a:extLst>
          </p:cNvPr>
          <p:cNvSpPr/>
          <p:nvPr/>
        </p:nvSpPr>
        <p:spPr>
          <a:xfrm>
            <a:off x="755650" y="1247532"/>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Tree>
    <p:extLst>
      <p:ext uri="{BB962C8B-B14F-4D97-AF65-F5344CB8AC3E}">
        <p14:creationId xmlns:p14="http://schemas.microsoft.com/office/powerpoint/2010/main" val="16231172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0EA48F8-6896-4F0C-9A56-CBE1D8B7BC0C}"/>
              </a:ext>
            </a:extLst>
          </p:cNvPr>
          <p:cNvSpPr>
            <a:spLocks noGrp="1"/>
          </p:cNvSpPr>
          <p:nvPr>
            <p:ph type="title"/>
          </p:nvPr>
        </p:nvSpPr>
        <p:spPr/>
        <p:txBody>
          <a:bodyPr/>
          <a:lstStyle/>
          <a:p>
            <a:r>
              <a:rPr lang="en-GB" dirty="0"/>
              <a:t>Glossary</a:t>
            </a:r>
          </a:p>
        </p:txBody>
      </p:sp>
      <p:sp>
        <p:nvSpPr>
          <p:cNvPr id="3" name="Rectangle 2">
            <a:extLst>
              <a:ext uri="{FF2B5EF4-FFF2-40B4-BE49-F238E27FC236}">
                <a16:creationId xmlns:a16="http://schemas.microsoft.com/office/drawing/2014/main" xmlns="" id="{A114265C-BB1B-4DA5-BD15-D6B7F1F23FD3}"/>
              </a:ext>
            </a:extLst>
          </p:cNvPr>
          <p:cNvSpPr/>
          <p:nvPr/>
        </p:nvSpPr>
        <p:spPr>
          <a:xfrm>
            <a:off x="1666842" y="1505100"/>
            <a:ext cx="6227198" cy="4031873"/>
          </a:xfrm>
          <a:prstGeom prst="rect">
            <a:avLst/>
          </a:prstGeom>
        </p:spPr>
        <p:txBody>
          <a:bodyPr wrap="square">
            <a:spAutoFit/>
          </a:bodyPr>
          <a:lstStyle/>
          <a:p>
            <a:r>
              <a:rPr lang="en-GB" sz="1600" b="1" dirty="0">
                <a:cs typeface="Twinkl"/>
              </a:rPr>
              <a:t>prodigy:</a:t>
            </a:r>
            <a:r>
              <a:rPr lang="en-GB" sz="1600" dirty="0">
                <a:cs typeface="Twinkl"/>
              </a:rPr>
              <a:t> A young person with exceptional qualities or abilities.</a:t>
            </a:r>
          </a:p>
          <a:p>
            <a:endParaRPr lang="en-GB" sz="1600" b="1" dirty="0">
              <a:cs typeface="Twinkl"/>
            </a:endParaRPr>
          </a:p>
          <a:p>
            <a:r>
              <a:rPr lang="en-GB" sz="1600" b="1" dirty="0">
                <a:cs typeface="Twinkl"/>
              </a:rPr>
              <a:t>R &amp; B music: </a:t>
            </a:r>
            <a:r>
              <a:rPr lang="en-GB" sz="1600" dirty="0">
                <a:cs typeface="Twinkl"/>
              </a:rPr>
              <a:t>Stands for ‘rhythm and blues’ music, which is a genre of popular music that originated in African-American music and mixes blues and jazz.</a:t>
            </a:r>
          </a:p>
          <a:p>
            <a:endParaRPr lang="en-GB" sz="1600" dirty="0">
              <a:cs typeface="Twinkl"/>
            </a:endParaRPr>
          </a:p>
          <a:p>
            <a:r>
              <a:rPr lang="en-GB" sz="1600" b="1" dirty="0">
                <a:cs typeface="Twinkl"/>
              </a:rPr>
              <a:t>reggae music:</a:t>
            </a:r>
            <a:r>
              <a:rPr lang="en-GB" sz="1600" dirty="0">
                <a:cs typeface="Twinkl"/>
              </a:rPr>
              <a:t> Music that originated from Jamaica and contains elements of calypso, rhythm and blues.</a:t>
            </a:r>
          </a:p>
          <a:p>
            <a:endParaRPr lang="en-GB" sz="1600" dirty="0">
              <a:cs typeface="Twinkl"/>
            </a:endParaRPr>
          </a:p>
          <a:p>
            <a:r>
              <a:rPr lang="en-GB" sz="1600" b="1" dirty="0">
                <a:cs typeface="Twinkl"/>
              </a:rPr>
              <a:t>sacred</a:t>
            </a:r>
            <a:r>
              <a:rPr lang="en-GB" sz="1600" dirty="0">
                <a:cs typeface="Twinkl"/>
              </a:rPr>
              <a:t> </a:t>
            </a:r>
            <a:r>
              <a:rPr lang="en-GB" sz="1600" b="1" dirty="0">
                <a:cs typeface="Twinkl"/>
              </a:rPr>
              <a:t>music: </a:t>
            </a:r>
            <a:r>
              <a:rPr lang="en-GB" sz="1600" dirty="0">
                <a:cs typeface="Twinkl"/>
              </a:rPr>
              <a:t>Music that is composed or performed with a religious meaning.</a:t>
            </a:r>
          </a:p>
          <a:p>
            <a:endParaRPr lang="en-GB" sz="1600" dirty="0">
              <a:cs typeface="Twinkl"/>
            </a:endParaRPr>
          </a:p>
          <a:p>
            <a:r>
              <a:rPr lang="en-GB" sz="1600" b="1" dirty="0">
                <a:cs typeface="Twinkl"/>
              </a:rPr>
              <a:t>secular music:</a:t>
            </a:r>
            <a:r>
              <a:rPr lang="en-GB" sz="1600" dirty="0">
                <a:cs typeface="Twinkl"/>
              </a:rPr>
              <a:t> Music that is not specifically religious.</a:t>
            </a:r>
          </a:p>
          <a:p>
            <a:endParaRPr lang="en-GB" sz="1600" dirty="0">
              <a:cs typeface="Twinkl"/>
            </a:endParaRPr>
          </a:p>
          <a:p>
            <a:r>
              <a:rPr lang="en-GB" sz="1600" b="1" dirty="0">
                <a:cs typeface="Twinkl"/>
              </a:rPr>
              <a:t>ska music:</a:t>
            </a:r>
            <a:r>
              <a:rPr lang="en-GB" sz="1600" dirty="0">
                <a:cs typeface="Twinkl"/>
              </a:rPr>
              <a:t> A popular music form that originates from Jamaica. Ska music is a local interpretation of American soul and R &amp; B.</a:t>
            </a:r>
          </a:p>
        </p:txBody>
      </p:sp>
      <p:sp>
        <p:nvSpPr>
          <p:cNvPr id="4" name="Arrow: Left 3">
            <a:hlinkClick r:id="rId2" action="ppaction://hlinksldjump"/>
            <a:extLst>
              <a:ext uri="{FF2B5EF4-FFF2-40B4-BE49-F238E27FC236}">
                <a16:creationId xmlns:a16="http://schemas.microsoft.com/office/drawing/2014/main" xmlns="" id="{C16B0E73-B240-4FE8-87AE-AEC29F8729A8}"/>
              </a:ext>
            </a:extLst>
          </p:cNvPr>
          <p:cNvSpPr/>
          <p:nvPr/>
        </p:nvSpPr>
        <p:spPr>
          <a:xfrm>
            <a:off x="755650" y="1943132"/>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5" name="Arrow: Left 4">
            <a:hlinkClick r:id="rId3" action="ppaction://hlinksldjump"/>
            <a:extLst>
              <a:ext uri="{FF2B5EF4-FFF2-40B4-BE49-F238E27FC236}">
                <a16:creationId xmlns:a16="http://schemas.microsoft.com/office/drawing/2014/main" xmlns="" id="{06EB8853-F63F-436D-8CEF-778368695014}"/>
              </a:ext>
            </a:extLst>
          </p:cNvPr>
          <p:cNvSpPr/>
          <p:nvPr/>
        </p:nvSpPr>
        <p:spPr>
          <a:xfrm>
            <a:off x="755650" y="2916923"/>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6" name="Arrow: Left 5">
            <a:hlinkClick r:id="rId2" action="ppaction://hlinksldjump"/>
            <a:extLst>
              <a:ext uri="{FF2B5EF4-FFF2-40B4-BE49-F238E27FC236}">
                <a16:creationId xmlns:a16="http://schemas.microsoft.com/office/drawing/2014/main" xmlns="" id="{6FAC3D4A-3A23-4BB7-9503-8A29FCC3EDB7}"/>
              </a:ext>
            </a:extLst>
          </p:cNvPr>
          <p:cNvSpPr/>
          <p:nvPr/>
        </p:nvSpPr>
        <p:spPr>
          <a:xfrm>
            <a:off x="755650" y="3660073"/>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7" name="Arrow: Left 6">
            <a:hlinkClick r:id="rId2" action="ppaction://hlinksldjump"/>
            <a:extLst>
              <a:ext uri="{FF2B5EF4-FFF2-40B4-BE49-F238E27FC236}">
                <a16:creationId xmlns:a16="http://schemas.microsoft.com/office/drawing/2014/main" xmlns="" id="{524351AF-F2EB-4C81-A9E2-A352DA0AB251}"/>
              </a:ext>
            </a:extLst>
          </p:cNvPr>
          <p:cNvSpPr/>
          <p:nvPr/>
        </p:nvSpPr>
        <p:spPr>
          <a:xfrm>
            <a:off x="755650" y="4378412"/>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8" name="Arrow: Left 7">
            <a:hlinkClick r:id="rId3" action="ppaction://hlinksldjump"/>
            <a:extLst>
              <a:ext uri="{FF2B5EF4-FFF2-40B4-BE49-F238E27FC236}">
                <a16:creationId xmlns:a16="http://schemas.microsoft.com/office/drawing/2014/main" xmlns="" id="{A5550946-C748-486A-97FF-5FED431F4384}"/>
              </a:ext>
            </a:extLst>
          </p:cNvPr>
          <p:cNvSpPr/>
          <p:nvPr/>
        </p:nvSpPr>
        <p:spPr>
          <a:xfrm>
            <a:off x="755650" y="4894910"/>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
        <p:nvSpPr>
          <p:cNvPr id="9" name="Arrow: Left 8">
            <a:hlinkClick r:id="rId2" action="ppaction://hlinksldjump"/>
            <a:extLst>
              <a:ext uri="{FF2B5EF4-FFF2-40B4-BE49-F238E27FC236}">
                <a16:creationId xmlns:a16="http://schemas.microsoft.com/office/drawing/2014/main" xmlns="" id="{AAD23462-9067-9B32-A2AD-DE351C381063}"/>
              </a:ext>
            </a:extLst>
          </p:cNvPr>
          <p:cNvSpPr/>
          <p:nvPr/>
        </p:nvSpPr>
        <p:spPr>
          <a:xfrm>
            <a:off x="755650" y="1459895"/>
            <a:ext cx="911192" cy="451338"/>
          </a:xfrm>
          <a:prstGeom prst="lef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back</a:t>
            </a:r>
            <a:endParaRPr lang="en-GB" dirty="0"/>
          </a:p>
        </p:txBody>
      </p:sp>
    </p:spTree>
    <p:extLst>
      <p:ext uri="{BB962C8B-B14F-4D97-AF65-F5344CB8AC3E}">
        <p14:creationId xmlns:p14="http://schemas.microsoft.com/office/powerpoint/2010/main" val="196525598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118</TotalTime>
  <Words>2323</Words>
  <Application>Microsoft Office PowerPoint</Application>
  <PresentationFormat>On-screen Show (4:3)</PresentationFormat>
  <Paragraphs>89</Paragraphs>
  <Slides>16</Slides>
  <Notes>0</Notes>
  <HiddenSlides>2</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Calibri</vt:lpstr>
      <vt:lpstr>Arial</vt:lpstr>
      <vt:lpstr>Twinkl</vt:lpstr>
      <vt:lpstr>Office Theme</vt:lpstr>
      <vt:lpstr>PowerPoint Presentation</vt:lpstr>
      <vt:lpstr>What Is an Influential Musician? </vt:lpstr>
      <vt:lpstr>Ella Fitzgerald</vt:lpstr>
      <vt:lpstr>Ella Fitzgerald’s Achievements</vt:lpstr>
      <vt:lpstr>Aretha Franklin</vt:lpstr>
      <vt:lpstr>Aretha Franklin’s Achievements</vt:lpstr>
      <vt:lpstr>Bob Marley</vt:lpstr>
      <vt:lpstr>Bob Marley’s Achievements</vt:lpstr>
      <vt:lpstr>Stormzy</vt:lpstr>
      <vt:lpstr>Stormzy’s Achievements</vt:lpstr>
      <vt:lpstr>Emeli Sandé</vt:lpstr>
      <vt:lpstr>Emeli Sandé’s Achievements</vt:lpstr>
      <vt:lpstr>MOBO Awards</vt:lpstr>
      <vt:lpstr>Glossary</vt:lpstr>
      <vt:lpstr>Glossary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Ruth Robertson</cp:lastModifiedBy>
  <cp:revision>21</cp:revision>
  <dcterms:created xsi:type="dcterms:W3CDTF">2020-04-13T12:09:49Z</dcterms:created>
  <dcterms:modified xsi:type="dcterms:W3CDTF">2022-10-12T07:06:53Z</dcterms:modified>
</cp:coreProperties>
</file>