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3" r:id="rId3"/>
    <p:sldId id="275" r:id="rId4"/>
    <p:sldId id="276" r:id="rId5"/>
    <p:sldId id="277" r:id="rId6"/>
    <p:sldId id="278" r:id="rId7"/>
    <p:sldId id="279" r:id="rId8"/>
    <p:sldId id="280" r:id="rId9"/>
    <p:sldId id="282" r:id="rId10"/>
    <p:sldId id="283" r:id="rId11"/>
    <p:sldId id="284" r:id="rId12"/>
    <p:sldId id="285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8A0DB"/>
    <a:srgbClr val="DE1E5A"/>
    <a:srgbClr val="BC0105"/>
    <a:srgbClr val="4DB1E3"/>
    <a:srgbClr val="80C1EB"/>
    <a:srgbClr val="ACDDFC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4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34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r>
              <a:rPr lang="en-US" dirty="0"/>
              <a:t>T</a:t>
            </a:r>
            <a:r>
              <a:rPr lang="en-US" sz="1800" dirty="0">
                <a:latin typeface="Twinkl" pitchFamily="50" charset="0"/>
              </a:rPr>
              <a:t>o </a:t>
            </a:r>
            <a:r>
              <a:rPr lang="en-US" sz="1800" dirty="0" err="1">
                <a:latin typeface="Twinkl" pitchFamily="50" charset="0"/>
              </a:rPr>
              <a:t>recognise</a:t>
            </a:r>
            <a:r>
              <a:rPr lang="en-US" sz="1800" dirty="0">
                <a:latin typeface="Twinkl" pitchFamily="50" charset="0"/>
              </a:rPr>
              <a:t> the features of cinquain poems.</a:t>
            </a:r>
            <a:endParaRPr lang="en-GB" sz="1800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winkl" pitchFamily="50" charset="0"/>
              </a:rPr>
              <a:t>I know that cinquains have five lines;</a:t>
            </a:r>
          </a:p>
          <a:p>
            <a:r>
              <a:rPr lang="en-US" dirty="0">
                <a:latin typeface="Twinkl" pitchFamily="50" charset="0"/>
              </a:rPr>
              <a:t>I can count the syllables in each line (2, 4, 6, 8, 2);</a:t>
            </a:r>
          </a:p>
          <a:p>
            <a:r>
              <a:rPr lang="en-US" dirty="0">
                <a:latin typeface="Twinkl" pitchFamily="50" charset="0"/>
              </a:rPr>
              <a:t>I know that cinquains should form approximately a diamond shape;</a:t>
            </a:r>
          </a:p>
          <a:p>
            <a:r>
              <a:rPr lang="en-US" dirty="0">
                <a:latin typeface="Twinkl" pitchFamily="50" charset="0"/>
              </a:rPr>
              <a:t>I understand that cinquains don’t have to rhyme.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6EFDF0-BEC2-456A-9265-3409ABD0B6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41"/>
          <a:stretch/>
        </p:blipFill>
        <p:spPr>
          <a:xfrm>
            <a:off x="657224" y="1378353"/>
            <a:ext cx="7811589" cy="4793847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Cinquain Examples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45926-1174-44F0-9DBD-DC03F7EA0237}"/>
              </a:ext>
            </a:extLst>
          </p:cNvPr>
          <p:cNvSpPr/>
          <p:nvPr/>
        </p:nvSpPr>
        <p:spPr>
          <a:xfrm>
            <a:off x="2177006" y="1544229"/>
            <a:ext cx="4772025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What is each poem about?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35C1F2CB-98E3-4E04-AFE9-E90C03969CC4}"/>
              </a:ext>
            </a:extLst>
          </p:cNvPr>
          <p:cNvGrpSpPr/>
          <p:nvPr/>
        </p:nvGrpSpPr>
        <p:grpSpPr>
          <a:xfrm>
            <a:off x="706295" y="2076933"/>
            <a:ext cx="3546923" cy="2652183"/>
            <a:chOff x="760667" y="2072136"/>
            <a:chExt cx="3076321" cy="3078300"/>
          </a:xfrm>
        </p:grpSpPr>
        <p:sp>
          <p:nvSpPr>
            <p:cNvPr id="27" name="Flowchart: Sort 26">
              <a:extLst>
                <a:ext uri="{FF2B5EF4-FFF2-40B4-BE49-F238E27FC236}">
                  <a16:creationId xmlns:a16="http://schemas.microsoft.com/office/drawing/2014/main" id="{9D22C05E-B11C-4179-B75E-638B95255C4E}"/>
                </a:ext>
              </a:extLst>
            </p:cNvPr>
            <p:cNvSpPr/>
            <p:nvPr/>
          </p:nvSpPr>
          <p:spPr>
            <a:xfrm>
              <a:off x="760667" y="2176660"/>
              <a:ext cx="3076320" cy="2973776"/>
            </a:xfrm>
            <a:prstGeom prst="flowChartSort">
              <a:avLst/>
            </a:pr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400" dirty="0"/>
            </a:p>
          </p:txBody>
        </p: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B8334D35-F941-4704-B8D7-79FE42CCFBAC}"/>
                </a:ext>
              </a:extLst>
            </p:cNvPr>
            <p:cNvGrpSpPr/>
            <p:nvPr/>
          </p:nvGrpSpPr>
          <p:grpSpPr>
            <a:xfrm>
              <a:off x="762000" y="2072136"/>
              <a:ext cx="3074988" cy="2973777"/>
              <a:chOff x="762000" y="2072136"/>
              <a:chExt cx="3074988" cy="2973777"/>
            </a:xfrm>
          </p:grpSpPr>
          <p:sp>
            <p:nvSpPr>
              <p:cNvPr id="13" name="Flowchart: Sort 12">
                <a:extLst>
                  <a:ext uri="{FF2B5EF4-FFF2-40B4-BE49-F238E27FC236}">
                    <a16:creationId xmlns:a16="http://schemas.microsoft.com/office/drawing/2014/main" id="{23E1329C-589F-4DDF-B373-2178EB46CAA4}"/>
                  </a:ext>
                </a:extLst>
              </p:cNvPr>
              <p:cNvSpPr/>
              <p:nvPr/>
            </p:nvSpPr>
            <p:spPr>
              <a:xfrm>
                <a:off x="762000" y="2072136"/>
                <a:ext cx="3074988" cy="2973777"/>
              </a:xfrm>
              <a:prstGeom prst="flowChartSor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" name="TextBox 2">
                <a:extLst>
                  <a:ext uri="{FF2B5EF4-FFF2-40B4-BE49-F238E27FC236}">
                    <a16:creationId xmlns:a16="http://schemas.microsoft.com/office/drawing/2014/main" id="{811BC8FE-0707-45FF-B2E9-E479927B2AD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13036" y="2557586"/>
                <a:ext cx="2722582" cy="19236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Birthday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Happy, fun-filled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Playing, eating, dancing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Come and celebrate it with me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 sz="1700" dirty="0">
                  <a:latin typeface="+mn-lt"/>
                </a:endParaRP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Party!</a:t>
                </a:r>
              </a:p>
            </p:txBody>
          </p:sp>
        </p:grp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AC1C29A-432C-4BB2-8B61-EA7C612C79A2}"/>
              </a:ext>
            </a:extLst>
          </p:cNvPr>
          <p:cNvGrpSpPr/>
          <p:nvPr/>
        </p:nvGrpSpPr>
        <p:grpSpPr>
          <a:xfrm>
            <a:off x="4770360" y="2000705"/>
            <a:ext cx="3624648" cy="2754651"/>
            <a:chOff x="5279328" y="2081430"/>
            <a:chExt cx="3081003" cy="3069006"/>
          </a:xfrm>
        </p:grpSpPr>
        <p:sp>
          <p:nvSpPr>
            <p:cNvPr id="29" name="Flowchart: Sort 28">
              <a:extLst>
                <a:ext uri="{FF2B5EF4-FFF2-40B4-BE49-F238E27FC236}">
                  <a16:creationId xmlns:a16="http://schemas.microsoft.com/office/drawing/2014/main" id="{DD8DCCE0-5D4E-4754-B66E-3C5081FBF8B9}"/>
                </a:ext>
              </a:extLst>
            </p:cNvPr>
            <p:cNvSpPr/>
            <p:nvPr/>
          </p:nvSpPr>
          <p:spPr>
            <a:xfrm>
              <a:off x="5284011" y="2176660"/>
              <a:ext cx="3076320" cy="2973776"/>
            </a:xfrm>
            <a:prstGeom prst="flowChartSort">
              <a:avLst/>
            </a:prstGeom>
            <a:solidFill>
              <a:srgbClr val="7030A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400" dirty="0"/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7A8B04A0-96A8-4478-8903-BEFD2970606F}"/>
                </a:ext>
              </a:extLst>
            </p:cNvPr>
            <p:cNvGrpSpPr/>
            <p:nvPr/>
          </p:nvGrpSpPr>
          <p:grpSpPr>
            <a:xfrm>
              <a:off x="5279328" y="2081430"/>
              <a:ext cx="3079671" cy="2973776"/>
              <a:chOff x="5279328" y="2081430"/>
              <a:chExt cx="3079671" cy="2973776"/>
            </a:xfrm>
          </p:grpSpPr>
          <p:sp>
            <p:nvSpPr>
              <p:cNvPr id="15" name="Flowchart: Sort 14">
                <a:extLst>
                  <a:ext uri="{FF2B5EF4-FFF2-40B4-BE49-F238E27FC236}">
                    <a16:creationId xmlns:a16="http://schemas.microsoft.com/office/drawing/2014/main" id="{4B5FCE41-F4C2-4101-8461-43FF175CE838}"/>
                  </a:ext>
                </a:extLst>
              </p:cNvPr>
              <p:cNvSpPr/>
              <p:nvPr/>
            </p:nvSpPr>
            <p:spPr>
              <a:xfrm>
                <a:off x="5284012" y="2081430"/>
                <a:ext cx="3074987" cy="2973776"/>
              </a:xfrm>
              <a:prstGeom prst="flowChartSor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" name="TextBox 2">
                <a:extLst>
                  <a:ext uri="{FF2B5EF4-FFF2-40B4-BE49-F238E27FC236}">
                    <a16:creationId xmlns:a16="http://schemas.microsoft.com/office/drawing/2014/main" id="{AE45380F-1168-4A5B-9376-B08D19FF0D1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279328" y="2538525"/>
                <a:ext cx="3074987" cy="19236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Summer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Hot and sunny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lazing, slurping ice-creams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Passport, suitcase, boring airport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 sz="1700" dirty="0">
                  <a:latin typeface="+mn-lt"/>
                </a:endParaRP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No school!</a:t>
                </a:r>
              </a:p>
            </p:txBody>
          </p:sp>
        </p:grp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A87EE171-B9D0-438A-AEEE-2C8BA6E7B697}"/>
              </a:ext>
            </a:extLst>
          </p:cNvPr>
          <p:cNvGrpSpPr/>
          <p:nvPr/>
        </p:nvGrpSpPr>
        <p:grpSpPr>
          <a:xfrm>
            <a:off x="2630561" y="3429000"/>
            <a:ext cx="3793588" cy="2754122"/>
            <a:chOff x="3019430" y="3046065"/>
            <a:chExt cx="3085845" cy="3088076"/>
          </a:xfrm>
        </p:grpSpPr>
        <p:sp>
          <p:nvSpPr>
            <p:cNvPr id="25" name="Flowchart: Sort 24">
              <a:extLst>
                <a:ext uri="{FF2B5EF4-FFF2-40B4-BE49-F238E27FC236}">
                  <a16:creationId xmlns:a16="http://schemas.microsoft.com/office/drawing/2014/main" id="{C200DE07-5184-456D-A75C-43681AF8A620}"/>
                </a:ext>
              </a:extLst>
            </p:cNvPr>
            <p:cNvSpPr/>
            <p:nvPr/>
          </p:nvSpPr>
          <p:spPr>
            <a:xfrm>
              <a:off x="3028955" y="3160365"/>
              <a:ext cx="3076320" cy="2973776"/>
            </a:xfrm>
            <a:prstGeom prst="flowChartSort">
              <a:avLst/>
            </a:prstGeom>
            <a:solidFill>
              <a:srgbClr val="FFFF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400" dirty="0"/>
            </a:p>
          </p:txBody>
        </p: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9A070B74-EFD9-40DE-9265-0A218A5E79E9}"/>
                </a:ext>
              </a:extLst>
            </p:cNvPr>
            <p:cNvGrpSpPr/>
            <p:nvPr/>
          </p:nvGrpSpPr>
          <p:grpSpPr>
            <a:xfrm>
              <a:off x="3019430" y="3046065"/>
              <a:ext cx="3076320" cy="2973776"/>
              <a:chOff x="3019430" y="3046065"/>
              <a:chExt cx="3076320" cy="2973776"/>
            </a:xfrm>
          </p:grpSpPr>
          <p:sp>
            <p:nvSpPr>
              <p:cNvPr id="11" name="Flowchart: Sort 10">
                <a:extLst>
                  <a:ext uri="{FF2B5EF4-FFF2-40B4-BE49-F238E27FC236}">
                    <a16:creationId xmlns:a16="http://schemas.microsoft.com/office/drawing/2014/main" id="{16C51024-7446-447A-9C92-FF6CC8087166}"/>
                  </a:ext>
                </a:extLst>
              </p:cNvPr>
              <p:cNvSpPr/>
              <p:nvPr/>
            </p:nvSpPr>
            <p:spPr>
              <a:xfrm>
                <a:off x="3019430" y="3046065"/>
                <a:ext cx="3076320" cy="2973776"/>
              </a:xfrm>
              <a:prstGeom prst="flowChartSor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sp>
            <p:nvSpPr>
              <p:cNvPr id="23" name="TextBox 2">
                <a:extLst>
                  <a:ext uri="{FF2B5EF4-FFF2-40B4-BE49-F238E27FC236}">
                    <a16:creationId xmlns:a16="http://schemas.microsoft.com/office/drawing/2014/main" id="{541BE585-ABA0-47BA-8E03-45B5A870CFD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187911" y="3464554"/>
                <a:ext cx="2722581" cy="19236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My pet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Fluffy, wriggly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Licking faces, chewing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Never stops chasing his own tail!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 sz="1700" dirty="0">
                  <a:latin typeface="+mn-lt"/>
                </a:endParaRP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Puppy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25882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6EFDF0-BEC2-456A-9265-3409ABD0B6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41"/>
          <a:stretch/>
        </p:blipFill>
        <p:spPr>
          <a:xfrm>
            <a:off x="657224" y="1378353"/>
            <a:ext cx="7811589" cy="4793847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Cinquain Examples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45926-1174-44F0-9DBD-DC03F7EA0237}"/>
              </a:ext>
            </a:extLst>
          </p:cNvPr>
          <p:cNvSpPr/>
          <p:nvPr/>
        </p:nvSpPr>
        <p:spPr>
          <a:xfrm>
            <a:off x="1394901" y="1544229"/>
            <a:ext cx="6336235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What similarities can you find between the three poems?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978E109-4493-45D3-8290-7320F6DDFE90}"/>
              </a:ext>
            </a:extLst>
          </p:cNvPr>
          <p:cNvGrpSpPr/>
          <p:nvPr/>
        </p:nvGrpSpPr>
        <p:grpSpPr>
          <a:xfrm>
            <a:off x="706295" y="2076933"/>
            <a:ext cx="3546923" cy="2652183"/>
            <a:chOff x="760667" y="2072136"/>
            <a:chExt cx="3076321" cy="3078300"/>
          </a:xfrm>
        </p:grpSpPr>
        <p:sp>
          <p:nvSpPr>
            <p:cNvPr id="16" name="Flowchart: Sort 15">
              <a:extLst>
                <a:ext uri="{FF2B5EF4-FFF2-40B4-BE49-F238E27FC236}">
                  <a16:creationId xmlns:a16="http://schemas.microsoft.com/office/drawing/2014/main" id="{715F172D-CB6C-4191-8E1C-C4B16DE2ABA2}"/>
                </a:ext>
              </a:extLst>
            </p:cNvPr>
            <p:cNvSpPr/>
            <p:nvPr/>
          </p:nvSpPr>
          <p:spPr>
            <a:xfrm>
              <a:off x="760667" y="2176660"/>
              <a:ext cx="3076320" cy="2973776"/>
            </a:xfrm>
            <a:prstGeom prst="flowChartSort">
              <a:avLst/>
            </a:pr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400" dirty="0"/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221C8446-D892-4759-8308-8D89BA0E71E5}"/>
                </a:ext>
              </a:extLst>
            </p:cNvPr>
            <p:cNvGrpSpPr/>
            <p:nvPr/>
          </p:nvGrpSpPr>
          <p:grpSpPr>
            <a:xfrm>
              <a:off x="762000" y="2072136"/>
              <a:ext cx="3074988" cy="2973777"/>
              <a:chOff x="762000" y="2072136"/>
              <a:chExt cx="3074988" cy="2973777"/>
            </a:xfrm>
          </p:grpSpPr>
          <p:sp>
            <p:nvSpPr>
              <p:cNvPr id="20" name="Flowchart: Sort 19">
                <a:extLst>
                  <a:ext uri="{FF2B5EF4-FFF2-40B4-BE49-F238E27FC236}">
                    <a16:creationId xmlns:a16="http://schemas.microsoft.com/office/drawing/2014/main" id="{ACD29B10-2121-4C6E-AB87-989444E5544E}"/>
                  </a:ext>
                </a:extLst>
              </p:cNvPr>
              <p:cNvSpPr/>
              <p:nvPr/>
            </p:nvSpPr>
            <p:spPr>
              <a:xfrm>
                <a:off x="762000" y="2072136"/>
                <a:ext cx="3074988" cy="2973777"/>
              </a:xfrm>
              <a:prstGeom prst="flowChartSor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2" name="TextBox 2">
                <a:extLst>
                  <a:ext uri="{FF2B5EF4-FFF2-40B4-BE49-F238E27FC236}">
                    <a16:creationId xmlns:a16="http://schemas.microsoft.com/office/drawing/2014/main" id="{C88D17EA-CE03-4D1D-A2D9-2EA41A75491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13036" y="2557586"/>
                <a:ext cx="2722582" cy="19236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Birthday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Happy, fun-filled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Playing, eating, dancing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Come and celebrate it with me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 sz="1700" dirty="0">
                  <a:latin typeface="+mn-lt"/>
                </a:endParaRP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Party!</a:t>
                </a:r>
              </a:p>
            </p:txBody>
          </p:sp>
        </p:grp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D69A629E-2DBE-4B4E-A341-B022302DBDCF}"/>
              </a:ext>
            </a:extLst>
          </p:cNvPr>
          <p:cNvGrpSpPr/>
          <p:nvPr/>
        </p:nvGrpSpPr>
        <p:grpSpPr>
          <a:xfrm>
            <a:off x="4770360" y="2000705"/>
            <a:ext cx="3624648" cy="2754651"/>
            <a:chOff x="5279328" y="2081430"/>
            <a:chExt cx="3081003" cy="3069006"/>
          </a:xfrm>
        </p:grpSpPr>
        <p:sp>
          <p:nvSpPr>
            <p:cNvPr id="26" name="Flowchart: Sort 25">
              <a:extLst>
                <a:ext uri="{FF2B5EF4-FFF2-40B4-BE49-F238E27FC236}">
                  <a16:creationId xmlns:a16="http://schemas.microsoft.com/office/drawing/2014/main" id="{DBD85033-1C17-42F4-A1A2-0F6434F77C6A}"/>
                </a:ext>
              </a:extLst>
            </p:cNvPr>
            <p:cNvSpPr/>
            <p:nvPr/>
          </p:nvSpPr>
          <p:spPr>
            <a:xfrm>
              <a:off x="5284011" y="2176660"/>
              <a:ext cx="3076320" cy="2973776"/>
            </a:xfrm>
            <a:prstGeom prst="flowChartSort">
              <a:avLst/>
            </a:prstGeom>
            <a:solidFill>
              <a:srgbClr val="7030A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400" dirty="0"/>
            </a:p>
          </p:txBody>
        </p: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505F6A22-046F-499B-86D9-F4819A86723C}"/>
                </a:ext>
              </a:extLst>
            </p:cNvPr>
            <p:cNvGrpSpPr/>
            <p:nvPr/>
          </p:nvGrpSpPr>
          <p:grpSpPr>
            <a:xfrm>
              <a:off x="5279328" y="2081430"/>
              <a:ext cx="3079671" cy="2973776"/>
              <a:chOff x="5279328" y="2081430"/>
              <a:chExt cx="3079671" cy="2973776"/>
            </a:xfrm>
          </p:grpSpPr>
          <p:sp>
            <p:nvSpPr>
              <p:cNvPr id="30" name="Flowchart: Sort 29">
                <a:extLst>
                  <a:ext uri="{FF2B5EF4-FFF2-40B4-BE49-F238E27FC236}">
                    <a16:creationId xmlns:a16="http://schemas.microsoft.com/office/drawing/2014/main" id="{2E56B6E2-80B4-4030-BCB3-A9974553C5FD}"/>
                  </a:ext>
                </a:extLst>
              </p:cNvPr>
              <p:cNvSpPr/>
              <p:nvPr/>
            </p:nvSpPr>
            <p:spPr>
              <a:xfrm>
                <a:off x="5284012" y="2081430"/>
                <a:ext cx="3074987" cy="2973776"/>
              </a:xfrm>
              <a:prstGeom prst="flowChartSor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1" name="TextBox 2">
                <a:extLst>
                  <a:ext uri="{FF2B5EF4-FFF2-40B4-BE49-F238E27FC236}">
                    <a16:creationId xmlns:a16="http://schemas.microsoft.com/office/drawing/2014/main" id="{EF698CE1-003E-4FF8-8A65-827A015BE86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279328" y="2538525"/>
                <a:ext cx="3074987" cy="19236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Summer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Hot and sunny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lazing, slurping ice-creams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Passport, suitcase, boring airport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 sz="1700" dirty="0">
                  <a:latin typeface="+mn-lt"/>
                </a:endParaRP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No school!</a:t>
                </a:r>
              </a:p>
            </p:txBody>
          </p:sp>
        </p:grp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427C4102-7DA0-4217-9345-6BF5303FB651}"/>
              </a:ext>
            </a:extLst>
          </p:cNvPr>
          <p:cNvGrpSpPr/>
          <p:nvPr/>
        </p:nvGrpSpPr>
        <p:grpSpPr>
          <a:xfrm>
            <a:off x="2630561" y="3429000"/>
            <a:ext cx="3793588" cy="2754122"/>
            <a:chOff x="3019430" y="3046065"/>
            <a:chExt cx="3085845" cy="3088076"/>
          </a:xfrm>
        </p:grpSpPr>
        <p:sp>
          <p:nvSpPr>
            <p:cNvPr id="33" name="Flowchart: Sort 32">
              <a:extLst>
                <a:ext uri="{FF2B5EF4-FFF2-40B4-BE49-F238E27FC236}">
                  <a16:creationId xmlns:a16="http://schemas.microsoft.com/office/drawing/2014/main" id="{720DF694-86F9-4425-9080-FB4FA45FD705}"/>
                </a:ext>
              </a:extLst>
            </p:cNvPr>
            <p:cNvSpPr/>
            <p:nvPr/>
          </p:nvSpPr>
          <p:spPr>
            <a:xfrm>
              <a:off x="3028955" y="3160365"/>
              <a:ext cx="3076320" cy="2973776"/>
            </a:xfrm>
            <a:prstGeom prst="flowChartSort">
              <a:avLst/>
            </a:prstGeom>
            <a:solidFill>
              <a:srgbClr val="FFFF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400" dirty="0"/>
            </a:p>
          </p:txBody>
        </p: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68DA62A7-3255-4452-AF05-172748F82C52}"/>
                </a:ext>
              </a:extLst>
            </p:cNvPr>
            <p:cNvGrpSpPr/>
            <p:nvPr/>
          </p:nvGrpSpPr>
          <p:grpSpPr>
            <a:xfrm>
              <a:off x="3019430" y="3046065"/>
              <a:ext cx="3076320" cy="2973776"/>
              <a:chOff x="3019430" y="3046065"/>
              <a:chExt cx="3076320" cy="2973776"/>
            </a:xfrm>
          </p:grpSpPr>
          <p:sp>
            <p:nvSpPr>
              <p:cNvPr id="35" name="Flowchart: Sort 34">
                <a:extLst>
                  <a:ext uri="{FF2B5EF4-FFF2-40B4-BE49-F238E27FC236}">
                    <a16:creationId xmlns:a16="http://schemas.microsoft.com/office/drawing/2014/main" id="{97C1CA78-B448-4D08-9776-AF7F3C4615C9}"/>
                  </a:ext>
                </a:extLst>
              </p:cNvPr>
              <p:cNvSpPr/>
              <p:nvPr/>
            </p:nvSpPr>
            <p:spPr>
              <a:xfrm>
                <a:off x="3019430" y="3046065"/>
                <a:ext cx="3076320" cy="2973776"/>
              </a:xfrm>
              <a:prstGeom prst="flowChartSor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sp>
            <p:nvSpPr>
              <p:cNvPr id="36" name="TextBox 2">
                <a:extLst>
                  <a:ext uri="{FF2B5EF4-FFF2-40B4-BE49-F238E27FC236}">
                    <a16:creationId xmlns:a16="http://schemas.microsoft.com/office/drawing/2014/main" id="{E70A1BE0-8C1B-44E2-A221-B8266620E95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187911" y="3464554"/>
                <a:ext cx="2722581" cy="19236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My pet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Fluffy, wriggly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Licking faces, chewing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Never stops chasing his own tail!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 sz="1700" dirty="0">
                  <a:latin typeface="+mn-lt"/>
                </a:endParaRP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Puppy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42592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7828E-ABA8-4A43-B091-374A3239C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altLang="en-US" dirty="0"/>
              <a:t>Cinquain Features</a:t>
            </a: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594550-C523-4CE2-ABA3-D9709D87CB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2488" y="1852038"/>
            <a:ext cx="3725862" cy="319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653B8F"/>
                </a:solidFill>
              </a:rPr>
              <a:t>Each line follows a general pattern: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653B8F"/>
                </a:solidFill>
              </a:rPr>
              <a:t>subject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653B8F"/>
                </a:solidFill>
              </a:rPr>
              <a:t>description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653B8F"/>
                </a:solidFill>
              </a:rPr>
              <a:t>action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653B8F"/>
                </a:solidFill>
              </a:rPr>
              <a:t>feeling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653B8F"/>
                </a:solidFill>
              </a:rPr>
              <a:t>conclusion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5F5E43-787E-4F94-BB73-198336638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8913" y="3023613"/>
            <a:ext cx="3676650" cy="180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Summer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Hot and sunny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Lazing, slurping ice creams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Passport, suitcase, boring airport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rgbClr val="029442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No school!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7392DAA-CA1B-40C4-9E63-A3B07D994C17}"/>
              </a:ext>
            </a:extLst>
          </p:cNvPr>
          <p:cNvCxnSpPr/>
          <p:nvPr/>
        </p:nvCxnSpPr>
        <p:spPr>
          <a:xfrm>
            <a:off x="4572000" y="2136200"/>
            <a:ext cx="0" cy="3584575"/>
          </a:xfrm>
          <a:prstGeom prst="line">
            <a:avLst/>
          </a:prstGeom>
          <a:ln w="12700">
            <a:solidFill>
              <a:srgbClr val="BC010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EBD73F5D-397B-499F-ACBC-F4310EEE5A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263" y="5449313"/>
            <a:ext cx="2820987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BC0105"/>
                </a:solidFill>
              </a:rPr>
              <a:t>Lines are always written centred on the page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92E1762-C6AC-434D-8E79-9D1D598401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8100" y="5092125"/>
            <a:ext cx="3494088" cy="125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070C0"/>
                </a:solidFill>
              </a:rPr>
              <a:t>The lines form the shape (approximately) of a diamond, so these poems are sometimes called diamond or diamante poems.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A80A2AC-D110-4527-946D-14E8141FE9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4688" y="1810763"/>
            <a:ext cx="2265362" cy="180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070C0"/>
                </a:solidFill>
              </a:rPr>
              <a:t>There are always five lines.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rgbClr val="0070C0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070C0"/>
                </a:solidFill>
              </a:rPr>
              <a:t>Each line of the poem develops the subject of the first word.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56D7C2E7-398B-476B-8EB7-45964EA01B16}"/>
              </a:ext>
            </a:extLst>
          </p:cNvPr>
          <p:cNvCxnSpPr/>
          <p:nvPr/>
        </p:nvCxnSpPr>
        <p:spPr>
          <a:xfrm flipV="1">
            <a:off x="3517900" y="5596950"/>
            <a:ext cx="1016000" cy="207963"/>
          </a:xfrm>
          <a:prstGeom prst="straightConnector1">
            <a:avLst/>
          </a:prstGeom>
          <a:ln w="12700">
            <a:solidFill>
              <a:srgbClr val="BC010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7C03F59D-96D4-4873-BD06-9A04751F947F}"/>
              </a:ext>
            </a:extLst>
          </p:cNvPr>
          <p:cNvCxnSpPr/>
          <p:nvPr/>
        </p:nvCxnSpPr>
        <p:spPr>
          <a:xfrm flipH="1" flipV="1">
            <a:off x="5518150" y="4841300"/>
            <a:ext cx="322263" cy="276225"/>
          </a:xfrm>
          <a:prstGeom prst="straightConnector1">
            <a:avLst/>
          </a:prstGeom>
          <a:ln w="127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91669B01-9EDB-4183-8784-C5D4D759F6E0}"/>
              </a:ext>
            </a:extLst>
          </p:cNvPr>
          <p:cNvCxnSpPr/>
          <p:nvPr/>
        </p:nvCxnSpPr>
        <p:spPr>
          <a:xfrm flipH="1">
            <a:off x="5118100" y="2582288"/>
            <a:ext cx="2447925" cy="639762"/>
          </a:xfrm>
          <a:prstGeom prst="straightConnector1">
            <a:avLst/>
          </a:prstGeom>
          <a:ln w="12700">
            <a:solidFill>
              <a:srgbClr val="653B8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30C78981-B1DD-4876-BEF0-CA14A662B4B9}"/>
              </a:ext>
            </a:extLst>
          </p:cNvPr>
          <p:cNvCxnSpPr/>
          <p:nvPr/>
        </p:nvCxnSpPr>
        <p:spPr>
          <a:xfrm flipH="1">
            <a:off x="5364163" y="3102988"/>
            <a:ext cx="1857375" cy="428625"/>
          </a:xfrm>
          <a:prstGeom prst="straightConnector1">
            <a:avLst/>
          </a:prstGeom>
          <a:ln w="12700">
            <a:solidFill>
              <a:srgbClr val="653B8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DBC2635-1109-4081-B13F-15CC54870421}"/>
              </a:ext>
            </a:extLst>
          </p:cNvPr>
          <p:cNvCxnSpPr/>
          <p:nvPr/>
        </p:nvCxnSpPr>
        <p:spPr>
          <a:xfrm flipH="1">
            <a:off x="6067425" y="3655438"/>
            <a:ext cx="1624013" cy="147637"/>
          </a:xfrm>
          <a:prstGeom prst="straightConnector1">
            <a:avLst/>
          </a:prstGeom>
          <a:ln w="12700">
            <a:solidFill>
              <a:srgbClr val="653B8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9D7EB92D-484D-48CE-BF46-D8CC67180BFC}"/>
              </a:ext>
            </a:extLst>
          </p:cNvPr>
          <p:cNvCxnSpPr/>
          <p:nvPr/>
        </p:nvCxnSpPr>
        <p:spPr>
          <a:xfrm flipH="1" flipV="1">
            <a:off x="6342063" y="4087238"/>
            <a:ext cx="1265237" cy="92075"/>
          </a:xfrm>
          <a:prstGeom prst="straightConnector1">
            <a:avLst/>
          </a:prstGeom>
          <a:ln w="12700">
            <a:solidFill>
              <a:srgbClr val="653B8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72A59B7A-ADD3-4E00-8DC1-08EACCDB274F}"/>
              </a:ext>
            </a:extLst>
          </p:cNvPr>
          <p:cNvCxnSpPr/>
          <p:nvPr/>
        </p:nvCxnSpPr>
        <p:spPr>
          <a:xfrm flipH="1" flipV="1">
            <a:off x="5153025" y="4595238"/>
            <a:ext cx="2119313" cy="138112"/>
          </a:xfrm>
          <a:prstGeom prst="straightConnector1">
            <a:avLst/>
          </a:prstGeom>
          <a:ln w="12700">
            <a:solidFill>
              <a:srgbClr val="653B8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F3AC9CE-D4C2-4566-B6C2-294B1DF5708E}"/>
              </a:ext>
            </a:extLst>
          </p:cNvPr>
          <p:cNvCxnSpPr/>
          <p:nvPr/>
        </p:nvCxnSpPr>
        <p:spPr>
          <a:xfrm flipH="1">
            <a:off x="2365375" y="2379088"/>
            <a:ext cx="2201863" cy="1547812"/>
          </a:xfrm>
          <a:prstGeom prst="line">
            <a:avLst/>
          </a:prstGeom>
          <a:ln w="127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580EA8D-B9D5-4D91-BD76-A7866C6588CE}"/>
              </a:ext>
            </a:extLst>
          </p:cNvPr>
          <p:cNvCxnSpPr/>
          <p:nvPr/>
        </p:nvCxnSpPr>
        <p:spPr>
          <a:xfrm flipH="1" flipV="1">
            <a:off x="2365375" y="3926900"/>
            <a:ext cx="2201863" cy="1549400"/>
          </a:xfrm>
          <a:prstGeom prst="line">
            <a:avLst/>
          </a:prstGeom>
          <a:ln w="127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6636255-70D8-439E-90B0-640BCCC42E10}"/>
              </a:ext>
            </a:extLst>
          </p:cNvPr>
          <p:cNvCxnSpPr/>
          <p:nvPr/>
        </p:nvCxnSpPr>
        <p:spPr>
          <a:xfrm flipV="1">
            <a:off x="4562475" y="3926900"/>
            <a:ext cx="2206625" cy="1549400"/>
          </a:xfrm>
          <a:prstGeom prst="line">
            <a:avLst/>
          </a:prstGeom>
          <a:ln w="127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8B00056-29C2-48B1-9A54-29AC0A7F3DD5}"/>
              </a:ext>
            </a:extLst>
          </p:cNvPr>
          <p:cNvCxnSpPr/>
          <p:nvPr/>
        </p:nvCxnSpPr>
        <p:spPr>
          <a:xfrm>
            <a:off x="4572000" y="2379088"/>
            <a:ext cx="2205038" cy="1552575"/>
          </a:xfrm>
          <a:prstGeom prst="line">
            <a:avLst/>
          </a:prstGeom>
          <a:ln w="127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21863D4-F66D-4388-921B-469107AEB0D0}"/>
              </a:ext>
            </a:extLst>
          </p:cNvPr>
          <p:cNvSpPr/>
          <p:nvPr/>
        </p:nvSpPr>
        <p:spPr>
          <a:xfrm>
            <a:off x="2777795" y="1367633"/>
            <a:ext cx="3578880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What did you notice?</a:t>
            </a:r>
          </a:p>
        </p:txBody>
      </p:sp>
    </p:spTree>
    <p:extLst>
      <p:ext uri="{BB962C8B-B14F-4D97-AF65-F5344CB8AC3E}">
        <p14:creationId xmlns:p14="http://schemas.microsoft.com/office/powerpoint/2010/main" val="3985118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8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8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3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3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"/>
                            </p:stCondLst>
                            <p:childTnLst>
                              <p:par>
                                <p:cTn id="7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20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7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200"/>
                            </p:stCondLst>
                            <p:childTnLst>
                              <p:par>
                                <p:cTn id="8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CE9EE-797B-430C-838A-51EC4494D7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Did you know…?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C16D10-92EC-4163-B3C6-53E132EF34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8" r="7146"/>
          <a:stretch/>
        </p:blipFill>
        <p:spPr bwMode="auto">
          <a:xfrm>
            <a:off x="854701" y="2743465"/>
            <a:ext cx="3564899" cy="3148027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E7A4BDB-4EB8-43A7-A12A-1EA2F4BD3839}"/>
              </a:ext>
            </a:extLst>
          </p:cNvPr>
          <p:cNvSpPr/>
          <p:nvPr/>
        </p:nvSpPr>
        <p:spPr>
          <a:xfrm>
            <a:off x="856864" y="1523637"/>
            <a:ext cx="7420743" cy="994306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cinquain form was invented by the American poet Adelaide Crapsey, in about 1911.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CD7E4C2-231D-4510-BBBA-68B9C6EB7C82}"/>
              </a:ext>
            </a:extLst>
          </p:cNvPr>
          <p:cNvSpPr/>
          <p:nvPr/>
        </p:nvSpPr>
        <p:spPr>
          <a:xfrm>
            <a:off x="4765959" y="3027954"/>
            <a:ext cx="207818" cy="684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FE072A5-AECB-4870-BAE1-43808BF47D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7096" y="3020704"/>
            <a:ext cx="277812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It’s actually pronounced ‘san-cane’ not ‘sin-</a:t>
            </a:r>
            <a:r>
              <a:rPr lang="en-GB" altLang="en-US" dirty="0" err="1">
                <a:solidFill>
                  <a:schemeClr val="tx1"/>
                </a:solidFill>
              </a:rPr>
              <a:t>kwane</a:t>
            </a:r>
            <a:r>
              <a:rPr lang="en-GB" altLang="en-US" dirty="0">
                <a:solidFill>
                  <a:schemeClr val="tx1"/>
                </a:solidFill>
              </a:rPr>
              <a:t>’.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ECD0C98-9629-495C-ACCB-6DD46C85628D}"/>
              </a:ext>
            </a:extLst>
          </p:cNvPr>
          <p:cNvSpPr/>
          <p:nvPr/>
        </p:nvSpPr>
        <p:spPr>
          <a:xfrm>
            <a:off x="4765959" y="3944468"/>
            <a:ext cx="207818" cy="504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3CCBC02-0DE1-4EA7-A093-9C652F89AA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7096" y="3985266"/>
            <a:ext cx="2778125" cy="422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Every cinquain has 5 lines.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4232A4F-8AF0-44DE-A368-6C8E868506DF}"/>
              </a:ext>
            </a:extLst>
          </p:cNvPr>
          <p:cNvSpPr/>
          <p:nvPr/>
        </p:nvSpPr>
        <p:spPr>
          <a:xfrm>
            <a:off x="4765959" y="4648031"/>
            <a:ext cx="207818" cy="936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F8C54E-B440-401D-BB32-C1E91BB50E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7096" y="4627830"/>
            <a:ext cx="2778125" cy="976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The name comes from the French word ‘cinq’ meaning five.</a:t>
            </a:r>
          </a:p>
        </p:txBody>
      </p:sp>
      <p:sp>
        <p:nvSpPr>
          <p:cNvPr id="14" name="Rectangle 27">
            <a:extLst>
              <a:ext uri="{FF2B5EF4-FFF2-40B4-BE49-F238E27FC236}">
                <a16:creationId xmlns:a16="http://schemas.microsoft.com/office/drawing/2014/main" id="{08EF6DCD-7DF7-4EC3-A925-EBBEAF91EC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6076950"/>
            <a:ext cx="763270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courtesy of anonymous (@wikipedia.com)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1172758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5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0CB90-374F-4E51-8E04-FEBA95459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Lets try it!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1A3CC8E-059D-457F-8322-381E68CFA1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8088" y="2299855"/>
            <a:ext cx="3033712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First, think of a theme. Well, lots of people like chocolate, so let’s have that!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E29225-501C-4D88-A401-908E08F386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3190443"/>
            <a:ext cx="3822700" cy="239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161DC64-B266-4F08-84FC-BF54E048B916}"/>
              </a:ext>
            </a:extLst>
          </p:cNvPr>
          <p:cNvSpPr/>
          <p:nvPr/>
        </p:nvSpPr>
        <p:spPr>
          <a:xfrm>
            <a:off x="2177006" y="1474954"/>
            <a:ext cx="4772025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How can we write a cinquain?</a:t>
            </a:r>
          </a:p>
        </p:txBody>
      </p:sp>
    </p:spTree>
    <p:extLst>
      <p:ext uri="{BB962C8B-B14F-4D97-AF65-F5344CB8AC3E}">
        <p14:creationId xmlns:p14="http://schemas.microsoft.com/office/powerpoint/2010/main" val="689513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5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0CB90-374F-4E51-8E04-FEBA95459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Lets try it!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161DC64-B266-4F08-84FC-BF54E048B916}"/>
              </a:ext>
            </a:extLst>
          </p:cNvPr>
          <p:cNvSpPr/>
          <p:nvPr/>
        </p:nvSpPr>
        <p:spPr>
          <a:xfrm>
            <a:off x="1450884" y="1474954"/>
            <a:ext cx="6232703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Brainstorm lots of things you know about the theme.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212B1C6-B016-4F54-AE62-7C9EBBEFEF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013" y="3090867"/>
            <a:ext cx="2636837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2112CF4-A595-4955-BD53-8468388003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3763" y="2336804"/>
            <a:ext cx="1155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070C0"/>
                </a:solidFill>
              </a:rPr>
              <a:t>sweet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BC45A01-0D1C-43F9-AA30-BA6DF7C289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7213" y="3922717"/>
            <a:ext cx="1154112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BC0105"/>
                </a:solidFill>
              </a:rPr>
              <a:t>bars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FAFE764-AD26-4E91-8AB3-7D4ADC2A30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61000" y="2503492"/>
            <a:ext cx="1155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melts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EACC910-CB9C-40F9-BB2E-25CDE3B7E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7963" y="2962279"/>
            <a:ext cx="1154112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BC0105"/>
                </a:solidFill>
              </a:rPr>
              <a:t>coating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39739E4-91CF-4CC4-B272-5CA4286171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81663" y="4803779"/>
            <a:ext cx="115570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070C0"/>
                </a:solidFill>
              </a:rPr>
              <a:t>milk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54DBF89-A5BE-4B87-8A28-D563EE8305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6738" y="5138742"/>
            <a:ext cx="1155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070C0"/>
                </a:solidFill>
              </a:rPr>
              <a:t>dark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68D3188-8012-4812-ADE9-6724EAA780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37025" y="2171704"/>
            <a:ext cx="1155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BC0105"/>
                </a:solidFill>
              </a:rPr>
              <a:t>sticky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6FB62A9-6752-4B2C-B327-ABC6AB1CED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1038" y="5594354"/>
            <a:ext cx="1155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yummy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00BEA83-9B46-43EB-A924-E0609A6051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8963" y="5670554"/>
            <a:ext cx="1155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BC0105"/>
                </a:solidFill>
              </a:rPr>
              <a:t>biscuits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D1ACBEC-CC8D-4B59-9BA7-1FDC526176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6625" y="4803779"/>
            <a:ext cx="115570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653B8F"/>
                </a:solidFill>
              </a:rPr>
              <a:t>cake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4623641-3C06-4384-831C-718671F6F5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3188" y="3009904"/>
            <a:ext cx="1155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653B8F"/>
                </a:solidFill>
              </a:rPr>
              <a:t>delicious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3843EA4-87CD-422D-B547-D6DB9D0B61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11975" y="3860804"/>
            <a:ext cx="1155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653B8F"/>
                </a:solidFill>
              </a:rPr>
              <a:t>creamy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A8A797D-4DE9-44BE-8E4F-310B292F2E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8900" y="5499104"/>
            <a:ext cx="1155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653B8F"/>
                </a:solidFill>
              </a:rPr>
              <a:t>oozing</a:t>
            </a:r>
          </a:p>
        </p:txBody>
      </p:sp>
    </p:spTree>
    <p:extLst>
      <p:ext uri="{BB962C8B-B14F-4D97-AF65-F5344CB8AC3E}">
        <p14:creationId xmlns:p14="http://schemas.microsoft.com/office/powerpoint/2010/main" val="514239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5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5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5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75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25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75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25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75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0CB90-374F-4E51-8E04-FEBA95459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Lets try it!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161DC64-B266-4F08-84FC-BF54E048B916}"/>
              </a:ext>
            </a:extLst>
          </p:cNvPr>
          <p:cNvSpPr/>
          <p:nvPr/>
        </p:nvSpPr>
        <p:spPr>
          <a:xfrm>
            <a:off x="1450884" y="1474954"/>
            <a:ext cx="6232703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Now we need to fit those ideas into our 5-line frame…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1B77D554-E587-4D41-A77A-184B39320493}"/>
              </a:ext>
            </a:extLst>
          </p:cNvPr>
          <p:cNvCxnSpPr/>
          <p:nvPr/>
        </p:nvCxnSpPr>
        <p:spPr>
          <a:xfrm flipH="1">
            <a:off x="2312988" y="2201720"/>
            <a:ext cx="2935287" cy="2063750"/>
          </a:xfrm>
          <a:prstGeom prst="line">
            <a:avLst/>
          </a:prstGeom>
          <a:ln w="127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C9AC591-B5A6-4410-89F5-7206DD70FC69}"/>
              </a:ext>
            </a:extLst>
          </p:cNvPr>
          <p:cNvCxnSpPr/>
          <p:nvPr/>
        </p:nvCxnSpPr>
        <p:spPr>
          <a:xfrm flipH="1" flipV="1">
            <a:off x="2312988" y="4268645"/>
            <a:ext cx="2874962" cy="2022475"/>
          </a:xfrm>
          <a:prstGeom prst="line">
            <a:avLst/>
          </a:prstGeom>
          <a:ln w="127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B41114F7-43F5-4C99-9D49-37067FFC1E5C}"/>
              </a:ext>
            </a:extLst>
          </p:cNvPr>
          <p:cNvCxnSpPr/>
          <p:nvPr/>
        </p:nvCxnSpPr>
        <p:spPr>
          <a:xfrm flipV="1">
            <a:off x="5187950" y="4233720"/>
            <a:ext cx="2932113" cy="2057400"/>
          </a:xfrm>
          <a:prstGeom prst="line">
            <a:avLst/>
          </a:prstGeom>
          <a:ln w="127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B657DF7-BF95-4FF1-B06D-873CD535F5B7}"/>
              </a:ext>
            </a:extLst>
          </p:cNvPr>
          <p:cNvCxnSpPr/>
          <p:nvPr/>
        </p:nvCxnSpPr>
        <p:spPr>
          <a:xfrm>
            <a:off x="5240338" y="2196958"/>
            <a:ext cx="2882900" cy="2028825"/>
          </a:xfrm>
          <a:prstGeom prst="line">
            <a:avLst/>
          </a:prstGeom>
          <a:ln w="127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Group 24">
            <a:extLst>
              <a:ext uri="{FF2B5EF4-FFF2-40B4-BE49-F238E27FC236}">
                <a16:creationId xmlns:a16="http://schemas.microsoft.com/office/drawing/2014/main" id="{3A05E20F-B1FC-4752-90CE-A2B54CF2BF21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2857358"/>
            <a:ext cx="1106487" cy="0"/>
            <a:chOff x="4933653" y="2687193"/>
            <a:chExt cx="1106689" cy="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88565D05-8C30-4EB1-B9AF-13EE6823E24C}"/>
                </a:ext>
              </a:extLst>
            </p:cNvPr>
            <p:cNvCxnSpPr/>
            <p:nvPr/>
          </p:nvCxnSpPr>
          <p:spPr>
            <a:xfrm>
              <a:off x="4933653" y="2687193"/>
              <a:ext cx="4541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4437D464-B59E-40BA-8015-661B143EB725}"/>
                </a:ext>
              </a:extLst>
            </p:cNvPr>
            <p:cNvCxnSpPr/>
            <p:nvPr/>
          </p:nvCxnSpPr>
          <p:spPr>
            <a:xfrm>
              <a:off x="5586234" y="2687193"/>
              <a:ext cx="4541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DD5072A9-5425-4BD4-B0B0-195B58B6A89B}"/>
              </a:ext>
            </a:extLst>
          </p:cNvPr>
          <p:cNvGrpSpPr>
            <a:grpSpLocks/>
          </p:cNvGrpSpPr>
          <p:nvPr/>
        </p:nvGrpSpPr>
        <p:grpSpPr bwMode="auto">
          <a:xfrm>
            <a:off x="4024313" y="3311383"/>
            <a:ext cx="2414587" cy="0"/>
            <a:chOff x="4278099" y="3049657"/>
            <a:chExt cx="2415039" cy="0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153403EE-8F75-4D49-8CE5-866B924BED37}"/>
                </a:ext>
              </a:extLst>
            </p:cNvPr>
            <p:cNvCxnSpPr/>
            <p:nvPr/>
          </p:nvCxnSpPr>
          <p:spPr>
            <a:xfrm>
              <a:off x="4278099" y="3049657"/>
              <a:ext cx="45411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8CF2A9C7-7E60-4049-B4BD-CDC27B734FF4}"/>
                </a:ext>
              </a:extLst>
            </p:cNvPr>
            <p:cNvCxnSpPr/>
            <p:nvPr/>
          </p:nvCxnSpPr>
          <p:spPr>
            <a:xfrm>
              <a:off x="4930683" y="3049657"/>
              <a:ext cx="45411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2E1FD8D1-8BD8-45A6-B094-092EDEFFFD8D}"/>
                </a:ext>
              </a:extLst>
            </p:cNvPr>
            <p:cNvCxnSpPr/>
            <p:nvPr/>
          </p:nvCxnSpPr>
          <p:spPr>
            <a:xfrm>
              <a:off x="5586444" y="3049657"/>
              <a:ext cx="45411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20C2E487-1666-4D67-8ECC-10BEF6CC154B}"/>
                </a:ext>
              </a:extLst>
            </p:cNvPr>
            <p:cNvCxnSpPr/>
            <p:nvPr/>
          </p:nvCxnSpPr>
          <p:spPr>
            <a:xfrm>
              <a:off x="6239028" y="3049657"/>
              <a:ext cx="45411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DD5A4F5C-EE06-4638-BE26-39312051951E}"/>
              </a:ext>
            </a:extLst>
          </p:cNvPr>
          <p:cNvGrpSpPr>
            <a:grpSpLocks/>
          </p:cNvGrpSpPr>
          <p:nvPr/>
        </p:nvGrpSpPr>
        <p:grpSpPr bwMode="auto">
          <a:xfrm>
            <a:off x="3384550" y="3805095"/>
            <a:ext cx="3690938" cy="0"/>
            <a:chOff x="3716760" y="3420360"/>
            <a:chExt cx="3691392" cy="0"/>
          </a:xfrm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5EE631C-7203-4385-935B-B9F0D2FF4D01}"/>
                </a:ext>
              </a:extLst>
            </p:cNvPr>
            <p:cNvCxnSpPr/>
            <p:nvPr/>
          </p:nvCxnSpPr>
          <p:spPr>
            <a:xfrm>
              <a:off x="3716760" y="3420360"/>
              <a:ext cx="45408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8244DE0D-2D39-42BB-BDB6-B80FDBECB2F0}"/>
                </a:ext>
              </a:extLst>
            </p:cNvPr>
            <p:cNvCxnSpPr/>
            <p:nvPr/>
          </p:nvCxnSpPr>
          <p:spPr>
            <a:xfrm>
              <a:off x="4369303" y="3420360"/>
              <a:ext cx="45408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B5E139E9-559F-4690-98ED-0374F874F073}"/>
                </a:ext>
              </a:extLst>
            </p:cNvPr>
            <p:cNvCxnSpPr/>
            <p:nvPr/>
          </p:nvCxnSpPr>
          <p:spPr>
            <a:xfrm>
              <a:off x="5025021" y="3420360"/>
              <a:ext cx="45408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5AD4F8CA-89B8-4F40-A831-211379916AAE}"/>
                </a:ext>
              </a:extLst>
            </p:cNvPr>
            <p:cNvCxnSpPr/>
            <p:nvPr/>
          </p:nvCxnSpPr>
          <p:spPr>
            <a:xfrm>
              <a:off x="5677564" y="3420360"/>
              <a:ext cx="45408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C41699-641B-404F-A73F-03C2AA616330}"/>
                </a:ext>
              </a:extLst>
            </p:cNvPr>
            <p:cNvCxnSpPr/>
            <p:nvPr/>
          </p:nvCxnSpPr>
          <p:spPr>
            <a:xfrm>
              <a:off x="6301528" y="3420360"/>
              <a:ext cx="45408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5AC4B01-E9F2-454D-ABBD-D5E8C2CCF984}"/>
                </a:ext>
              </a:extLst>
            </p:cNvPr>
            <p:cNvCxnSpPr/>
            <p:nvPr/>
          </p:nvCxnSpPr>
          <p:spPr>
            <a:xfrm>
              <a:off x="6954071" y="3420360"/>
              <a:ext cx="45408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DBD5D34A-E1C8-4A63-8DF2-122C06D13CE6}"/>
              </a:ext>
            </a:extLst>
          </p:cNvPr>
          <p:cNvGrpSpPr>
            <a:grpSpLocks/>
          </p:cNvGrpSpPr>
          <p:nvPr/>
        </p:nvGrpSpPr>
        <p:grpSpPr bwMode="auto">
          <a:xfrm>
            <a:off x="2768600" y="4348020"/>
            <a:ext cx="4959350" cy="0"/>
            <a:chOff x="3605235" y="4227668"/>
            <a:chExt cx="4960019" cy="0"/>
          </a:xfrm>
        </p:grpSpPr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88A023A8-781E-4093-A557-AF507D91B457}"/>
                </a:ext>
              </a:extLst>
            </p:cNvPr>
            <p:cNvCxnSpPr/>
            <p:nvPr/>
          </p:nvCxnSpPr>
          <p:spPr>
            <a:xfrm>
              <a:off x="3605235" y="4227668"/>
              <a:ext cx="45408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BDE364A9-3EAD-4AF7-AB49-31BCE654A8E7}"/>
                </a:ext>
              </a:extLst>
            </p:cNvPr>
            <p:cNvCxnSpPr/>
            <p:nvPr/>
          </p:nvCxnSpPr>
          <p:spPr>
            <a:xfrm>
              <a:off x="4257786" y="4227668"/>
              <a:ext cx="45408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9F447B45-7AA7-4848-90A7-D5295D3ACBA2}"/>
                </a:ext>
              </a:extLst>
            </p:cNvPr>
            <p:cNvCxnSpPr/>
            <p:nvPr/>
          </p:nvCxnSpPr>
          <p:spPr>
            <a:xfrm>
              <a:off x="4913511" y="4227668"/>
              <a:ext cx="45408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2A95C45C-BC00-4594-AC6D-522E85CB9024}"/>
                </a:ext>
              </a:extLst>
            </p:cNvPr>
            <p:cNvCxnSpPr/>
            <p:nvPr/>
          </p:nvCxnSpPr>
          <p:spPr>
            <a:xfrm>
              <a:off x="5566062" y="4227668"/>
              <a:ext cx="45408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9E7F58A3-8AEF-4C68-983A-B139047EA082}"/>
                </a:ext>
              </a:extLst>
            </p:cNvPr>
            <p:cNvCxnSpPr/>
            <p:nvPr/>
          </p:nvCxnSpPr>
          <p:spPr>
            <a:xfrm>
              <a:off x="6190034" y="4227668"/>
              <a:ext cx="45408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664745-3F2B-4050-83B4-51841EF51936}"/>
                </a:ext>
              </a:extLst>
            </p:cNvPr>
            <p:cNvCxnSpPr/>
            <p:nvPr/>
          </p:nvCxnSpPr>
          <p:spPr>
            <a:xfrm>
              <a:off x="6842585" y="4227668"/>
              <a:ext cx="45408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BCF6BBE-BEAF-457D-8B0B-1A673B35E8A6}"/>
                </a:ext>
              </a:extLst>
            </p:cNvPr>
            <p:cNvCxnSpPr/>
            <p:nvPr/>
          </p:nvCxnSpPr>
          <p:spPr>
            <a:xfrm>
              <a:off x="7458618" y="4227668"/>
              <a:ext cx="45408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42EE428A-15E8-480C-9287-B3A5E6967D36}"/>
                </a:ext>
              </a:extLst>
            </p:cNvPr>
            <p:cNvCxnSpPr/>
            <p:nvPr/>
          </p:nvCxnSpPr>
          <p:spPr>
            <a:xfrm>
              <a:off x="8111168" y="4227668"/>
              <a:ext cx="45408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C80D7658-907B-4107-9DB7-1C62D5437055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5279883"/>
            <a:ext cx="1106487" cy="0"/>
            <a:chOff x="4933653" y="2687193"/>
            <a:chExt cx="1106689" cy="0"/>
          </a:xfrm>
        </p:grpSpPr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9587E4F2-614C-4A72-8909-0D9B5DA801D1}"/>
                </a:ext>
              </a:extLst>
            </p:cNvPr>
            <p:cNvCxnSpPr/>
            <p:nvPr/>
          </p:nvCxnSpPr>
          <p:spPr>
            <a:xfrm>
              <a:off x="4933653" y="2687193"/>
              <a:ext cx="4541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98984CB8-86FF-427B-AFFC-44B1CE26B593}"/>
                </a:ext>
              </a:extLst>
            </p:cNvPr>
            <p:cNvCxnSpPr/>
            <p:nvPr/>
          </p:nvCxnSpPr>
          <p:spPr>
            <a:xfrm>
              <a:off x="5586234" y="2687193"/>
              <a:ext cx="4541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Rectangle 51">
            <a:extLst>
              <a:ext uri="{FF2B5EF4-FFF2-40B4-BE49-F238E27FC236}">
                <a16:creationId xmlns:a16="http://schemas.microsoft.com/office/drawing/2014/main" id="{B13CDC48-0A88-4EEE-B068-AF793F05A2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0588" y="2079483"/>
            <a:ext cx="3294062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Don’t worry if it doesn’t work at first.  If a line doesn’t have the right number of syllables,</a:t>
            </a:r>
            <a:br>
              <a:rPr lang="en-GB" altLang="en-US">
                <a:solidFill>
                  <a:srgbClr val="029442"/>
                </a:solidFill>
              </a:rPr>
            </a:br>
            <a:r>
              <a:rPr lang="en-GB" altLang="en-US">
                <a:solidFill>
                  <a:srgbClr val="029442"/>
                </a:solidFill>
              </a:rPr>
              <a:t>you might have to</a:t>
            </a:r>
            <a:br>
              <a:rPr lang="en-GB" altLang="en-US">
                <a:solidFill>
                  <a:srgbClr val="029442"/>
                </a:solidFill>
              </a:rPr>
            </a:br>
            <a:r>
              <a:rPr lang="en-GB" altLang="en-US">
                <a:solidFill>
                  <a:srgbClr val="029442"/>
                </a:solidFill>
              </a:rPr>
              <a:t>change it</a:t>
            </a:r>
            <a:br>
              <a:rPr lang="en-GB" altLang="en-US">
                <a:solidFill>
                  <a:srgbClr val="029442"/>
                </a:solidFill>
              </a:rPr>
            </a:br>
            <a:r>
              <a:rPr lang="en-GB" altLang="en-US">
                <a:solidFill>
                  <a:srgbClr val="029442"/>
                </a:solidFill>
              </a:rPr>
              <a:t>a little.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E8F51687-5610-4646-852E-5E9E2008EC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1975" y="2531920"/>
            <a:ext cx="2063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29442"/>
                </a:solidFill>
              </a:rPr>
              <a:t>2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8DF272DE-7482-4F49-B897-A20C76B139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1975" y="3019283"/>
            <a:ext cx="2063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29442"/>
                </a:solidFill>
              </a:rPr>
              <a:t>4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3F71AA30-B09E-429D-98B1-2B7A7B1D6B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1975" y="3560620"/>
            <a:ext cx="2063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29442"/>
                </a:solidFill>
              </a:rPr>
              <a:t>6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0A9B060E-4910-4A2B-B735-A26DD73313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1975" y="4087670"/>
            <a:ext cx="2063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29442"/>
                </a:solidFill>
              </a:rPr>
              <a:t>8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0A0B8CD1-99C5-4C20-B5D2-F71689E58A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1975" y="4968733"/>
            <a:ext cx="2063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29442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44440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  <p:bldP spid="55" grpId="0"/>
      <p:bldP spid="56" grpId="0"/>
      <p:bldP spid="5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0CB90-374F-4E51-8E04-FEBA95459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Lets try it!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161DC64-B266-4F08-84FC-BF54E048B916}"/>
              </a:ext>
            </a:extLst>
          </p:cNvPr>
          <p:cNvSpPr/>
          <p:nvPr/>
        </p:nvSpPr>
        <p:spPr>
          <a:xfrm>
            <a:off x="1450884" y="1474954"/>
            <a:ext cx="6232703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Now we need to fit those ideas into our 5-line frame…</a:t>
            </a:r>
          </a:p>
        </p:txBody>
      </p:sp>
      <p:cxnSp>
        <p:nvCxnSpPr>
          <p:cNvPr id="140" name="Straight Connector 139">
            <a:extLst>
              <a:ext uri="{FF2B5EF4-FFF2-40B4-BE49-F238E27FC236}">
                <a16:creationId xmlns:a16="http://schemas.microsoft.com/office/drawing/2014/main" id="{1928DD8E-4594-4B7C-9845-152A84AEFAAA}"/>
              </a:ext>
            </a:extLst>
          </p:cNvPr>
          <p:cNvCxnSpPr/>
          <p:nvPr/>
        </p:nvCxnSpPr>
        <p:spPr>
          <a:xfrm flipH="1">
            <a:off x="2312988" y="2201720"/>
            <a:ext cx="2935287" cy="2063750"/>
          </a:xfrm>
          <a:prstGeom prst="line">
            <a:avLst/>
          </a:prstGeom>
          <a:ln w="127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>
            <a:extLst>
              <a:ext uri="{FF2B5EF4-FFF2-40B4-BE49-F238E27FC236}">
                <a16:creationId xmlns:a16="http://schemas.microsoft.com/office/drawing/2014/main" id="{418F3136-A970-4DF3-8C39-8350099FCF24}"/>
              </a:ext>
            </a:extLst>
          </p:cNvPr>
          <p:cNvCxnSpPr/>
          <p:nvPr/>
        </p:nvCxnSpPr>
        <p:spPr>
          <a:xfrm flipH="1" flipV="1">
            <a:off x="2312988" y="4268645"/>
            <a:ext cx="2874962" cy="2022475"/>
          </a:xfrm>
          <a:prstGeom prst="line">
            <a:avLst/>
          </a:prstGeom>
          <a:ln w="127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>
            <a:extLst>
              <a:ext uri="{FF2B5EF4-FFF2-40B4-BE49-F238E27FC236}">
                <a16:creationId xmlns:a16="http://schemas.microsoft.com/office/drawing/2014/main" id="{45415042-4DB3-4B5F-9BDB-666CC799A2A0}"/>
              </a:ext>
            </a:extLst>
          </p:cNvPr>
          <p:cNvCxnSpPr/>
          <p:nvPr/>
        </p:nvCxnSpPr>
        <p:spPr>
          <a:xfrm flipV="1">
            <a:off x="5187950" y="4233720"/>
            <a:ext cx="2932113" cy="2057400"/>
          </a:xfrm>
          <a:prstGeom prst="line">
            <a:avLst/>
          </a:prstGeom>
          <a:ln w="127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Connector 142">
            <a:extLst>
              <a:ext uri="{FF2B5EF4-FFF2-40B4-BE49-F238E27FC236}">
                <a16:creationId xmlns:a16="http://schemas.microsoft.com/office/drawing/2014/main" id="{4162E456-410E-44A9-B3D8-767953777782}"/>
              </a:ext>
            </a:extLst>
          </p:cNvPr>
          <p:cNvCxnSpPr/>
          <p:nvPr/>
        </p:nvCxnSpPr>
        <p:spPr>
          <a:xfrm>
            <a:off x="5240338" y="2196958"/>
            <a:ext cx="2882900" cy="2028825"/>
          </a:xfrm>
          <a:prstGeom prst="line">
            <a:avLst/>
          </a:prstGeom>
          <a:ln w="127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4" name="Group 58">
            <a:extLst>
              <a:ext uri="{FF2B5EF4-FFF2-40B4-BE49-F238E27FC236}">
                <a16:creationId xmlns:a16="http://schemas.microsoft.com/office/drawing/2014/main" id="{B9CB0216-18E1-4931-8DD7-9B159475107D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2857358"/>
            <a:ext cx="1106487" cy="0"/>
            <a:chOff x="4933653" y="2687193"/>
            <a:chExt cx="1106689" cy="0"/>
          </a:xfrm>
        </p:grpSpPr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6FBBCB3A-DC71-4B81-9235-3F72FE8766CA}"/>
                </a:ext>
              </a:extLst>
            </p:cNvPr>
            <p:cNvCxnSpPr/>
            <p:nvPr/>
          </p:nvCxnSpPr>
          <p:spPr>
            <a:xfrm>
              <a:off x="4933653" y="2687193"/>
              <a:ext cx="4541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95ECAF6F-C7B9-4984-9E9E-F77678AA3237}"/>
                </a:ext>
              </a:extLst>
            </p:cNvPr>
            <p:cNvCxnSpPr/>
            <p:nvPr/>
          </p:nvCxnSpPr>
          <p:spPr>
            <a:xfrm>
              <a:off x="5586234" y="2687193"/>
              <a:ext cx="4541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7" name="Group 57">
            <a:extLst>
              <a:ext uri="{FF2B5EF4-FFF2-40B4-BE49-F238E27FC236}">
                <a16:creationId xmlns:a16="http://schemas.microsoft.com/office/drawing/2014/main" id="{541D7837-4566-4F00-8D71-EC9C261B19BE}"/>
              </a:ext>
            </a:extLst>
          </p:cNvPr>
          <p:cNvGrpSpPr>
            <a:grpSpLocks/>
          </p:cNvGrpSpPr>
          <p:nvPr/>
        </p:nvGrpSpPr>
        <p:grpSpPr bwMode="auto">
          <a:xfrm>
            <a:off x="4024313" y="3311383"/>
            <a:ext cx="2414587" cy="0"/>
            <a:chOff x="4278099" y="3049657"/>
            <a:chExt cx="2415039" cy="0"/>
          </a:xfrm>
        </p:grpSpPr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45514A94-87CD-45BB-A809-A3D73D23459B}"/>
                </a:ext>
              </a:extLst>
            </p:cNvPr>
            <p:cNvCxnSpPr/>
            <p:nvPr/>
          </p:nvCxnSpPr>
          <p:spPr>
            <a:xfrm>
              <a:off x="4278099" y="3049657"/>
              <a:ext cx="45411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E790CBE7-7C27-4E6C-851A-1E333128E253}"/>
                </a:ext>
              </a:extLst>
            </p:cNvPr>
            <p:cNvCxnSpPr/>
            <p:nvPr/>
          </p:nvCxnSpPr>
          <p:spPr>
            <a:xfrm>
              <a:off x="4930683" y="3049657"/>
              <a:ext cx="45411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id="{EC56E500-A69C-47D3-8298-43A81D41AC9C}"/>
                </a:ext>
              </a:extLst>
            </p:cNvPr>
            <p:cNvCxnSpPr/>
            <p:nvPr/>
          </p:nvCxnSpPr>
          <p:spPr>
            <a:xfrm>
              <a:off x="5586444" y="3049657"/>
              <a:ext cx="45411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6A49E080-9C8F-4243-894F-2946E5580DD0}"/>
                </a:ext>
              </a:extLst>
            </p:cNvPr>
            <p:cNvCxnSpPr/>
            <p:nvPr/>
          </p:nvCxnSpPr>
          <p:spPr>
            <a:xfrm>
              <a:off x="6239028" y="3049657"/>
              <a:ext cx="45411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2" name="Group 56">
            <a:extLst>
              <a:ext uri="{FF2B5EF4-FFF2-40B4-BE49-F238E27FC236}">
                <a16:creationId xmlns:a16="http://schemas.microsoft.com/office/drawing/2014/main" id="{3D950F04-8713-4304-A572-C3CD36D57753}"/>
              </a:ext>
            </a:extLst>
          </p:cNvPr>
          <p:cNvGrpSpPr>
            <a:grpSpLocks/>
          </p:cNvGrpSpPr>
          <p:nvPr/>
        </p:nvGrpSpPr>
        <p:grpSpPr bwMode="auto">
          <a:xfrm>
            <a:off x="3384550" y="3805095"/>
            <a:ext cx="3690938" cy="0"/>
            <a:chOff x="3716760" y="3420360"/>
            <a:chExt cx="3691392" cy="0"/>
          </a:xfrm>
        </p:grpSpPr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id="{13838B64-6565-4B60-AC36-CD1C4D630477}"/>
                </a:ext>
              </a:extLst>
            </p:cNvPr>
            <p:cNvCxnSpPr/>
            <p:nvPr/>
          </p:nvCxnSpPr>
          <p:spPr>
            <a:xfrm>
              <a:off x="3716760" y="3420360"/>
              <a:ext cx="45408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id="{7919CE5C-5F68-4D0B-B108-B2EAB51CB93F}"/>
                </a:ext>
              </a:extLst>
            </p:cNvPr>
            <p:cNvCxnSpPr/>
            <p:nvPr/>
          </p:nvCxnSpPr>
          <p:spPr>
            <a:xfrm>
              <a:off x="4369303" y="3420360"/>
              <a:ext cx="45408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7FA2D0AD-D7A5-4293-8F2E-AC488C7F8DCD}"/>
                </a:ext>
              </a:extLst>
            </p:cNvPr>
            <p:cNvCxnSpPr/>
            <p:nvPr/>
          </p:nvCxnSpPr>
          <p:spPr>
            <a:xfrm>
              <a:off x="5025021" y="3420360"/>
              <a:ext cx="45408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008BCBF9-7F71-455C-9746-310BE8C8CA20}"/>
                </a:ext>
              </a:extLst>
            </p:cNvPr>
            <p:cNvCxnSpPr/>
            <p:nvPr/>
          </p:nvCxnSpPr>
          <p:spPr>
            <a:xfrm>
              <a:off x="5677564" y="3420360"/>
              <a:ext cx="45408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95CFEE78-7632-402B-BBA7-0E4C41D92A46}"/>
                </a:ext>
              </a:extLst>
            </p:cNvPr>
            <p:cNvCxnSpPr/>
            <p:nvPr/>
          </p:nvCxnSpPr>
          <p:spPr>
            <a:xfrm>
              <a:off x="6301528" y="3420360"/>
              <a:ext cx="45408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247EF619-91A1-4EA4-B0DD-E5468514FD55}"/>
                </a:ext>
              </a:extLst>
            </p:cNvPr>
            <p:cNvCxnSpPr/>
            <p:nvPr/>
          </p:nvCxnSpPr>
          <p:spPr>
            <a:xfrm>
              <a:off x="6954071" y="3420360"/>
              <a:ext cx="45408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9" name="Group 68">
            <a:extLst>
              <a:ext uri="{FF2B5EF4-FFF2-40B4-BE49-F238E27FC236}">
                <a16:creationId xmlns:a16="http://schemas.microsoft.com/office/drawing/2014/main" id="{BA3F6FC5-67E6-4B1E-9465-7325EAEBDEB2}"/>
              </a:ext>
            </a:extLst>
          </p:cNvPr>
          <p:cNvGrpSpPr>
            <a:grpSpLocks/>
          </p:cNvGrpSpPr>
          <p:nvPr/>
        </p:nvGrpSpPr>
        <p:grpSpPr bwMode="auto">
          <a:xfrm>
            <a:off x="2768600" y="4348020"/>
            <a:ext cx="4959350" cy="0"/>
            <a:chOff x="3605235" y="4227668"/>
            <a:chExt cx="4960019" cy="0"/>
          </a:xfrm>
        </p:grpSpPr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6E949613-4EF1-4EF9-8C1E-9458197DB9C3}"/>
                </a:ext>
              </a:extLst>
            </p:cNvPr>
            <p:cNvCxnSpPr/>
            <p:nvPr/>
          </p:nvCxnSpPr>
          <p:spPr>
            <a:xfrm>
              <a:off x="3605235" y="4227668"/>
              <a:ext cx="45408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41770CDE-F200-437D-AADA-C7FB6FB30C8F}"/>
                </a:ext>
              </a:extLst>
            </p:cNvPr>
            <p:cNvCxnSpPr/>
            <p:nvPr/>
          </p:nvCxnSpPr>
          <p:spPr>
            <a:xfrm>
              <a:off x="4257786" y="4227668"/>
              <a:ext cx="45408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1E1D0EE4-D3CB-4FD3-BB81-5DF0B2139340}"/>
                </a:ext>
              </a:extLst>
            </p:cNvPr>
            <p:cNvCxnSpPr/>
            <p:nvPr/>
          </p:nvCxnSpPr>
          <p:spPr>
            <a:xfrm>
              <a:off x="4913511" y="4227668"/>
              <a:ext cx="45408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E0F438BB-EA1D-4D7E-88FA-64E3837D6FFF}"/>
                </a:ext>
              </a:extLst>
            </p:cNvPr>
            <p:cNvCxnSpPr/>
            <p:nvPr/>
          </p:nvCxnSpPr>
          <p:spPr>
            <a:xfrm>
              <a:off x="5566062" y="4227668"/>
              <a:ext cx="45408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E3B653FA-E941-48B3-A06E-171F9A758FD1}"/>
                </a:ext>
              </a:extLst>
            </p:cNvPr>
            <p:cNvCxnSpPr/>
            <p:nvPr/>
          </p:nvCxnSpPr>
          <p:spPr>
            <a:xfrm>
              <a:off x="6190034" y="4227668"/>
              <a:ext cx="45408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41345094-E8F6-4B9B-9F41-9A16332827B3}"/>
                </a:ext>
              </a:extLst>
            </p:cNvPr>
            <p:cNvCxnSpPr/>
            <p:nvPr/>
          </p:nvCxnSpPr>
          <p:spPr>
            <a:xfrm>
              <a:off x="6842585" y="4227668"/>
              <a:ext cx="45408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F809ADD0-F34A-43A2-89FC-876051DD204D}"/>
                </a:ext>
              </a:extLst>
            </p:cNvPr>
            <p:cNvCxnSpPr/>
            <p:nvPr/>
          </p:nvCxnSpPr>
          <p:spPr>
            <a:xfrm>
              <a:off x="7458618" y="4227668"/>
              <a:ext cx="45408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B49CBC1A-9B8A-458C-ADFD-D68D69D94156}"/>
                </a:ext>
              </a:extLst>
            </p:cNvPr>
            <p:cNvCxnSpPr/>
            <p:nvPr/>
          </p:nvCxnSpPr>
          <p:spPr>
            <a:xfrm>
              <a:off x="8111168" y="4227668"/>
              <a:ext cx="45408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8" name="Group 69">
            <a:extLst>
              <a:ext uri="{FF2B5EF4-FFF2-40B4-BE49-F238E27FC236}">
                <a16:creationId xmlns:a16="http://schemas.microsoft.com/office/drawing/2014/main" id="{E7862B63-A035-454F-96F1-9F366F1B8851}"/>
              </a:ext>
            </a:extLst>
          </p:cNvPr>
          <p:cNvGrpSpPr>
            <a:grpSpLocks/>
          </p:cNvGrpSpPr>
          <p:nvPr/>
        </p:nvGrpSpPr>
        <p:grpSpPr bwMode="auto">
          <a:xfrm>
            <a:off x="4678363" y="5279883"/>
            <a:ext cx="1106487" cy="0"/>
            <a:chOff x="4933653" y="2687193"/>
            <a:chExt cx="1106689" cy="0"/>
          </a:xfrm>
        </p:grpSpPr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F237DF86-560D-4FF4-AC17-C3A0C97F091F}"/>
                </a:ext>
              </a:extLst>
            </p:cNvPr>
            <p:cNvCxnSpPr/>
            <p:nvPr/>
          </p:nvCxnSpPr>
          <p:spPr>
            <a:xfrm>
              <a:off x="4933653" y="2687193"/>
              <a:ext cx="4541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85DF5763-6626-459D-A362-EDF7445D6817}"/>
                </a:ext>
              </a:extLst>
            </p:cNvPr>
            <p:cNvCxnSpPr/>
            <p:nvPr/>
          </p:nvCxnSpPr>
          <p:spPr>
            <a:xfrm>
              <a:off x="5586234" y="2687193"/>
              <a:ext cx="4541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1" name="Rectangle 170">
            <a:extLst>
              <a:ext uri="{FF2B5EF4-FFF2-40B4-BE49-F238E27FC236}">
                <a16:creationId xmlns:a16="http://schemas.microsoft.com/office/drawing/2014/main" id="{0B0597B2-3D02-4B4D-BB01-7F61C2F851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54563" y="2482708"/>
            <a:ext cx="1052512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Chocolate</a:t>
            </a:r>
          </a:p>
        </p:txBody>
      </p:sp>
      <p:sp>
        <p:nvSpPr>
          <p:cNvPr id="172" name="Rectangle 73">
            <a:extLst>
              <a:ext uri="{FF2B5EF4-FFF2-40B4-BE49-F238E27FC236}">
                <a16:creationId xmlns:a16="http://schemas.microsoft.com/office/drawing/2014/main" id="{1DC04D4E-E788-41DE-88BB-85936CC0F6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1975" y="2531920"/>
            <a:ext cx="2063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29442"/>
                </a:solidFill>
              </a:rPr>
              <a:t>2</a:t>
            </a:r>
          </a:p>
        </p:txBody>
      </p:sp>
      <p:sp>
        <p:nvSpPr>
          <p:cNvPr id="173" name="Rectangle 74">
            <a:extLst>
              <a:ext uri="{FF2B5EF4-FFF2-40B4-BE49-F238E27FC236}">
                <a16:creationId xmlns:a16="http://schemas.microsoft.com/office/drawing/2014/main" id="{DCA98435-2171-4521-8F77-22545279A3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1975" y="3019283"/>
            <a:ext cx="2063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29442"/>
                </a:solidFill>
              </a:rPr>
              <a:t>4</a:t>
            </a:r>
          </a:p>
        </p:txBody>
      </p:sp>
      <p:sp>
        <p:nvSpPr>
          <p:cNvPr id="174" name="Rectangle 75">
            <a:extLst>
              <a:ext uri="{FF2B5EF4-FFF2-40B4-BE49-F238E27FC236}">
                <a16:creationId xmlns:a16="http://schemas.microsoft.com/office/drawing/2014/main" id="{9FE03E1B-11D4-4D7A-B5DB-17D8BD9DCB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1975" y="3560620"/>
            <a:ext cx="2063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29442"/>
                </a:solidFill>
              </a:rPr>
              <a:t>6</a:t>
            </a:r>
          </a:p>
        </p:txBody>
      </p:sp>
      <p:sp>
        <p:nvSpPr>
          <p:cNvPr id="175" name="Rectangle 76">
            <a:extLst>
              <a:ext uri="{FF2B5EF4-FFF2-40B4-BE49-F238E27FC236}">
                <a16:creationId xmlns:a16="http://schemas.microsoft.com/office/drawing/2014/main" id="{228ED84B-5221-42CA-9E4E-41EDA33512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1975" y="4087670"/>
            <a:ext cx="2063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29442"/>
                </a:solidFill>
              </a:rPr>
              <a:t>8</a:t>
            </a:r>
          </a:p>
        </p:txBody>
      </p:sp>
      <p:sp>
        <p:nvSpPr>
          <p:cNvPr id="176" name="Rectangle 77">
            <a:extLst>
              <a:ext uri="{FF2B5EF4-FFF2-40B4-BE49-F238E27FC236}">
                <a16:creationId xmlns:a16="http://schemas.microsoft.com/office/drawing/2014/main" id="{55C26A71-642F-4985-B112-22E40866BB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1975" y="4968733"/>
            <a:ext cx="2063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29442"/>
                </a:solidFill>
              </a:rPr>
              <a:t>2</a:t>
            </a:r>
          </a:p>
        </p:txBody>
      </p:sp>
      <p:sp>
        <p:nvSpPr>
          <p:cNvPr id="177" name="Rectangle 176">
            <a:extLst>
              <a:ext uri="{FF2B5EF4-FFF2-40B4-BE49-F238E27FC236}">
                <a16:creationId xmlns:a16="http://schemas.microsoft.com/office/drawing/2014/main" id="{AFD94D06-1DAF-4262-9D56-7E58F17295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38613" y="2936733"/>
            <a:ext cx="2284412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Sweet  and  sticky</a:t>
            </a:r>
          </a:p>
        </p:txBody>
      </p:sp>
      <p:sp>
        <p:nvSpPr>
          <p:cNvPr id="178" name="Rectangle 177">
            <a:extLst>
              <a:ext uri="{FF2B5EF4-FFF2-40B4-BE49-F238E27FC236}">
                <a16:creationId xmlns:a16="http://schemas.microsoft.com/office/drawing/2014/main" id="{5E57FADB-1EE8-43D3-82F9-CD01E489FF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5713" y="3428858"/>
            <a:ext cx="2970212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Melting,  oozing,  creamy</a:t>
            </a: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A094E3DD-EB79-4434-BE8A-FAA721FBF6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5938" y="3962258"/>
            <a:ext cx="44481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Dark  or  milk,  coating  my  biscuits</a:t>
            </a: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B131568C-05FC-4358-9CB2-6680E098C0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9150" y="4840145"/>
            <a:ext cx="130175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Yummy!</a:t>
            </a:r>
          </a:p>
        </p:txBody>
      </p:sp>
    </p:spTree>
    <p:extLst>
      <p:ext uri="{BB962C8B-B14F-4D97-AF65-F5344CB8AC3E}">
        <p14:creationId xmlns:p14="http://schemas.microsoft.com/office/powerpoint/2010/main" val="3354474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" grpId="0"/>
      <p:bldP spid="177" grpId="0"/>
      <p:bldP spid="178" grpId="0"/>
      <p:bldP spid="179" grpId="0"/>
      <p:bldP spid="18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0CB90-374F-4E51-8E04-FEBA95459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Your turn!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161DC64-B266-4F08-84FC-BF54E048B916}"/>
              </a:ext>
            </a:extLst>
          </p:cNvPr>
          <p:cNvSpPr/>
          <p:nvPr/>
        </p:nvSpPr>
        <p:spPr>
          <a:xfrm>
            <a:off x="893859" y="1474954"/>
            <a:ext cx="7346752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Here are some themes for a cinquain. Which one would you choose?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F0AF30D-768A-4CEC-B51D-FC7BB65EEF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2095647"/>
            <a:ext cx="7632700" cy="41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029442"/>
                </a:solidFill>
              </a:rPr>
              <a:t>My bedroom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18A0DB"/>
                </a:solidFill>
              </a:rPr>
              <a:t>Our pets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653B8F"/>
                </a:solidFill>
              </a:rPr>
              <a:t>Snow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EC73A8"/>
                </a:solidFill>
              </a:rPr>
              <a:t>Football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D71D34"/>
                </a:solidFill>
              </a:rPr>
              <a:t>Summer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FAB001"/>
                </a:solidFill>
              </a:rPr>
              <a:t>Chocolate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F08115"/>
                </a:solidFill>
              </a:rPr>
              <a:t>Friends</a:t>
            </a:r>
          </a:p>
        </p:txBody>
      </p:sp>
    </p:spTree>
    <p:extLst>
      <p:ext uri="{BB962C8B-B14F-4D97-AF65-F5344CB8AC3E}">
        <p14:creationId xmlns:p14="http://schemas.microsoft.com/office/powerpoint/2010/main" val="3230603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r>
              <a:rPr lang="en-US" dirty="0"/>
              <a:t>T</a:t>
            </a:r>
            <a:r>
              <a:rPr lang="en-US" sz="1800" dirty="0">
                <a:latin typeface="Twinkl" pitchFamily="50" charset="0"/>
              </a:rPr>
              <a:t>o </a:t>
            </a:r>
            <a:r>
              <a:rPr lang="en-US" sz="1800" dirty="0" err="1">
                <a:latin typeface="Twinkl" pitchFamily="50" charset="0"/>
              </a:rPr>
              <a:t>recognise</a:t>
            </a:r>
            <a:r>
              <a:rPr lang="en-US" sz="1800" dirty="0">
                <a:latin typeface="Twinkl" pitchFamily="50" charset="0"/>
              </a:rPr>
              <a:t> the features of cinquain poems.</a:t>
            </a:r>
            <a:endParaRPr lang="en-GB" sz="1800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winkl" pitchFamily="50" charset="0"/>
              </a:rPr>
              <a:t>I know that cinquains have five lines;</a:t>
            </a:r>
          </a:p>
          <a:p>
            <a:r>
              <a:rPr lang="en-US" dirty="0">
                <a:latin typeface="Twinkl" pitchFamily="50" charset="0"/>
              </a:rPr>
              <a:t>I can count the syllables in each line (2, 4, 6, 8, 2);</a:t>
            </a:r>
          </a:p>
          <a:p>
            <a:r>
              <a:rPr lang="en-US" dirty="0">
                <a:latin typeface="Twinkl" pitchFamily="50" charset="0"/>
              </a:rPr>
              <a:t>I know that cinquains should form approximately a diamond shape;</a:t>
            </a:r>
          </a:p>
          <a:p>
            <a:r>
              <a:rPr lang="en-US" dirty="0">
                <a:latin typeface="Twinkl" pitchFamily="50" charset="0"/>
              </a:rPr>
              <a:t>I understand that cinquains don’t have to rhyme.</a:t>
            </a:r>
          </a:p>
        </p:txBody>
      </p:sp>
    </p:spTree>
    <p:extLst>
      <p:ext uri="{BB962C8B-B14F-4D97-AF65-F5344CB8AC3E}">
        <p14:creationId xmlns:p14="http://schemas.microsoft.com/office/powerpoint/2010/main" val="32973400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2B828E38-98E0-4383-94F7-1551083635AD}" vid="{98D973AB-FEE2-41B7-BB8D-8C5BBB1E93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351</TotalTime>
  <Words>571</Words>
  <Application>Microsoft Office PowerPoint</Application>
  <PresentationFormat>On-screen Show (4:3)</PresentationFormat>
  <Paragraphs>136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Twinkl</vt:lpstr>
      <vt:lpstr>Sassoon Infant Rg</vt:lpstr>
      <vt:lpstr>Office Theme</vt:lpstr>
      <vt:lpstr>PowerPoint Presentation</vt:lpstr>
      <vt:lpstr>PowerPoint Presentation</vt:lpstr>
      <vt:lpstr>Cinquain Examples</vt:lpstr>
      <vt:lpstr>Cinquain Examples</vt:lpstr>
      <vt:lpstr>Cinquain Features</vt:lpstr>
      <vt:lpstr>Did you know…?</vt:lpstr>
      <vt:lpstr>Lets try it!</vt:lpstr>
      <vt:lpstr>Lets try it!</vt:lpstr>
      <vt:lpstr>Lets try it!</vt:lpstr>
      <vt:lpstr>Lets try it!</vt:lpstr>
      <vt:lpstr>Your turn!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Meghan Parry</dc:creator>
  <cp:lastModifiedBy>Emma Williams</cp:lastModifiedBy>
  <cp:revision>9</cp:revision>
  <dcterms:created xsi:type="dcterms:W3CDTF">2020-10-11T13:03:23Z</dcterms:created>
  <dcterms:modified xsi:type="dcterms:W3CDTF">2024-09-11T16:12:52Z</dcterms:modified>
</cp:coreProperties>
</file>