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3" r:id="rId4"/>
    <p:sldId id="274" r:id="rId5"/>
    <p:sldId id="275" r:id="rId6"/>
    <p:sldId id="276" r:id="rId7"/>
    <p:sldId id="277" r:id="rId8"/>
    <p:sldId id="278"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winkl" pitchFamily="2" charset="0"/>
      <p:regular r:id="rId17"/>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4F13"/>
    <a:srgbClr val="FBD066"/>
    <a:srgbClr val="F9B000"/>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106" d="100"/>
          <a:sy n="106" d="100"/>
        </p:scale>
        <p:origin x="648"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FDA246AE-393A-4848-9735-B5B694252AF7}"/>
              </a:ext>
            </a:extLst>
          </p:cNvPr>
          <p:cNvSpPr/>
          <p:nvPr/>
        </p:nvSpPr>
        <p:spPr>
          <a:xfrm>
            <a:off x="6135322" y="5522848"/>
            <a:ext cx="2205267" cy="495108"/>
          </a:xfrm>
          <a:prstGeom prst="ellipse">
            <a:avLst/>
          </a:prstGeom>
          <a:solidFill>
            <a:srgbClr val="F9B00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86726" y="1261751"/>
            <a:ext cx="3723882" cy="40918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Name: </a:t>
            </a:r>
            <a:r>
              <a:rPr lang="en-GB" dirty="0" err="1">
                <a:solidFill>
                  <a:schemeClr val="tx1"/>
                </a:solidFill>
              </a:rPr>
              <a:t>Llywelyn</a:t>
            </a:r>
            <a:r>
              <a:rPr lang="en-GB" dirty="0">
                <a:solidFill>
                  <a:schemeClr val="tx1"/>
                </a:solidFill>
              </a:rPr>
              <a:t> ap </a:t>
            </a:r>
            <a:r>
              <a:rPr lang="en-GB" dirty="0" err="1">
                <a:solidFill>
                  <a:schemeClr val="tx1"/>
                </a:solidFill>
              </a:rPr>
              <a:t>Gruffudd</a:t>
            </a: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Fact File</a:t>
            </a:r>
          </a:p>
        </p:txBody>
      </p:sp>
      <p:sp>
        <p:nvSpPr>
          <p:cNvPr id="6" name="Rectangle 5">
            <a:extLst>
              <a:ext uri="{FF2B5EF4-FFF2-40B4-BE49-F238E27FC236}">
                <a16:creationId xmlns:a16="http://schemas.microsoft.com/office/drawing/2014/main" id="{8749CA09-5024-4B83-A3B0-B5285FD93763}"/>
              </a:ext>
            </a:extLst>
          </p:cNvPr>
          <p:cNvSpPr/>
          <p:nvPr/>
        </p:nvSpPr>
        <p:spPr>
          <a:xfrm>
            <a:off x="886726" y="1707123"/>
            <a:ext cx="3723882" cy="409180"/>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Born: </a:t>
            </a:r>
            <a:r>
              <a:rPr lang="en-GB" dirty="0">
                <a:solidFill>
                  <a:schemeClr val="tx1"/>
                </a:solidFill>
              </a:rPr>
              <a:t>Around 1223</a:t>
            </a:r>
          </a:p>
        </p:txBody>
      </p:sp>
      <p:sp>
        <p:nvSpPr>
          <p:cNvPr id="7" name="Rectangle 6">
            <a:extLst>
              <a:ext uri="{FF2B5EF4-FFF2-40B4-BE49-F238E27FC236}">
                <a16:creationId xmlns:a16="http://schemas.microsoft.com/office/drawing/2014/main" id="{94E0E983-AB31-42DE-8866-2E33F47F3B4B}"/>
              </a:ext>
            </a:extLst>
          </p:cNvPr>
          <p:cNvSpPr/>
          <p:nvPr/>
        </p:nvSpPr>
        <p:spPr>
          <a:xfrm>
            <a:off x="886723" y="2141103"/>
            <a:ext cx="5183283" cy="772107"/>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Title: </a:t>
            </a:r>
            <a:r>
              <a:rPr lang="en-US" dirty="0">
                <a:solidFill>
                  <a:schemeClr val="tx1"/>
                </a:solidFill>
              </a:rPr>
              <a:t>Prince of </a:t>
            </a:r>
            <a:r>
              <a:rPr lang="en-US" dirty="0" err="1">
                <a:solidFill>
                  <a:schemeClr val="tx1"/>
                </a:solidFill>
              </a:rPr>
              <a:t>Aberffraw</a:t>
            </a:r>
            <a:r>
              <a:rPr lang="en-US" dirty="0">
                <a:solidFill>
                  <a:schemeClr val="tx1"/>
                </a:solidFill>
              </a:rPr>
              <a:t>, Lord of </a:t>
            </a:r>
            <a:r>
              <a:rPr lang="en-US" dirty="0" err="1">
                <a:solidFill>
                  <a:schemeClr val="tx1"/>
                </a:solidFill>
              </a:rPr>
              <a:t>Snowdonia</a:t>
            </a:r>
            <a:r>
              <a:rPr lang="en-US" dirty="0">
                <a:solidFill>
                  <a:schemeClr val="tx1"/>
                </a:solidFill>
              </a:rPr>
              <a:t> and Prince of Wales.</a:t>
            </a:r>
            <a:endParaRPr lang="en-GB" dirty="0">
              <a:solidFill>
                <a:schemeClr val="tx1"/>
              </a:solidFill>
            </a:endParaRPr>
          </a:p>
        </p:txBody>
      </p:sp>
      <p:sp>
        <p:nvSpPr>
          <p:cNvPr id="8" name="Rectangle 7">
            <a:extLst>
              <a:ext uri="{FF2B5EF4-FFF2-40B4-BE49-F238E27FC236}">
                <a16:creationId xmlns:a16="http://schemas.microsoft.com/office/drawing/2014/main" id="{57646235-7EC4-41C4-A264-FDB0F09C16D3}"/>
              </a:ext>
            </a:extLst>
          </p:cNvPr>
          <p:cNvSpPr/>
          <p:nvPr/>
        </p:nvSpPr>
        <p:spPr>
          <a:xfrm>
            <a:off x="886523" y="2827192"/>
            <a:ext cx="4239460" cy="49510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Home: </a:t>
            </a:r>
            <a:r>
              <a:rPr lang="en-GB" dirty="0" err="1">
                <a:solidFill>
                  <a:schemeClr val="tx1"/>
                </a:solidFill>
              </a:rPr>
              <a:t>Abergwyngregyn</a:t>
            </a:r>
            <a:r>
              <a:rPr lang="en-GB" dirty="0">
                <a:solidFill>
                  <a:schemeClr val="tx1"/>
                </a:solidFill>
              </a:rPr>
              <a:t>, Gwynedd</a:t>
            </a:r>
          </a:p>
        </p:txBody>
      </p:sp>
      <p:sp>
        <p:nvSpPr>
          <p:cNvPr id="9" name="Rectangle 8">
            <a:extLst>
              <a:ext uri="{FF2B5EF4-FFF2-40B4-BE49-F238E27FC236}">
                <a16:creationId xmlns:a16="http://schemas.microsoft.com/office/drawing/2014/main" id="{D0D26487-3703-4941-BABB-F8267670FC1C}"/>
              </a:ext>
            </a:extLst>
          </p:cNvPr>
          <p:cNvSpPr/>
          <p:nvPr/>
        </p:nvSpPr>
        <p:spPr>
          <a:xfrm>
            <a:off x="886525" y="3274239"/>
            <a:ext cx="5158114" cy="1880103"/>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Family</a:t>
            </a:r>
            <a:r>
              <a:rPr lang="en-GB" b="1">
                <a:solidFill>
                  <a:schemeClr val="tx1"/>
                </a:solidFill>
              </a:rPr>
              <a:t>: </a:t>
            </a:r>
            <a:r>
              <a:rPr lang="en-US">
                <a:solidFill>
                  <a:schemeClr val="tx1"/>
                </a:solidFill>
              </a:rPr>
              <a:t>Son </a:t>
            </a:r>
            <a:r>
              <a:rPr lang="en-US" dirty="0">
                <a:solidFill>
                  <a:schemeClr val="tx1"/>
                </a:solidFill>
              </a:rPr>
              <a:t>of </a:t>
            </a:r>
            <a:r>
              <a:rPr lang="en-US" dirty="0" err="1">
                <a:solidFill>
                  <a:schemeClr val="tx1"/>
                </a:solidFill>
              </a:rPr>
              <a:t>Gruffudd</a:t>
            </a:r>
            <a:r>
              <a:rPr lang="en-US" dirty="0">
                <a:solidFill>
                  <a:schemeClr val="tx1"/>
                </a:solidFill>
              </a:rPr>
              <a:t> ap Llywelyn and </a:t>
            </a:r>
            <a:r>
              <a:rPr lang="en-US" dirty="0" err="1">
                <a:solidFill>
                  <a:schemeClr val="tx1"/>
                </a:solidFill>
              </a:rPr>
              <a:t>Senena</a:t>
            </a:r>
            <a:r>
              <a:rPr lang="en-US" dirty="0">
                <a:solidFill>
                  <a:schemeClr val="tx1"/>
                </a:solidFill>
              </a:rPr>
              <a:t>, brother to Owain, </a:t>
            </a:r>
            <a:r>
              <a:rPr lang="en-US" dirty="0" err="1">
                <a:solidFill>
                  <a:schemeClr val="tx1"/>
                </a:solidFill>
              </a:rPr>
              <a:t>Dafydd</a:t>
            </a:r>
            <a:r>
              <a:rPr lang="en-US" dirty="0">
                <a:solidFill>
                  <a:schemeClr val="tx1"/>
                </a:solidFill>
              </a:rPr>
              <a:t> and Rhodri. In 1278 he married Eleanor de Montfort, after coming to an agreement with the King of England. Eleanor died whilst giving birth to their daughter, Gwenllian. </a:t>
            </a:r>
            <a:endParaRPr lang="en-GB" dirty="0">
              <a:solidFill>
                <a:schemeClr val="tx1"/>
              </a:solidFill>
            </a:endParaRPr>
          </a:p>
        </p:txBody>
      </p:sp>
      <p:sp>
        <p:nvSpPr>
          <p:cNvPr id="12" name="Rectangle 11">
            <a:extLst>
              <a:ext uri="{FF2B5EF4-FFF2-40B4-BE49-F238E27FC236}">
                <a16:creationId xmlns:a16="http://schemas.microsoft.com/office/drawing/2014/main" id="{090FB018-FBF4-4E4C-BFAF-42093EE2D0FA}"/>
              </a:ext>
            </a:extLst>
          </p:cNvPr>
          <p:cNvSpPr/>
          <p:nvPr/>
        </p:nvSpPr>
        <p:spPr>
          <a:xfrm>
            <a:off x="886523" y="5083231"/>
            <a:ext cx="7843818" cy="495108"/>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Greatest Achievement: </a:t>
            </a:r>
            <a:r>
              <a:rPr lang="en-GB" dirty="0">
                <a:solidFill>
                  <a:schemeClr val="tx1"/>
                </a:solidFill>
              </a:rPr>
              <a:t>Successfully ruling Wales</a:t>
            </a:r>
          </a:p>
        </p:txBody>
      </p:sp>
      <p:sp>
        <p:nvSpPr>
          <p:cNvPr id="13" name="Rectangle 12">
            <a:extLst>
              <a:ext uri="{FF2B5EF4-FFF2-40B4-BE49-F238E27FC236}">
                <a16:creationId xmlns:a16="http://schemas.microsoft.com/office/drawing/2014/main" id="{B486BF63-74B1-4D47-AFAE-E1660C05C975}"/>
              </a:ext>
            </a:extLst>
          </p:cNvPr>
          <p:cNvSpPr/>
          <p:nvPr/>
        </p:nvSpPr>
        <p:spPr>
          <a:xfrm>
            <a:off x="911889" y="5507227"/>
            <a:ext cx="5204083" cy="772107"/>
          </a:xfrm>
          <a:prstGeom prst="rect">
            <a:avLst/>
          </a:prstGeom>
          <a:no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tx1"/>
                </a:solidFill>
              </a:rPr>
              <a:t>Died: </a:t>
            </a:r>
            <a:r>
              <a:rPr lang="en-US" dirty="0">
                <a:solidFill>
                  <a:schemeClr val="tx1"/>
                </a:solidFill>
              </a:rPr>
              <a:t>Killed on December 11th 1282, in </a:t>
            </a:r>
            <a:r>
              <a:rPr lang="en-US" dirty="0" err="1">
                <a:solidFill>
                  <a:schemeClr val="tx1"/>
                </a:solidFill>
              </a:rPr>
              <a:t>Cilmeri</a:t>
            </a:r>
            <a:r>
              <a:rPr lang="en-US" dirty="0">
                <a:solidFill>
                  <a:schemeClr val="tx1"/>
                </a:solidFill>
              </a:rPr>
              <a:t> near </a:t>
            </a:r>
            <a:r>
              <a:rPr lang="en-US" dirty="0" err="1">
                <a:solidFill>
                  <a:schemeClr val="tx1"/>
                </a:solidFill>
              </a:rPr>
              <a:t>Builth</a:t>
            </a:r>
            <a:r>
              <a:rPr lang="en-US" dirty="0">
                <a:solidFill>
                  <a:schemeClr val="tx1"/>
                </a:solidFill>
              </a:rPr>
              <a:t> Wells, by an English soldier. </a:t>
            </a:r>
            <a:endParaRPr lang="en-GB" dirty="0">
              <a:solidFill>
                <a:schemeClr val="tx1"/>
              </a:solidFill>
            </a:endParaRPr>
          </a:p>
        </p:txBody>
      </p:sp>
      <p:pic>
        <p:nvPicPr>
          <p:cNvPr id="5" name="Picture 4">
            <a:extLst>
              <a:ext uri="{FF2B5EF4-FFF2-40B4-BE49-F238E27FC236}">
                <a16:creationId xmlns:a16="http://schemas.microsoft.com/office/drawing/2014/main" id="{CFD4D43E-CE5A-4D04-9112-FD679142D5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4641" y="998490"/>
            <a:ext cx="2386630" cy="4861020"/>
          </a:xfrm>
          <a:prstGeom prst="rect">
            <a:avLst/>
          </a:prstGeom>
        </p:spPr>
      </p:pic>
      <p:sp>
        <p:nvSpPr>
          <p:cNvPr id="2" name="Rectangle 1">
            <a:extLst>
              <a:ext uri="{FF2B5EF4-FFF2-40B4-BE49-F238E27FC236}">
                <a16:creationId xmlns:a16="http://schemas.microsoft.com/office/drawing/2014/main" id="{B9F4DC02-7981-40DE-8FAA-B1E6F983D417}"/>
              </a:ext>
            </a:extLst>
          </p:cNvPr>
          <p:cNvSpPr/>
          <p:nvPr/>
        </p:nvSpPr>
        <p:spPr>
          <a:xfrm>
            <a:off x="712728" y="1261751"/>
            <a:ext cx="199162" cy="4091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6C182D3F-1F83-444D-8A3F-A55F941C6E67}"/>
              </a:ext>
            </a:extLst>
          </p:cNvPr>
          <p:cNvSpPr/>
          <p:nvPr/>
        </p:nvSpPr>
        <p:spPr>
          <a:xfrm>
            <a:off x="712728" y="1738472"/>
            <a:ext cx="199162" cy="4091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9617FE58-1A2D-4EB8-B8C6-7704EA759AD1}"/>
              </a:ext>
            </a:extLst>
          </p:cNvPr>
          <p:cNvSpPr/>
          <p:nvPr/>
        </p:nvSpPr>
        <p:spPr>
          <a:xfrm>
            <a:off x="712728" y="2215193"/>
            <a:ext cx="199162" cy="612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8CFDDCEC-67BC-4A17-8FA7-34F96395BF4C}"/>
              </a:ext>
            </a:extLst>
          </p:cNvPr>
          <p:cNvSpPr/>
          <p:nvPr/>
        </p:nvSpPr>
        <p:spPr>
          <a:xfrm>
            <a:off x="712728" y="2894734"/>
            <a:ext cx="199162" cy="4091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27086139-D8E4-4A8A-8694-71CDCD16FEB2}"/>
              </a:ext>
            </a:extLst>
          </p:cNvPr>
          <p:cNvSpPr/>
          <p:nvPr/>
        </p:nvSpPr>
        <p:spPr>
          <a:xfrm>
            <a:off x="712728" y="5130996"/>
            <a:ext cx="199162" cy="40918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34E58976-F1AC-4445-8E6C-AF9E1B5A3435}"/>
              </a:ext>
            </a:extLst>
          </p:cNvPr>
          <p:cNvSpPr/>
          <p:nvPr/>
        </p:nvSpPr>
        <p:spPr>
          <a:xfrm>
            <a:off x="712729" y="5607718"/>
            <a:ext cx="199160" cy="576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AF1EC9F8-6616-46F1-B9FA-5F3120AF508C}"/>
              </a:ext>
            </a:extLst>
          </p:cNvPr>
          <p:cNvSpPr/>
          <p:nvPr/>
        </p:nvSpPr>
        <p:spPr>
          <a:xfrm>
            <a:off x="712728" y="3371455"/>
            <a:ext cx="199162" cy="1692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up)">
                                      <p:cBhvr>
                                        <p:cTn id="25" dur="500"/>
                                        <p:tgtEl>
                                          <p:spTgt spid="15"/>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up)">
                                      <p:cBhvr>
                                        <p:cTn id="34" dur="500"/>
                                        <p:tgtEl>
                                          <p:spTgt spid="16"/>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up)">
                                      <p:cBhvr>
                                        <p:cTn id="52" dur="500"/>
                                        <p:tgtEl>
                                          <p:spTgt spid="17"/>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up)">
                                      <p:cBhvr>
                                        <p:cTn id="61" dur="500"/>
                                        <p:tgtEl>
                                          <p:spTgt spid="18"/>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Effect transition="in" filter="fade">
                                      <p:cBhvr>
                                        <p:cTn id="6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2" grpId="0" animBg="1"/>
      <p:bldP spid="13" grpId="0" animBg="1"/>
      <p:bldP spid="2" grpId="0" animBg="1"/>
      <p:bldP spid="14" grpId="0" animBg="1"/>
      <p:bldP spid="15" grpId="0" animBg="1"/>
      <p:bldP spid="16" grpId="0" animBg="1"/>
      <p:bldP spid="17"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Llywelyn</a:t>
            </a:r>
            <a:r>
              <a:rPr lang="en-GB" sz="3600" dirty="0">
                <a:latin typeface="+mn-lt"/>
              </a:rPr>
              <a:t> Ein </a:t>
            </a:r>
            <a:r>
              <a:rPr lang="en-GB" sz="3600" dirty="0" err="1">
                <a:latin typeface="+mn-lt"/>
              </a:rPr>
              <a:t>Llyw</a:t>
            </a:r>
            <a:r>
              <a:rPr lang="en-GB" sz="3600" dirty="0">
                <a:latin typeface="+mn-lt"/>
              </a:rPr>
              <a:t> Olaf</a:t>
            </a:r>
          </a:p>
        </p:txBody>
      </p:sp>
      <p:sp>
        <p:nvSpPr>
          <p:cNvPr id="11" name="Rectangle 10">
            <a:extLst>
              <a:ext uri="{FF2B5EF4-FFF2-40B4-BE49-F238E27FC236}">
                <a16:creationId xmlns:a16="http://schemas.microsoft.com/office/drawing/2014/main" id="{CA524238-6D65-4F7B-99EB-D3A5043438CE}"/>
              </a:ext>
            </a:extLst>
          </p:cNvPr>
          <p:cNvSpPr/>
          <p:nvPr/>
        </p:nvSpPr>
        <p:spPr>
          <a:xfrm>
            <a:off x="1026695" y="1581466"/>
            <a:ext cx="7361655" cy="553998"/>
          </a:xfrm>
          <a:prstGeom prst="rect">
            <a:avLst/>
          </a:prstGeom>
        </p:spPr>
        <p:txBody>
          <a:bodyPr wrap="square" lIns="0" tIns="0" rIns="0" bIns="0">
            <a:spAutoFit/>
          </a:bodyPr>
          <a:lstStyle/>
          <a:p>
            <a:r>
              <a:rPr lang="en-US" dirty="0"/>
              <a:t>Llywelyn was a prince that successfully managed to rule Wales around 700 years ago. </a:t>
            </a:r>
          </a:p>
        </p:txBody>
      </p:sp>
      <p:sp>
        <p:nvSpPr>
          <p:cNvPr id="10" name="Rectangle 9">
            <a:extLst>
              <a:ext uri="{FF2B5EF4-FFF2-40B4-BE49-F238E27FC236}">
                <a16:creationId xmlns:a16="http://schemas.microsoft.com/office/drawing/2014/main" id="{2CBDBC96-7040-441F-8476-90125F348A00}"/>
              </a:ext>
            </a:extLst>
          </p:cNvPr>
          <p:cNvSpPr/>
          <p:nvPr/>
        </p:nvSpPr>
        <p:spPr>
          <a:xfrm>
            <a:off x="1026694" y="2370024"/>
            <a:ext cx="7361656" cy="553998"/>
          </a:xfrm>
          <a:prstGeom prst="rect">
            <a:avLst/>
          </a:prstGeom>
        </p:spPr>
        <p:txBody>
          <a:bodyPr wrap="square" lIns="0" tIns="0" rIns="0" bIns="0">
            <a:spAutoFit/>
          </a:bodyPr>
          <a:lstStyle/>
          <a:p>
            <a:r>
              <a:rPr lang="en-US" dirty="0"/>
              <a:t>Edward I, the King of England, was not happy about this because he wanted to be the King of Wales. </a:t>
            </a:r>
            <a:endParaRPr lang="en-GB" dirty="0"/>
          </a:p>
        </p:txBody>
      </p:sp>
      <p:sp>
        <p:nvSpPr>
          <p:cNvPr id="12" name="Rectangle 11">
            <a:extLst>
              <a:ext uri="{FF2B5EF4-FFF2-40B4-BE49-F238E27FC236}">
                <a16:creationId xmlns:a16="http://schemas.microsoft.com/office/drawing/2014/main" id="{818656CC-A32B-46D5-A4EE-D4CE22FEE9DE}"/>
              </a:ext>
            </a:extLst>
          </p:cNvPr>
          <p:cNvSpPr/>
          <p:nvPr/>
        </p:nvSpPr>
        <p:spPr>
          <a:xfrm>
            <a:off x="712729" y="1534465"/>
            <a:ext cx="199162" cy="648000"/>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1A19886-6098-4A45-8BF6-A0C75B08F57F}"/>
              </a:ext>
            </a:extLst>
          </p:cNvPr>
          <p:cNvSpPr/>
          <p:nvPr/>
        </p:nvSpPr>
        <p:spPr>
          <a:xfrm>
            <a:off x="712729" y="2323023"/>
            <a:ext cx="199162" cy="648000"/>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ECCC5B22-36B3-48DB-88F4-B80ACB7EDB50}"/>
              </a:ext>
            </a:extLst>
          </p:cNvPr>
          <p:cNvSpPr/>
          <p:nvPr/>
        </p:nvSpPr>
        <p:spPr>
          <a:xfrm>
            <a:off x="1026693" y="3206317"/>
            <a:ext cx="3545307" cy="830997"/>
          </a:xfrm>
          <a:prstGeom prst="rect">
            <a:avLst/>
          </a:prstGeom>
        </p:spPr>
        <p:txBody>
          <a:bodyPr wrap="square" lIns="0" tIns="0" rIns="0" bIns="0">
            <a:spAutoFit/>
          </a:bodyPr>
          <a:lstStyle/>
          <a:p>
            <a:r>
              <a:rPr lang="en-GB" dirty="0"/>
              <a:t>He was unhappy as Llewelyn had refused to come to bow before him in his palace in London.</a:t>
            </a:r>
            <a:endParaRPr lang="en-US" dirty="0"/>
          </a:p>
        </p:txBody>
      </p:sp>
      <p:sp>
        <p:nvSpPr>
          <p:cNvPr id="14" name="Rectangle 13">
            <a:extLst>
              <a:ext uri="{FF2B5EF4-FFF2-40B4-BE49-F238E27FC236}">
                <a16:creationId xmlns:a16="http://schemas.microsoft.com/office/drawing/2014/main" id="{0BAAB19F-3BE7-472B-8A12-89174C31D31C}"/>
              </a:ext>
            </a:extLst>
          </p:cNvPr>
          <p:cNvSpPr/>
          <p:nvPr/>
        </p:nvSpPr>
        <p:spPr>
          <a:xfrm>
            <a:off x="712729" y="3159315"/>
            <a:ext cx="199162" cy="877999"/>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1CA4C1B5-469B-41D6-80E3-E23EE4DDBC8A}"/>
              </a:ext>
            </a:extLst>
          </p:cNvPr>
          <p:cNvSpPr/>
          <p:nvPr/>
        </p:nvSpPr>
        <p:spPr>
          <a:xfrm>
            <a:off x="4924425" y="3044436"/>
            <a:ext cx="3092477" cy="3092477"/>
          </a:xfrm>
          <a:prstGeom prst="ellipse">
            <a:avLst/>
          </a:prstGeom>
          <a:solidFill>
            <a:srgbClr val="EC4F1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pic>
        <p:nvPicPr>
          <p:cNvPr id="16" name="Picture 15">
            <a:extLst>
              <a:ext uri="{FF2B5EF4-FFF2-40B4-BE49-F238E27FC236}">
                <a16:creationId xmlns:a16="http://schemas.microsoft.com/office/drawing/2014/main" id="{E4B737B1-DB0E-4ACE-9772-EA1A0ED2D04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503" t="-1362" r="-10469" b="52831"/>
          <a:stretch/>
        </p:blipFill>
        <p:spPr>
          <a:xfrm>
            <a:off x="4392425" y="3115722"/>
            <a:ext cx="3863680" cy="3293625"/>
          </a:xfrm>
          <a:prstGeom prst="rect">
            <a:avLst/>
          </a:prstGeom>
        </p:spPr>
      </p:pic>
    </p:spTree>
    <p:extLst>
      <p:ext uri="{BB962C8B-B14F-4D97-AF65-F5344CB8AC3E}">
        <p14:creationId xmlns:p14="http://schemas.microsoft.com/office/powerpoint/2010/main" val="25374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up)">
                                      <p:cBhvr>
                                        <p:cTn id="16" dur="500"/>
                                        <p:tgtEl>
                                          <p:spTgt spid="13"/>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12" grpId="0" animBg="1"/>
      <p:bldP spid="13" grpId="0" animBg="1"/>
      <p:bldP spid="9" grpId="0"/>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3A7A355-B015-4768-AE1B-C9B54316996C}"/>
              </a:ext>
            </a:extLst>
          </p:cNvPr>
          <p:cNvSpPr/>
          <p:nvPr/>
        </p:nvSpPr>
        <p:spPr>
          <a:xfrm>
            <a:off x="5285144" y="2315948"/>
            <a:ext cx="3146127" cy="3146127"/>
          </a:xfrm>
          <a:prstGeom prst="ellipse">
            <a:avLst/>
          </a:prstGeom>
          <a:solidFill>
            <a:srgbClr val="FBD0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B916048C-003D-4A7C-A53B-6FC40A4E7B9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5677"/>
          <a:stretch/>
        </p:blipFill>
        <p:spPr>
          <a:xfrm>
            <a:off x="5117432" y="1505285"/>
            <a:ext cx="2949235" cy="4905904"/>
          </a:xfrm>
          <a:prstGeom prst="rect">
            <a:avLst/>
          </a:prstGeom>
        </p:spPr>
      </p:pic>
      <p:sp>
        <p:nvSpPr>
          <p:cNvPr id="21" name="Title 20"/>
          <p:cNvSpPr>
            <a:spLocks noGrp="1"/>
          </p:cNvSpPr>
          <p:nvPr>
            <p:ph type="title"/>
          </p:nvPr>
        </p:nvSpPr>
        <p:spPr/>
        <p:txBody>
          <a:bodyPr/>
          <a:lstStyle/>
          <a:p>
            <a:r>
              <a:rPr lang="en-US" sz="3600" dirty="0">
                <a:latin typeface="+mn-lt"/>
              </a:rPr>
              <a:t>Llywelyn and King Edward</a:t>
            </a:r>
          </a:p>
        </p:txBody>
      </p:sp>
      <p:sp>
        <p:nvSpPr>
          <p:cNvPr id="9" name="Rectangle 8">
            <a:extLst>
              <a:ext uri="{FF2B5EF4-FFF2-40B4-BE49-F238E27FC236}">
                <a16:creationId xmlns:a16="http://schemas.microsoft.com/office/drawing/2014/main" id="{D6D5E6BC-5F19-4496-917C-70BD46AEE73A}"/>
              </a:ext>
            </a:extLst>
          </p:cNvPr>
          <p:cNvSpPr/>
          <p:nvPr/>
        </p:nvSpPr>
        <p:spPr>
          <a:xfrm>
            <a:off x="1026695" y="1581466"/>
            <a:ext cx="4766317" cy="830997"/>
          </a:xfrm>
          <a:prstGeom prst="rect">
            <a:avLst/>
          </a:prstGeom>
        </p:spPr>
        <p:txBody>
          <a:bodyPr wrap="square" lIns="0" tIns="0" rIns="0" bIns="0">
            <a:spAutoFit/>
          </a:bodyPr>
          <a:lstStyle/>
          <a:p>
            <a:r>
              <a:rPr lang="en-US" dirty="0"/>
              <a:t>Llywelyn wanted to marry a noblewoman named Eleanor de Montfort, but to punish Llywelyn, Edward placed her in jail.</a:t>
            </a:r>
          </a:p>
        </p:txBody>
      </p:sp>
      <p:sp>
        <p:nvSpPr>
          <p:cNvPr id="10" name="Rectangle 9">
            <a:extLst>
              <a:ext uri="{FF2B5EF4-FFF2-40B4-BE49-F238E27FC236}">
                <a16:creationId xmlns:a16="http://schemas.microsoft.com/office/drawing/2014/main" id="{0781320F-25B7-43CF-AD46-2EE47ADA1B4A}"/>
              </a:ext>
            </a:extLst>
          </p:cNvPr>
          <p:cNvSpPr/>
          <p:nvPr/>
        </p:nvSpPr>
        <p:spPr>
          <a:xfrm>
            <a:off x="1026694" y="3643489"/>
            <a:ext cx="3978443" cy="2215991"/>
          </a:xfrm>
          <a:prstGeom prst="rect">
            <a:avLst/>
          </a:prstGeom>
        </p:spPr>
        <p:txBody>
          <a:bodyPr wrap="square" lIns="0" tIns="0" rIns="0" bIns="0">
            <a:spAutoFit/>
          </a:bodyPr>
          <a:lstStyle/>
          <a:p>
            <a:r>
              <a:rPr lang="en-US" dirty="0"/>
              <a:t>Edward decided to take an army to Wales to attack Llywelyn. Llywelyn heard of Edward’s plans and so went to his castle in the mountains of </a:t>
            </a:r>
            <a:r>
              <a:rPr lang="en-US" dirty="0" err="1"/>
              <a:t>Snowdonia</a:t>
            </a:r>
            <a:r>
              <a:rPr lang="en-US" dirty="0"/>
              <a:t>. Llywelyn thought that Edward and his army would be tired after making such a long journey and would return to London. </a:t>
            </a:r>
          </a:p>
        </p:txBody>
      </p:sp>
      <p:sp>
        <p:nvSpPr>
          <p:cNvPr id="12" name="Rectangle 11">
            <a:extLst>
              <a:ext uri="{FF2B5EF4-FFF2-40B4-BE49-F238E27FC236}">
                <a16:creationId xmlns:a16="http://schemas.microsoft.com/office/drawing/2014/main" id="{12EE1960-C0D5-4D21-BFD7-73D0C325A175}"/>
              </a:ext>
            </a:extLst>
          </p:cNvPr>
          <p:cNvSpPr/>
          <p:nvPr/>
        </p:nvSpPr>
        <p:spPr>
          <a:xfrm>
            <a:off x="1026694" y="2779978"/>
            <a:ext cx="4106780" cy="553998"/>
          </a:xfrm>
          <a:prstGeom prst="rect">
            <a:avLst/>
          </a:prstGeom>
        </p:spPr>
        <p:txBody>
          <a:bodyPr wrap="square" lIns="0" tIns="0" rIns="0" bIns="0">
            <a:spAutoFit/>
          </a:bodyPr>
          <a:lstStyle/>
          <a:p>
            <a:r>
              <a:rPr lang="en-US" dirty="0"/>
              <a:t>Despite this, Llywelyn refused to bow before King Edward I. </a:t>
            </a:r>
          </a:p>
        </p:txBody>
      </p:sp>
      <p:sp>
        <p:nvSpPr>
          <p:cNvPr id="13" name="Rectangle 12">
            <a:extLst>
              <a:ext uri="{FF2B5EF4-FFF2-40B4-BE49-F238E27FC236}">
                <a16:creationId xmlns:a16="http://schemas.microsoft.com/office/drawing/2014/main" id="{F61E1C0D-13B4-482E-BDF9-15676BE5FDCE}"/>
              </a:ext>
            </a:extLst>
          </p:cNvPr>
          <p:cNvSpPr/>
          <p:nvPr/>
        </p:nvSpPr>
        <p:spPr>
          <a:xfrm>
            <a:off x="712729" y="1534465"/>
            <a:ext cx="199162" cy="936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64B43FF1-2286-4394-B793-2543CB844016}"/>
              </a:ext>
            </a:extLst>
          </p:cNvPr>
          <p:cNvSpPr/>
          <p:nvPr/>
        </p:nvSpPr>
        <p:spPr>
          <a:xfrm>
            <a:off x="712729" y="2732977"/>
            <a:ext cx="199162" cy="648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82532B16-AAE6-4C8F-9D4A-DD5E2D05CC4C}"/>
              </a:ext>
            </a:extLst>
          </p:cNvPr>
          <p:cNvSpPr/>
          <p:nvPr/>
        </p:nvSpPr>
        <p:spPr>
          <a:xfrm>
            <a:off x="712729" y="3596488"/>
            <a:ext cx="199162" cy="2304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47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up)">
                                      <p:cBhvr>
                                        <p:cTn id="16" dur="500"/>
                                        <p:tgtEl>
                                          <p:spTgt spid="15"/>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up)">
                                      <p:cBhvr>
                                        <p:cTn id="25" dur="500"/>
                                        <p:tgtEl>
                                          <p:spTgt spid="1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F5600594-6CF7-440A-8AB6-590B903860BA}"/>
              </a:ext>
            </a:extLst>
          </p:cNvPr>
          <p:cNvSpPr/>
          <p:nvPr/>
        </p:nvSpPr>
        <p:spPr>
          <a:xfrm>
            <a:off x="5419022" y="2298203"/>
            <a:ext cx="2978331" cy="2978331"/>
          </a:xfrm>
          <a:prstGeom prst="ellipse">
            <a:avLst/>
          </a:prstGeom>
          <a:solidFill>
            <a:srgbClr val="EC4F1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y-GB"/>
          </a:p>
        </p:txBody>
      </p:sp>
      <p:sp>
        <p:nvSpPr>
          <p:cNvPr id="21" name="Title 20"/>
          <p:cNvSpPr>
            <a:spLocks noGrp="1"/>
          </p:cNvSpPr>
          <p:nvPr>
            <p:ph type="title"/>
          </p:nvPr>
        </p:nvSpPr>
        <p:spPr/>
        <p:txBody>
          <a:bodyPr/>
          <a:lstStyle/>
          <a:p>
            <a:r>
              <a:rPr lang="en-US" sz="3600" dirty="0">
                <a:latin typeface="+mn-lt"/>
              </a:rPr>
              <a:t> Llywelyn and King Edward</a:t>
            </a:r>
          </a:p>
        </p:txBody>
      </p:sp>
      <p:sp>
        <p:nvSpPr>
          <p:cNvPr id="6" name="Rectangle 5">
            <a:extLst>
              <a:ext uri="{FF2B5EF4-FFF2-40B4-BE49-F238E27FC236}">
                <a16:creationId xmlns:a16="http://schemas.microsoft.com/office/drawing/2014/main" id="{12E6C324-857E-4342-AAFA-82E3868C0865}"/>
              </a:ext>
            </a:extLst>
          </p:cNvPr>
          <p:cNvSpPr/>
          <p:nvPr/>
        </p:nvSpPr>
        <p:spPr>
          <a:xfrm>
            <a:off x="1026695" y="1581466"/>
            <a:ext cx="4766317" cy="830997"/>
          </a:xfrm>
          <a:prstGeom prst="rect">
            <a:avLst/>
          </a:prstGeom>
        </p:spPr>
        <p:txBody>
          <a:bodyPr wrap="square" lIns="0" tIns="0" rIns="0" bIns="0">
            <a:spAutoFit/>
          </a:bodyPr>
          <a:lstStyle/>
          <a:p>
            <a:r>
              <a:rPr lang="en-US" dirty="0"/>
              <a:t>But this plan wasn’t successful. Edward wasn’t tired and he decided to prevent food from reaching Llywelyn and his men. </a:t>
            </a:r>
          </a:p>
        </p:txBody>
      </p:sp>
      <p:sp>
        <p:nvSpPr>
          <p:cNvPr id="7" name="Rectangle 6">
            <a:extLst>
              <a:ext uri="{FF2B5EF4-FFF2-40B4-BE49-F238E27FC236}">
                <a16:creationId xmlns:a16="http://schemas.microsoft.com/office/drawing/2014/main" id="{B29FED55-C4CA-4C05-929C-C5338B80C81D}"/>
              </a:ext>
            </a:extLst>
          </p:cNvPr>
          <p:cNvSpPr/>
          <p:nvPr/>
        </p:nvSpPr>
        <p:spPr>
          <a:xfrm>
            <a:off x="1026694" y="4255489"/>
            <a:ext cx="3978443" cy="1384995"/>
          </a:xfrm>
          <a:prstGeom prst="rect">
            <a:avLst/>
          </a:prstGeom>
        </p:spPr>
        <p:txBody>
          <a:bodyPr wrap="square" lIns="0" tIns="0" rIns="0" bIns="0">
            <a:spAutoFit/>
          </a:bodyPr>
          <a:lstStyle/>
          <a:p>
            <a:r>
              <a:rPr lang="en-US" dirty="0"/>
              <a:t>Edward told Llywelyn that he could be the Prince of Gwynedd but not the prince of the whole of Wales. By now, it was Edward that ruled the rest of Wales. </a:t>
            </a:r>
          </a:p>
        </p:txBody>
      </p:sp>
      <p:sp>
        <p:nvSpPr>
          <p:cNvPr id="8" name="Rectangle 7">
            <a:extLst>
              <a:ext uri="{FF2B5EF4-FFF2-40B4-BE49-F238E27FC236}">
                <a16:creationId xmlns:a16="http://schemas.microsoft.com/office/drawing/2014/main" id="{795246A1-CC03-42B8-82AC-D725B46ACF6F}"/>
              </a:ext>
            </a:extLst>
          </p:cNvPr>
          <p:cNvSpPr/>
          <p:nvPr/>
        </p:nvSpPr>
        <p:spPr>
          <a:xfrm>
            <a:off x="1026694" y="2779978"/>
            <a:ext cx="4106780" cy="1107996"/>
          </a:xfrm>
          <a:prstGeom prst="rect">
            <a:avLst/>
          </a:prstGeom>
        </p:spPr>
        <p:txBody>
          <a:bodyPr wrap="square" lIns="0" tIns="0" rIns="0" bIns="0">
            <a:spAutoFit/>
          </a:bodyPr>
          <a:lstStyle/>
          <a:p>
            <a:r>
              <a:rPr lang="en-US" dirty="0"/>
              <a:t>Eventually, Llywelyn was forced to surrender because he and his men were starving. Then, Llywelyn had to bow before King Edward I. </a:t>
            </a:r>
          </a:p>
        </p:txBody>
      </p:sp>
      <p:sp>
        <p:nvSpPr>
          <p:cNvPr id="9" name="Rectangle 8">
            <a:extLst>
              <a:ext uri="{FF2B5EF4-FFF2-40B4-BE49-F238E27FC236}">
                <a16:creationId xmlns:a16="http://schemas.microsoft.com/office/drawing/2014/main" id="{054E4FC7-7444-4BA1-ADED-79F1E58F79DB}"/>
              </a:ext>
            </a:extLst>
          </p:cNvPr>
          <p:cNvSpPr/>
          <p:nvPr/>
        </p:nvSpPr>
        <p:spPr>
          <a:xfrm>
            <a:off x="712729" y="1534465"/>
            <a:ext cx="199162" cy="936000"/>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C47427C8-B417-40C2-AD52-C940F967E0C4}"/>
              </a:ext>
            </a:extLst>
          </p:cNvPr>
          <p:cNvSpPr/>
          <p:nvPr/>
        </p:nvSpPr>
        <p:spPr>
          <a:xfrm>
            <a:off x="712729" y="2727342"/>
            <a:ext cx="199162" cy="1188000"/>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BF5C6D5-9A79-4421-B9E3-D841D90AE76E}"/>
              </a:ext>
            </a:extLst>
          </p:cNvPr>
          <p:cNvSpPr/>
          <p:nvPr/>
        </p:nvSpPr>
        <p:spPr>
          <a:xfrm>
            <a:off x="712729" y="4172220"/>
            <a:ext cx="199162" cy="1548000"/>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E06B3D95-4803-42C6-A142-86E324DBF5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4218" y="1624213"/>
            <a:ext cx="2951509" cy="4582257"/>
          </a:xfrm>
          <a:prstGeom prst="rect">
            <a:avLst/>
          </a:prstGeom>
        </p:spPr>
      </p:pic>
    </p:spTree>
    <p:extLst>
      <p:ext uri="{BB962C8B-B14F-4D97-AF65-F5344CB8AC3E}">
        <p14:creationId xmlns:p14="http://schemas.microsoft.com/office/powerpoint/2010/main" val="41383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up)">
                                      <p:cBhvr>
                                        <p:cTn id="25" dur="500"/>
                                        <p:tgtEl>
                                          <p:spTgt spid="12"/>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latin typeface="+mn-lt"/>
              </a:rPr>
              <a:t>The Conflict Continues</a:t>
            </a:r>
          </a:p>
        </p:txBody>
      </p:sp>
      <p:sp>
        <p:nvSpPr>
          <p:cNvPr id="8" name="Rectangle 7">
            <a:extLst>
              <a:ext uri="{FF2B5EF4-FFF2-40B4-BE49-F238E27FC236}">
                <a16:creationId xmlns:a16="http://schemas.microsoft.com/office/drawing/2014/main" id="{DC8108E2-A5FC-477E-8048-10FB2A03DBDC}"/>
              </a:ext>
            </a:extLst>
          </p:cNvPr>
          <p:cNvSpPr/>
          <p:nvPr/>
        </p:nvSpPr>
        <p:spPr>
          <a:xfrm>
            <a:off x="1026695" y="1581466"/>
            <a:ext cx="7404576" cy="553998"/>
          </a:xfrm>
          <a:prstGeom prst="rect">
            <a:avLst/>
          </a:prstGeom>
        </p:spPr>
        <p:txBody>
          <a:bodyPr wrap="square" lIns="0" tIns="0" rIns="0" bIns="0">
            <a:spAutoFit/>
          </a:bodyPr>
          <a:lstStyle/>
          <a:p>
            <a:r>
              <a:rPr lang="en-US" dirty="0"/>
              <a:t>Llywelyn and Eleanor married, and there was peace in Wales, but Llywelyn wasn’t happy. </a:t>
            </a:r>
          </a:p>
        </p:txBody>
      </p:sp>
      <p:sp>
        <p:nvSpPr>
          <p:cNvPr id="9" name="Rectangle 8">
            <a:extLst>
              <a:ext uri="{FF2B5EF4-FFF2-40B4-BE49-F238E27FC236}">
                <a16:creationId xmlns:a16="http://schemas.microsoft.com/office/drawing/2014/main" id="{2406ED90-0878-4CE6-B91B-10143505BD45}"/>
              </a:ext>
            </a:extLst>
          </p:cNvPr>
          <p:cNvSpPr/>
          <p:nvPr/>
        </p:nvSpPr>
        <p:spPr>
          <a:xfrm>
            <a:off x="1026695" y="3620193"/>
            <a:ext cx="3198304" cy="2215991"/>
          </a:xfrm>
          <a:prstGeom prst="rect">
            <a:avLst/>
          </a:prstGeom>
        </p:spPr>
        <p:txBody>
          <a:bodyPr wrap="square" lIns="0" tIns="0" rIns="0" bIns="0">
            <a:spAutoFit/>
          </a:bodyPr>
          <a:lstStyle/>
          <a:p>
            <a:r>
              <a:rPr lang="en-US" dirty="0"/>
              <a:t>The Prince of Wales and King Edward I began to fight again. Once again Llywelyn went to his castle in </a:t>
            </a:r>
            <a:r>
              <a:rPr lang="en-US" dirty="0" err="1"/>
              <a:t>Snowdon</a:t>
            </a:r>
            <a:r>
              <a:rPr lang="en-US" dirty="0"/>
              <a:t> and once again Edward prevented food from getting to the castle. But this time, Llywelyn and his soldiers managed to escape.  </a:t>
            </a:r>
          </a:p>
        </p:txBody>
      </p:sp>
      <p:sp>
        <p:nvSpPr>
          <p:cNvPr id="12" name="Rectangle 11">
            <a:extLst>
              <a:ext uri="{FF2B5EF4-FFF2-40B4-BE49-F238E27FC236}">
                <a16:creationId xmlns:a16="http://schemas.microsoft.com/office/drawing/2014/main" id="{5BA44900-E3C8-443E-9A11-73C2B38B0BBB}"/>
              </a:ext>
            </a:extLst>
          </p:cNvPr>
          <p:cNvSpPr/>
          <p:nvPr/>
        </p:nvSpPr>
        <p:spPr>
          <a:xfrm>
            <a:off x="712729" y="1534465"/>
            <a:ext cx="199162" cy="648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C96A2469-9A0E-4D6C-8045-4227A6FFA252}"/>
              </a:ext>
            </a:extLst>
          </p:cNvPr>
          <p:cNvSpPr/>
          <p:nvPr/>
        </p:nvSpPr>
        <p:spPr>
          <a:xfrm>
            <a:off x="712729" y="3545689"/>
            <a:ext cx="199162" cy="2376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189BF22E-C181-4FD0-BFC0-22C4982A9651}"/>
              </a:ext>
            </a:extLst>
          </p:cNvPr>
          <p:cNvSpPr/>
          <p:nvPr/>
        </p:nvSpPr>
        <p:spPr>
          <a:xfrm>
            <a:off x="4567235" y="2243729"/>
            <a:ext cx="3778333" cy="3728759"/>
          </a:xfrm>
          <a:prstGeom prst="ellips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8">
            <a:extLst>
              <a:ext uri="{FF2B5EF4-FFF2-40B4-BE49-F238E27FC236}">
                <a16:creationId xmlns:a16="http://schemas.microsoft.com/office/drawing/2014/main" id="{521A0223-87CB-4161-8874-953A31B82AD9}"/>
              </a:ext>
            </a:extLst>
          </p:cNvPr>
          <p:cNvSpPr/>
          <p:nvPr/>
        </p:nvSpPr>
        <p:spPr>
          <a:xfrm>
            <a:off x="0" y="2451986"/>
            <a:ext cx="4224999" cy="824181"/>
          </a:xfrm>
          <a:prstGeom prst="rect">
            <a:avLst/>
          </a:prstGeom>
          <a:solidFill>
            <a:srgbClr val="F9B000"/>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rIns="144000" rtlCol="0" anchor="ctr"/>
          <a:lstStyle/>
          <a:p>
            <a:pPr algn="ctr"/>
            <a:r>
              <a:rPr lang="en-US" dirty="0"/>
              <a:t>   “I am the Prince of Wales. Edward cannot tell me what to do.”</a:t>
            </a:r>
          </a:p>
        </p:txBody>
      </p:sp>
    </p:spTree>
    <p:extLst>
      <p:ext uri="{BB962C8B-B14F-4D97-AF65-F5344CB8AC3E}">
        <p14:creationId xmlns:p14="http://schemas.microsoft.com/office/powerpoint/2010/main" val="264316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up)">
                                      <p:cBhvr>
                                        <p:cTn id="21" dur="500"/>
                                        <p:tgtEl>
                                          <p:spTgt spid="15"/>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2" grpId="0" animBg="1"/>
      <p:bldP spid="15"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err="1">
                <a:latin typeface="+mn-lt"/>
              </a:rPr>
              <a:t>Llywelyn’s</a:t>
            </a:r>
            <a:r>
              <a:rPr lang="en-US" sz="3600" dirty="0">
                <a:latin typeface="+mn-lt"/>
              </a:rPr>
              <a:t> Death</a:t>
            </a:r>
          </a:p>
        </p:txBody>
      </p:sp>
      <p:sp>
        <p:nvSpPr>
          <p:cNvPr id="6" name="Rectangle 5">
            <a:extLst>
              <a:ext uri="{FF2B5EF4-FFF2-40B4-BE49-F238E27FC236}">
                <a16:creationId xmlns:a16="http://schemas.microsoft.com/office/drawing/2014/main" id="{D6FBFDFB-F61C-4344-BF4E-1C322C00FFF0}"/>
              </a:ext>
            </a:extLst>
          </p:cNvPr>
          <p:cNvSpPr/>
          <p:nvPr/>
        </p:nvSpPr>
        <p:spPr>
          <a:xfrm>
            <a:off x="1026695" y="1581466"/>
            <a:ext cx="7361655" cy="830997"/>
          </a:xfrm>
          <a:prstGeom prst="rect">
            <a:avLst/>
          </a:prstGeom>
        </p:spPr>
        <p:txBody>
          <a:bodyPr wrap="square" lIns="0" tIns="0" rIns="0" bIns="0">
            <a:spAutoFit/>
          </a:bodyPr>
          <a:lstStyle/>
          <a:p>
            <a:r>
              <a:rPr lang="en-US" dirty="0"/>
              <a:t>Then, one morning Llywelyn and his soldiers were resting by the shore of a river near </a:t>
            </a:r>
            <a:r>
              <a:rPr lang="en-US" dirty="0" err="1"/>
              <a:t>Builth</a:t>
            </a:r>
            <a:r>
              <a:rPr lang="en-US" dirty="0"/>
              <a:t> Wells. Soldiers from England saw him. They didn’t </a:t>
            </a:r>
            <a:r>
              <a:rPr lang="en-US" dirty="0" err="1"/>
              <a:t>recognise</a:t>
            </a:r>
            <a:r>
              <a:rPr lang="en-US" dirty="0"/>
              <a:t> him but they knew he was an enemy. </a:t>
            </a:r>
          </a:p>
        </p:txBody>
      </p:sp>
      <p:sp>
        <p:nvSpPr>
          <p:cNvPr id="7" name="Rectangle 6">
            <a:extLst>
              <a:ext uri="{FF2B5EF4-FFF2-40B4-BE49-F238E27FC236}">
                <a16:creationId xmlns:a16="http://schemas.microsoft.com/office/drawing/2014/main" id="{818803F4-DAE7-40F7-8861-9C7C3167679C}"/>
              </a:ext>
            </a:extLst>
          </p:cNvPr>
          <p:cNvSpPr/>
          <p:nvPr/>
        </p:nvSpPr>
        <p:spPr>
          <a:xfrm>
            <a:off x="1026694" y="3944623"/>
            <a:ext cx="3545306" cy="1661993"/>
          </a:xfrm>
          <a:prstGeom prst="rect">
            <a:avLst/>
          </a:prstGeom>
        </p:spPr>
        <p:txBody>
          <a:bodyPr wrap="square" lIns="0" tIns="0" rIns="0" bIns="0">
            <a:spAutoFit/>
          </a:bodyPr>
          <a:lstStyle/>
          <a:p>
            <a:r>
              <a:rPr lang="en-US" dirty="0"/>
              <a:t>The English soldiers cut </a:t>
            </a:r>
            <a:r>
              <a:rPr lang="en-US" dirty="0" err="1"/>
              <a:t>Llywelyn's</a:t>
            </a:r>
            <a:r>
              <a:rPr lang="en-US" dirty="0"/>
              <a:t> head off and sent it to King Edward I in London. Edward was very happy as he was now the ruler of the whole of Wales and England.  </a:t>
            </a:r>
          </a:p>
        </p:txBody>
      </p:sp>
      <p:sp>
        <p:nvSpPr>
          <p:cNvPr id="8" name="Rectangle 7">
            <a:extLst>
              <a:ext uri="{FF2B5EF4-FFF2-40B4-BE49-F238E27FC236}">
                <a16:creationId xmlns:a16="http://schemas.microsoft.com/office/drawing/2014/main" id="{E516FF80-484F-4A0B-994F-9DE381F151F9}"/>
              </a:ext>
            </a:extLst>
          </p:cNvPr>
          <p:cNvSpPr/>
          <p:nvPr/>
        </p:nvSpPr>
        <p:spPr>
          <a:xfrm>
            <a:off x="1026693" y="2763045"/>
            <a:ext cx="4088515" cy="830997"/>
          </a:xfrm>
          <a:prstGeom prst="rect">
            <a:avLst/>
          </a:prstGeom>
        </p:spPr>
        <p:txBody>
          <a:bodyPr wrap="square" lIns="0" tIns="0" rIns="0" bIns="0">
            <a:spAutoFit/>
          </a:bodyPr>
          <a:lstStyle/>
          <a:p>
            <a:r>
              <a:rPr lang="en-US" dirty="0"/>
              <a:t>Llywelyn didn’t have time to react as a soldier on horseback ran towards him and killed him with his spear. </a:t>
            </a:r>
          </a:p>
        </p:txBody>
      </p:sp>
      <p:sp>
        <p:nvSpPr>
          <p:cNvPr id="9" name="Rectangle 8">
            <a:extLst>
              <a:ext uri="{FF2B5EF4-FFF2-40B4-BE49-F238E27FC236}">
                <a16:creationId xmlns:a16="http://schemas.microsoft.com/office/drawing/2014/main" id="{2F59B871-9CB9-4A77-9878-77ED4BA5CDF3}"/>
              </a:ext>
            </a:extLst>
          </p:cNvPr>
          <p:cNvSpPr/>
          <p:nvPr/>
        </p:nvSpPr>
        <p:spPr>
          <a:xfrm>
            <a:off x="712729" y="1581465"/>
            <a:ext cx="199162" cy="830997"/>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DD1111D5-E087-4905-8EE4-57319ECCD05D}"/>
              </a:ext>
            </a:extLst>
          </p:cNvPr>
          <p:cNvSpPr/>
          <p:nvPr/>
        </p:nvSpPr>
        <p:spPr>
          <a:xfrm>
            <a:off x="712729" y="2763044"/>
            <a:ext cx="199162" cy="830997"/>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C008CA5-6E75-4230-8164-F88A107FD962}"/>
              </a:ext>
            </a:extLst>
          </p:cNvPr>
          <p:cNvSpPr/>
          <p:nvPr/>
        </p:nvSpPr>
        <p:spPr>
          <a:xfrm>
            <a:off x="712729" y="3944622"/>
            <a:ext cx="199162" cy="1661994"/>
          </a:xfrm>
          <a:prstGeom prst="rect">
            <a:avLst/>
          </a:prstGeom>
          <a:solidFill>
            <a:srgbClr val="EC4F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630A187-F911-4CC1-A45E-3D2C584C6368}"/>
              </a:ext>
            </a:extLst>
          </p:cNvPr>
          <p:cNvSpPr/>
          <p:nvPr/>
        </p:nvSpPr>
        <p:spPr>
          <a:xfrm>
            <a:off x="4969348" y="2718682"/>
            <a:ext cx="3419002" cy="3374143"/>
          </a:xfrm>
          <a:prstGeom prst="ellipse">
            <a:avLst/>
          </a:prstGeom>
          <a:blipFill>
            <a:blip r:embed="rId2" cstate="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3645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up)">
                                      <p:cBhvr>
                                        <p:cTn id="16" dur="500"/>
                                        <p:tgtEl>
                                          <p:spTgt spid="10"/>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up)">
                                      <p:cBhvr>
                                        <p:cTn id="25" dur="500"/>
                                        <p:tgtEl>
                                          <p:spTgt spid="12"/>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animBg="1"/>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err="1">
                <a:latin typeface="+mn-lt"/>
              </a:rPr>
              <a:t>Cilmeri</a:t>
            </a:r>
            <a:endParaRPr lang="en-US" sz="3600" dirty="0">
              <a:latin typeface="+mn-lt"/>
            </a:endParaRPr>
          </a:p>
        </p:txBody>
      </p:sp>
      <p:sp>
        <p:nvSpPr>
          <p:cNvPr id="11" name="Rectangle 10">
            <a:extLst>
              <a:ext uri="{FF2B5EF4-FFF2-40B4-BE49-F238E27FC236}">
                <a16:creationId xmlns:a16="http://schemas.microsoft.com/office/drawing/2014/main" id="{CA524238-6D65-4F7B-99EB-D3A5043438CE}"/>
              </a:ext>
            </a:extLst>
          </p:cNvPr>
          <p:cNvSpPr/>
          <p:nvPr/>
        </p:nvSpPr>
        <p:spPr>
          <a:xfrm>
            <a:off x="5311190" y="1500703"/>
            <a:ext cx="3073318" cy="1384995"/>
          </a:xfrm>
          <a:prstGeom prst="rect">
            <a:avLst/>
          </a:prstGeom>
        </p:spPr>
        <p:txBody>
          <a:bodyPr wrap="square" lIns="0" tIns="0" rIns="0" bIns="0">
            <a:spAutoFit/>
          </a:bodyPr>
          <a:lstStyle/>
          <a:p>
            <a:r>
              <a:rPr lang="en-US" dirty="0"/>
              <a:t>Today, there is a stone in </a:t>
            </a:r>
            <a:r>
              <a:rPr lang="en-US" dirty="0" err="1"/>
              <a:t>Cilmeri</a:t>
            </a:r>
            <a:r>
              <a:rPr lang="en-US" dirty="0"/>
              <a:t> to show where Llywelyn died. Many people visit this area to remember Llywelyn Ein </a:t>
            </a:r>
            <a:r>
              <a:rPr lang="en-US" dirty="0" err="1"/>
              <a:t>Llyw</a:t>
            </a:r>
            <a:r>
              <a:rPr lang="en-US" dirty="0"/>
              <a:t> Olaf.</a:t>
            </a:r>
          </a:p>
        </p:txBody>
      </p:sp>
      <p:pic>
        <p:nvPicPr>
          <p:cNvPr id="3" name="Picture 2">
            <a:extLst>
              <a:ext uri="{FF2B5EF4-FFF2-40B4-BE49-F238E27FC236}">
                <a16:creationId xmlns:a16="http://schemas.microsoft.com/office/drawing/2014/main" id="{D7527D2E-7F4C-4BB4-9FB6-A11F7DBBF4B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0837" b="4711"/>
          <a:stretch/>
        </p:blipFill>
        <p:spPr>
          <a:xfrm>
            <a:off x="759492" y="1428147"/>
            <a:ext cx="4066508" cy="4745388"/>
          </a:xfrm>
          <a:prstGeom prst="rect">
            <a:avLst/>
          </a:prstGeom>
        </p:spPr>
      </p:pic>
      <p:sp>
        <p:nvSpPr>
          <p:cNvPr id="6" name="Rectangle 5">
            <a:extLst>
              <a:ext uri="{FF2B5EF4-FFF2-40B4-BE49-F238E27FC236}">
                <a16:creationId xmlns:a16="http://schemas.microsoft.com/office/drawing/2014/main" id="{0BBDE481-32ED-4F2B-93E8-67F450993008}"/>
              </a:ext>
            </a:extLst>
          </p:cNvPr>
          <p:cNvSpPr/>
          <p:nvPr/>
        </p:nvSpPr>
        <p:spPr>
          <a:xfrm>
            <a:off x="4974416" y="1473201"/>
            <a:ext cx="199162" cy="1476000"/>
          </a:xfrm>
          <a:prstGeom prst="rect">
            <a:avLst/>
          </a:prstGeom>
          <a:solidFill>
            <a:srgbClr val="F9B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05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473</TotalTime>
  <Words>548</Words>
  <Application>Microsoft Office PowerPoint</Application>
  <PresentationFormat>On-screen Show (4:3)</PresentationFormat>
  <Paragraphs>30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Twinkl</vt:lpstr>
      <vt:lpstr>Arial</vt:lpstr>
      <vt:lpstr>Office Theme</vt:lpstr>
      <vt:lpstr>PowerPoint Presentation</vt:lpstr>
      <vt:lpstr>Fact File</vt:lpstr>
      <vt:lpstr>Llywelyn Ein Llyw Olaf</vt:lpstr>
      <vt:lpstr>Llywelyn and King Edward</vt:lpstr>
      <vt:lpstr> Llywelyn and King Edward</vt:lpstr>
      <vt:lpstr>The Conflict Continues</vt:lpstr>
      <vt:lpstr>Llywelyn’s Death</vt:lpstr>
      <vt:lpstr>Cilmeri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Meghan Parry</dc:creator>
  <cp:lastModifiedBy>Becky Smith</cp:lastModifiedBy>
  <cp:revision>21</cp:revision>
  <dcterms:created xsi:type="dcterms:W3CDTF">2020-12-08T08:35:15Z</dcterms:created>
  <dcterms:modified xsi:type="dcterms:W3CDTF">2020-12-11T10:42:37Z</dcterms:modified>
</cp:coreProperties>
</file>